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2" r:id="rId3"/>
    <p:sldId id="257" r:id="rId4"/>
    <p:sldId id="258" r:id="rId5"/>
    <p:sldId id="260" r:id="rId6"/>
    <p:sldId id="259" r:id="rId7"/>
    <p:sldId id="264" r:id="rId8"/>
    <p:sldId id="266" r:id="rId9"/>
    <p:sldId id="268" r:id="rId10"/>
    <p:sldId id="270" r:id="rId11"/>
    <p:sldId id="27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332" y="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18E182-3EF1-4BDE-A6D2-FF0C609E891E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2B73C2-2F3F-4609-AC42-C3A32480BA88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Формирование словаря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B501F559-EB63-4A52-A918-A18D2CAB8282}" type="parTrans" cxnId="{B6B0BAE7-6004-4DEF-B6AB-B1346CCF1E42}">
      <dgm:prSet/>
      <dgm:spPr/>
      <dgm:t>
        <a:bodyPr/>
        <a:lstStyle/>
        <a:p>
          <a:endParaRPr lang="ru-RU"/>
        </a:p>
      </dgm:t>
    </dgm:pt>
    <dgm:pt modelId="{035E8013-D4BF-4505-93DA-1D88A1AFD326}" type="sibTrans" cxnId="{B6B0BAE7-6004-4DEF-B6AB-B1346CCF1E42}">
      <dgm:prSet/>
      <dgm:spPr/>
      <dgm:t>
        <a:bodyPr/>
        <a:lstStyle/>
        <a:p>
          <a:endParaRPr lang="ru-RU"/>
        </a:p>
      </dgm:t>
    </dgm:pt>
    <dgm:pt modelId="{CF2CB612-03C4-4D8C-BB40-5C4DFE804E99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Игры занятия</a:t>
          </a:r>
          <a:endParaRPr lang="ru-RU" dirty="0"/>
        </a:p>
      </dgm:t>
    </dgm:pt>
    <dgm:pt modelId="{1F6872C9-B4ED-432C-AB75-A40A7F4E394A}" type="parTrans" cxnId="{DF5F4724-DEDB-4CFD-B363-05715350D04D}">
      <dgm:prSet/>
      <dgm:spPr/>
      <dgm:t>
        <a:bodyPr/>
        <a:lstStyle/>
        <a:p>
          <a:endParaRPr lang="ru-RU"/>
        </a:p>
      </dgm:t>
    </dgm:pt>
    <dgm:pt modelId="{8FBE3509-A162-44F0-8D04-78D8B178045E}" type="sibTrans" cxnId="{DF5F4724-DEDB-4CFD-B363-05715350D04D}">
      <dgm:prSet/>
      <dgm:spPr/>
      <dgm:t>
        <a:bodyPr/>
        <a:lstStyle/>
        <a:p>
          <a:endParaRPr lang="ru-RU"/>
        </a:p>
      </dgm:t>
    </dgm:pt>
    <dgm:pt modelId="{FCD0CACA-E30A-49AB-950A-F6F9E11EFC28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Словесные игры</a:t>
          </a:r>
          <a:endParaRPr lang="ru-RU" dirty="0"/>
        </a:p>
      </dgm:t>
    </dgm:pt>
    <dgm:pt modelId="{7D513013-3B24-4DE6-9FAE-3179D51B16BC}" type="parTrans" cxnId="{63886903-3E69-4A1C-9117-5D441227F4A7}">
      <dgm:prSet/>
      <dgm:spPr/>
      <dgm:t>
        <a:bodyPr/>
        <a:lstStyle/>
        <a:p>
          <a:endParaRPr lang="ru-RU"/>
        </a:p>
      </dgm:t>
    </dgm:pt>
    <dgm:pt modelId="{FB7397BA-55CB-44E0-A38A-288ECE47C840}" type="sibTrans" cxnId="{63886903-3E69-4A1C-9117-5D441227F4A7}">
      <dgm:prSet/>
      <dgm:spPr/>
      <dgm:t>
        <a:bodyPr/>
        <a:lstStyle/>
        <a:p>
          <a:endParaRPr lang="ru-RU"/>
        </a:p>
      </dgm:t>
    </dgm:pt>
    <dgm:pt modelId="{9A67948C-BA0F-4544-BE06-430A2FA62598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Работа с родителями</a:t>
          </a:r>
          <a:endParaRPr lang="ru-RU" dirty="0"/>
        </a:p>
      </dgm:t>
    </dgm:pt>
    <dgm:pt modelId="{D5F66EE1-5C0E-499B-B919-81019FB9D32A}" type="parTrans" cxnId="{B6055C28-5BE1-4C49-8A36-5AFD80D48703}">
      <dgm:prSet/>
      <dgm:spPr/>
      <dgm:t>
        <a:bodyPr/>
        <a:lstStyle/>
        <a:p>
          <a:endParaRPr lang="ru-RU"/>
        </a:p>
      </dgm:t>
    </dgm:pt>
    <dgm:pt modelId="{C76B813A-38A8-4EA9-B330-2D6E50A22111}" type="sibTrans" cxnId="{B6055C28-5BE1-4C49-8A36-5AFD80D48703}">
      <dgm:prSet/>
      <dgm:spPr/>
      <dgm:t>
        <a:bodyPr/>
        <a:lstStyle/>
        <a:p>
          <a:endParaRPr lang="ru-RU"/>
        </a:p>
      </dgm:t>
    </dgm:pt>
    <dgm:pt modelId="{26886212-502E-4B3F-B848-865F8BE578AC}">
      <dgm:prSet custRadScaleRad="103030" custRadScaleInc="-172"/>
      <dgm:spPr/>
      <dgm:t>
        <a:bodyPr/>
        <a:lstStyle/>
        <a:p>
          <a:endParaRPr lang="ru-RU" dirty="0"/>
        </a:p>
      </dgm:t>
    </dgm:pt>
    <dgm:pt modelId="{DE20170C-D064-4BB5-AAD6-0784A2CF5F45}" type="parTrans" cxnId="{E2E82DF2-89A3-47C5-A69A-2AFF877D338E}">
      <dgm:prSet custLinFactNeighborX="1122" custLinFactNeighborY="15849"/>
      <dgm:spPr/>
      <dgm:t>
        <a:bodyPr/>
        <a:lstStyle/>
        <a:p>
          <a:endParaRPr lang="ru-RU"/>
        </a:p>
      </dgm:t>
    </dgm:pt>
    <dgm:pt modelId="{1F2122B8-EBD6-4826-956A-796A2F472507}" type="sibTrans" cxnId="{E2E82DF2-89A3-47C5-A69A-2AFF877D338E}">
      <dgm:prSet/>
      <dgm:spPr/>
      <dgm:t>
        <a:bodyPr/>
        <a:lstStyle/>
        <a:p>
          <a:endParaRPr lang="ru-RU"/>
        </a:p>
      </dgm:t>
    </dgm:pt>
    <dgm:pt modelId="{07F9C675-0BCB-4A16-B55A-7713062BA3E3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Дидактические упражнения</a:t>
          </a:r>
          <a:endParaRPr lang="ru-RU" dirty="0"/>
        </a:p>
      </dgm:t>
    </dgm:pt>
    <dgm:pt modelId="{2F5302F9-1F9C-4EF2-899B-BACB28682E1E}" type="parTrans" cxnId="{7652CB31-1334-4B8B-8EC1-AC9B55D316BD}">
      <dgm:prSet/>
      <dgm:spPr/>
      <dgm:t>
        <a:bodyPr/>
        <a:lstStyle/>
        <a:p>
          <a:endParaRPr lang="ru-RU"/>
        </a:p>
      </dgm:t>
    </dgm:pt>
    <dgm:pt modelId="{B0101858-E88D-4B4D-9AA4-93E430DE7734}" type="sibTrans" cxnId="{7652CB31-1334-4B8B-8EC1-AC9B55D316BD}">
      <dgm:prSet/>
      <dgm:spPr/>
      <dgm:t>
        <a:bodyPr/>
        <a:lstStyle/>
        <a:p>
          <a:endParaRPr lang="ru-RU"/>
        </a:p>
      </dgm:t>
    </dgm:pt>
    <dgm:pt modelId="{F71E17F3-74FD-4C72-9FBC-92640956929F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Настольно-печатные игры</a:t>
          </a:r>
          <a:endParaRPr lang="ru-RU" dirty="0"/>
        </a:p>
      </dgm:t>
    </dgm:pt>
    <dgm:pt modelId="{5CCA3D9D-1CF9-4A27-8E6A-5B738B541113}" type="parTrans" cxnId="{585421F6-EEC4-4930-BCE8-7E9B2AA229AA}">
      <dgm:prSet/>
      <dgm:spPr/>
      <dgm:t>
        <a:bodyPr/>
        <a:lstStyle/>
        <a:p>
          <a:endParaRPr lang="ru-RU"/>
        </a:p>
      </dgm:t>
    </dgm:pt>
    <dgm:pt modelId="{C7784F13-79DC-46FC-971F-CD1311CCFA7D}" type="sibTrans" cxnId="{585421F6-EEC4-4930-BCE8-7E9B2AA229AA}">
      <dgm:prSet/>
      <dgm:spPr/>
      <dgm:t>
        <a:bodyPr/>
        <a:lstStyle/>
        <a:p>
          <a:endParaRPr lang="ru-RU"/>
        </a:p>
      </dgm:t>
    </dgm:pt>
    <dgm:pt modelId="{F3DE53D1-78F2-42A5-B7C0-80BD75F60401}" type="pres">
      <dgm:prSet presAssocID="{1818E182-3EF1-4BDE-A6D2-FF0C609E891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3DF5B3-2EFC-422B-9733-F743F4D42690}" type="pres">
      <dgm:prSet presAssocID="{F82B73C2-2F3F-4609-AC42-C3A32480BA88}" presName="centerShape" presStyleLbl="node0" presStyleIdx="0" presStyleCnt="1" custScaleX="162499" custScaleY="119859"/>
      <dgm:spPr/>
      <dgm:t>
        <a:bodyPr/>
        <a:lstStyle/>
        <a:p>
          <a:endParaRPr lang="ru-RU"/>
        </a:p>
      </dgm:t>
    </dgm:pt>
    <dgm:pt modelId="{8B1F22EC-0E61-4300-A232-6D5C4D79B212}" type="pres">
      <dgm:prSet presAssocID="{1F6872C9-B4ED-432C-AB75-A40A7F4E394A}" presName="parTrans" presStyleLbl="bgSibTrans2D1" presStyleIdx="0" presStyleCnt="5" custLinFactNeighborX="1122" custLinFactNeighborY="15849"/>
      <dgm:spPr/>
      <dgm:t>
        <a:bodyPr/>
        <a:lstStyle/>
        <a:p>
          <a:endParaRPr lang="ru-RU"/>
        </a:p>
      </dgm:t>
    </dgm:pt>
    <dgm:pt modelId="{DC8224C1-7B4D-4C19-AD77-46E68B00EF79}" type="pres">
      <dgm:prSet presAssocID="{CF2CB612-03C4-4D8C-BB40-5C4DFE804E99}" presName="node" presStyleLbl="node1" presStyleIdx="0" presStyleCnt="5" custRadScaleRad="100039" custRadScaleInc="30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B980D7-A296-4714-BE3C-A3F6C4B7E218}" type="pres">
      <dgm:prSet presAssocID="{7D513013-3B24-4DE6-9FAE-3179D51B16BC}" presName="parTrans" presStyleLbl="bgSibTrans2D1" presStyleIdx="1" presStyleCnt="5"/>
      <dgm:spPr/>
      <dgm:t>
        <a:bodyPr/>
        <a:lstStyle/>
        <a:p>
          <a:endParaRPr lang="ru-RU"/>
        </a:p>
      </dgm:t>
    </dgm:pt>
    <dgm:pt modelId="{80482EA7-83D3-4364-9116-8B149AB09F45}" type="pres">
      <dgm:prSet presAssocID="{FCD0CACA-E30A-49AB-950A-F6F9E11EFC2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D4CC8B-FB13-404F-8136-21D8CC526408}" type="pres">
      <dgm:prSet presAssocID="{D5F66EE1-5C0E-499B-B919-81019FB9D32A}" presName="parTrans" presStyleLbl="bgSibTrans2D1" presStyleIdx="2" presStyleCnt="5"/>
      <dgm:spPr/>
      <dgm:t>
        <a:bodyPr/>
        <a:lstStyle/>
        <a:p>
          <a:endParaRPr lang="ru-RU"/>
        </a:p>
      </dgm:t>
    </dgm:pt>
    <dgm:pt modelId="{AEF4B058-3E37-4544-A64A-5FDDE89DD8A3}" type="pres">
      <dgm:prSet presAssocID="{9A67948C-BA0F-4544-BE06-430A2FA6259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A63A6E-CBD3-4AE8-8A99-0BD4203E8987}" type="pres">
      <dgm:prSet presAssocID="{2F5302F9-1F9C-4EF2-899B-BACB28682E1E}" presName="parTrans" presStyleLbl="bgSibTrans2D1" presStyleIdx="3" presStyleCnt="5"/>
      <dgm:spPr/>
      <dgm:t>
        <a:bodyPr/>
        <a:lstStyle/>
        <a:p>
          <a:endParaRPr lang="ru-RU"/>
        </a:p>
      </dgm:t>
    </dgm:pt>
    <dgm:pt modelId="{1522E971-0F00-4304-87A3-3178BEA0D739}" type="pres">
      <dgm:prSet presAssocID="{07F9C675-0BCB-4A16-B55A-7713062BA3E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113AEC-9398-4291-9CA7-6D7E1CC64FEB}" type="pres">
      <dgm:prSet presAssocID="{5CCA3D9D-1CF9-4A27-8E6A-5B738B541113}" presName="parTrans" presStyleLbl="bgSibTrans2D1" presStyleIdx="4" presStyleCnt="5"/>
      <dgm:spPr/>
      <dgm:t>
        <a:bodyPr/>
        <a:lstStyle/>
        <a:p>
          <a:endParaRPr lang="ru-RU"/>
        </a:p>
      </dgm:t>
    </dgm:pt>
    <dgm:pt modelId="{03850208-6258-45E2-92E4-8B46E5D8D804}" type="pres">
      <dgm:prSet presAssocID="{F71E17F3-74FD-4C72-9FBC-92640956929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E82DF2-89A3-47C5-A69A-2AFF877D338E}" srcId="{1818E182-3EF1-4BDE-A6D2-FF0C609E891E}" destId="{26886212-502E-4B3F-B848-865F8BE578AC}" srcOrd="1" destOrd="0" parTransId="{DE20170C-D064-4BB5-AAD6-0784A2CF5F45}" sibTransId="{1F2122B8-EBD6-4826-956A-796A2F472507}"/>
    <dgm:cxn modelId="{ADDB5BB2-D075-49A4-9218-13AFE7512971}" type="presOf" srcId="{2F5302F9-1F9C-4EF2-899B-BACB28682E1E}" destId="{EFA63A6E-CBD3-4AE8-8A99-0BD4203E8987}" srcOrd="0" destOrd="0" presId="urn:microsoft.com/office/officeart/2005/8/layout/radial4"/>
    <dgm:cxn modelId="{D0F2451B-68ED-40F9-A02E-9C48600EAC45}" type="presOf" srcId="{F71E17F3-74FD-4C72-9FBC-92640956929F}" destId="{03850208-6258-45E2-92E4-8B46E5D8D804}" srcOrd="0" destOrd="0" presId="urn:microsoft.com/office/officeart/2005/8/layout/radial4"/>
    <dgm:cxn modelId="{643DE06F-7426-432E-8D7F-249FD06417D4}" type="presOf" srcId="{F82B73C2-2F3F-4609-AC42-C3A32480BA88}" destId="{5B3DF5B3-2EFC-422B-9733-F743F4D42690}" srcOrd="0" destOrd="0" presId="urn:microsoft.com/office/officeart/2005/8/layout/radial4"/>
    <dgm:cxn modelId="{B6B0BAE7-6004-4DEF-B6AB-B1346CCF1E42}" srcId="{1818E182-3EF1-4BDE-A6D2-FF0C609E891E}" destId="{F82B73C2-2F3F-4609-AC42-C3A32480BA88}" srcOrd="0" destOrd="0" parTransId="{B501F559-EB63-4A52-A918-A18D2CAB8282}" sibTransId="{035E8013-D4BF-4505-93DA-1D88A1AFD326}"/>
    <dgm:cxn modelId="{B6055C28-5BE1-4C49-8A36-5AFD80D48703}" srcId="{F82B73C2-2F3F-4609-AC42-C3A32480BA88}" destId="{9A67948C-BA0F-4544-BE06-430A2FA62598}" srcOrd="2" destOrd="0" parTransId="{D5F66EE1-5C0E-499B-B919-81019FB9D32A}" sibTransId="{C76B813A-38A8-4EA9-B330-2D6E50A22111}"/>
    <dgm:cxn modelId="{B85A0C76-216C-4A31-B137-B18F24A8AAE4}" type="presOf" srcId="{5CCA3D9D-1CF9-4A27-8E6A-5B738B541113}" destId="{87113AEC-9398-4291-9CA7-6D7E1CC64FEB}" srcOrd="0" destOrd="0" presId="urn:microsoft.com/office/officeart/2005/8/layout/radial4"/>
    <dgm:cxn modelId="{7652CB31-1334-4B8B-8EC1-AC9B55D316BD}" srcId="{F82B73C2-2F3F-4609-AC42-C3A32480BA88}" destId="{07F9C675-0BCB-4A16-B55A-7713062BA3E3}" srcOrd="3" destOrd="0" parTransId="{2F5302F9-1F9C-4EF2-899B-BACB28682E1E}" sibTransId="{B0101858-E88D-4B4D-9AA4-93E430DE7734}"/>
    <dgm:cxn modelId="{63886903-3E69-4A1C-9117-5D441227F4A7}" srcId="{F82B73C2-2F3F-4609-AC42-C3A32480BA88}" destId="{FCD0CACA-E30A-49AB-950A-F6F9E11EFC28}" srcOrd="1" destOrd="0" parTransId="{7D513013-3B24-4DE6-9FAE-3179D51B16BC}" sibTransId="{FB7397BA-55CB-44E0-A38A-288ECE47C840}"/>
    <dgm:cxn modelId="{23F293BF-5887-4444-B61A-0976B3B4D957}" type="presOf" srcId="{1F6872C9-B4ED-432C-AB75-A40A7F4E394A}" destId="{8B1F22EC-0E61-4300-A232-6D5C4D79B212}" srcOrd="0" destOrd="0" presId="urn:microsoft.com/office/officeart/2005/8/layout/radial4"/>
    <dgm:cxn modelId="{5F177CA8-7216-4C2E-883A-5A8CB9CAD1D1}" type="presOf" srcId="{07F9C675-0BCB-4A16-B55A-7713062BA3E3}" destId="{1522E971-0F00-4304-87A3-3178BEA0D739}" srcOrd="0" destOrd="0" presId="urn:microsoft.com/office/officeart/2005/8/layout/radial4"/>
    <dgm:cxn modelId="{585421F6-EEC4-4930-BCE8-7E9B2AA229AA}" srcId="{F82B73C2-2F3F-4609-AC42-C3A32480BA88}" destId="{F71E17F3-74FD-4C72-9FBC-92640956929F}" srcOrd="4" destOrd="0" parTransId="{5CCA3D9D-1CF9-4A27-8E6A-5B738B541113}" sibTransId="{C7784F13-79DC-46FC-971F-CD1311CCFA7D}"/>
    <dgm:cxn modelId="{99B07DC5-4EBC-460A-8CE8-E866319B3F9A}" type="presOf" srcId="{FCD0CACA-E30A-49AB-950A-F6F9E11EFC28}" destId="{80482EA7-83D3-4364-9116-8B149AB09F45}" srcOrd="0" destOrd="0" presId="urn:microsoft.com/office/officeart/2005/8/layout/radial4"/>
    <dgm:cxn modelId="{306C7F15-D4F1-4EE1-B65C-99CF3643CC6A}" type="presOf" srcId="{9A67948C-BA0F-4544-BE06-430A2FA62598}" destId="{AEF4B058-3E37-4544-A64A-5FDDE89DD8A3}" srcOrd="0" destOrd="0" presId="urn:microsoft.com/office/officeart/2005/8/layout/radial4"/>
    <dgm:cxn modelId="{181A9D89-48FB-4FCB-A8D4-606E18E46129}" type="presOf" srcId="{1818E182-3EF1-4BDE-A6D2-FF0C609E891E}" destId="{F3DE53D1-78F2-42A5-B7C0-80BD75F60401}" srcOrd="0" destOrd="0" presId="urn:microsoft.com/office/officeart/2005/8/layout/radial4"/>
    <dgm:cxn modelId="{DF5F4724-DEDB-4CFD-B363-05715350D04D}" srcId="{F82B73C2-2F3F-4609-AC42-C3A32480BA88}" destId="{CF2CB612-03C4-4D8C-BB40-5C4DFE804E99}" srcOrd="0" destOrd="0" parTransId="{1F6872C9-B4ED-432C-AB75-A40A7F4E394A}" sibTransId="{8FBE3509-A162-44F0-8D04-78D8B178045E}"/>
    <dgm:cxn modelId="{4F30FC25-A786-4676-AADA-0A1BF5EA7496}" type="presOf" srcId="{7D513013-3B24-4DE6-9FAE-3179D51B16BC}" destId="{F3B980D7-A296-4714-BE3C-A3F6C4B7E218}" srcOrd="0" destOrd="0" presId="urn:microsoft.com/office/officeart/2005/8/layout/radial4"/>
    <dgm:cxn modelId="{8B51DE99-78D3-4D57-8162-F599A8C41917}" type="presOf" srcId="{D5F66EE1-5C0E-499B-B919-81019FB9D32A}" destId="{4AD4CC8B-FB13-404F-8136-21D8CC526408}" srcOrd="0" destOrd="0" presId="urn:microsoft.com/office/officeart/2005/8/layout/radial4"/>
    <dgm:cxn modelId="{800A817B-77A4-4744-BB42-414EF759CABE}" type="presOf" srcId="{CF2CB612-03C4-4D8C-BB40-5C4DFE804E99}" destId="{DC8224C1-7B4D-4C19-AD77-46E68B00EF79}" srcOrd="0" destOrd="0" presId="urn:microsoft.com/office/officeart/2005/8/layout/radial4"/>
    <dgm:cxn modelId="{2CC18D3D-BEDB-4DF6-8A03-1C2E8B929B40}" type="presParOf" srcId="{F3DE53D1-78F2-42A5-B7C0-80BD75F60401}" destId="{5B3DF5B3-2EFC-422B-9733-F743F4D42690}" srcOrd="0" destOrd="0" presId="urn:microsoft.com/office/officeart/2005/8/layout/radial4"/>
    <dgm:cxn modelId="{012B5682-CD1E-46B1-B80C-82ED01577296}" type="presParOf" srcId="{F3DE53D1-78F2-42A5-B7C0-80BD75F60401}" destId="{8B1F22EC-0E61-4300-A232-6D5C4D79B212}" srcOrd="1" destOrd="0" presId="urn:microsoft.com/office/officeart/2005/8/layout/radial4"/>
    <dgm:cxn modelId="{3A9BE5C7-ABB3-49EE-98C4-1E9B9BE1A5A4}" type="presParOf" srcId="{F3DE53D1-78F2-42A5-B7C0-80BD75F60401}" destId="{DC8224C1-7B4D-4C19-AD77-46E68B00EF79}" srcOrd="2" destOrd="0" presId="urn:microsoft.com/office/officeart/2005/8/layout/radial4"/>
    <dgm:cxn modelId="{60444114-F468-4E5A-9E7F-7478119B18FB}" type="presParOf" srcId="{F3DE53D1-78F2-42A5-B7C0-80BD75F60401}" destId="{F3B980D7-A296-4714-BE3C-A3F6C4B7E218}" srcOrd="3" destOrd="0" presId="urn:microsoft.com/office/officeart/2005/8/layout/radial4"/>
    <dgm:cxn modelId="{1758289A-79AC-474F-AC33-45AF45FBCB81}" type="presParOf" srcId="{F3DE53D1-78F2-42A5-B7C0-80BD75F60401}" destId="{80482EA7-83D3-4364-9116-8B149AB09F45}" srcOrd="4" destOrd="0" presId="urn:microsoft.com/office/officeart/2005/8/layout/radial4"/>
    <dgm:cxn modelId="{C3884381-1AB5-4285-BE40-335F8AD5DAA3}" type="presParOf" srcId="{F3DE53D1-78F2-42A5-B7C0-80BD75F60401}" destId="{4AD4CC8B-FB13-404F-8136-21D8CC526408}" srcOrd="5" destOrd="0" presId="urn:microsoft.com/office/officeart/2005/8/layout/radial4"/>
    <dgm:cxn modelId="{FE160FDB-3301-4903-80B0-1D5A112AA11E}" type="presParOf" srcId="{F3DE53D1-78F2-42A5-B7C0-80BD75F60401}" destId="{AEF4B058-3E37-4544-A64A-5FDDE89DD8A3}" srcOrd="6" destOrd="0" presId="urn:microsoft.com/office/officeart/2005/8/layout/radial4"/>
    <dgm:cxn modelId="{CA75C1FF-CD15-484A-AE7D-FB83094DE2D5}" type="presParOf" srcId="{F3DE53D1-78F2-42A5-B7C0-80BD75F60401}" destId="{EFA63A6E-CBD3-4AE8-8A99-0BD4203E8987}" srcOrd="7" destOrd="0" presId="urn:microsoft.com/office/officeart/2005/8/layout/radial4"/>
    <dgm:cxn modelId="{20E4D408-3655-49BF-BCC9-EEFA7F81FDF7}" type="presParOf" srcId="{F3DE53D1-78F2-42A5-B7C0-80BD75F60401}" destId="{1522E971-0F00-4304-87A3-3178BEA0D739}" srcOrd="8" destOrd="0" presId="urn:microsoft.com/office/officeart/2005/8/layout/radial4"/>
    <dgm:cxn modelId="{189A54ED-BE49-48F4-8A4E-F35F7554B86C}" type="presParOf" srcId="{F3DE53D1-78F2-42A5-B7C0-80BD75F60401}" destId="{87113AEC-9398-4291-9CA7-6D7E1CC64FEB}" srcOrd="9" destOrd="0" presId="urn:microsoft.com/office/officeart/2005/8/layout/radial4"/>
    <dgm:cxn modelId="{9EFE5571-0D06-4BFF-AB2E-4C2009EEAF19}" type="presParOf" srcId="{F3DE53D1-78F2-42A5-B7C0-80BD75F60401}" destId="{03850208-6258-45E2-92E4-8B46E5D8D804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3DF5B3-2EFC-422B-9733-F743F4D42690}">
      <dsp:nvSpPr>
        <dsp:cNvPr id="0" name=""/>
        <dsp:cNvSpPr/>
      </dsp:nvSpPr>
      <dsp:spPr>
        <a:xfrm>
          <a:off x="2304259" y="2578866"/>
          <a:ext cx="3312361" cy="24431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Формирование словаря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89343" y="2936663"/>
        <a:ext cx="2342193" cy="1727598"/>
      </dsp:txXfrm>
    </dsp:sp>
    <dsp:sp modelId="{8B1F22EC-0E61-4300-A232-6D5C4D79B212}">
      <dsp:nvSpPr>
        <dsp:cNvPr id="0" name=""/>
        <dsp:cNvSpPr/>
      </dsp:nvSpPr>
      <dsp:spPr>
        <a:xfrm rot="10866355">
          <a:off x="982291" y="3556494"/>
          <a:ext cx="1263314" cy="58094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8224C1-7B4D-4C19-AD77-46E68B00EF79}">
      <dsp:nvSpPr>
        <dsp:cNvPr id="0" name=""/>
        <dsp:cNvSpPr/>
      </dsp:nvSpPr>
      <dsp:spPr>
        <a:xfrm>
          <a:off x="0" y="2968112"/>
          <a:ext cx="1936469" cy="154917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25000"/>
                <a:satMod val="125000"/>
              </a:schemeClr>
            </a:gs>
            <a:gs pos="40000">
              <a:schemeClr val="accent2">
                <a:tint val="55000"/>
                <a:satMod val="130000"/>
              </a:schemeClr>
            </a:gs>
            <a:gs pos="50000">
              <a:schemeClr val="accent2">
                <a:tint val="59000"/>
                <a:satMod val="130000"/>
              </a:schemeClr>
            </a:gs>
            <a:gs pos="65000">
              <a:schemeClr val="accent2">
                <a:tint val="55000"/>
                <a:satMod val="130000"/>
              </a:schemeClr>
            </a:gs>
            <a:gs pos="100000">
              <a:schemeClr val="accent2">
                <a:tint val="20000"/>
                <a:satMod val="125000"/>
              </a:schemeClr>
            </a:gs>
          </a:gsLst>
          <a:lin ang="5400000" scaled="0"/>
        </a:gradFill>
        <a:ln w="12000" cap="flat" cmpd="sng" algn="ctr">
          <a:solidFill>
            <a:schemeClr val="accent2"/>
          </a:solidFill>
          <a:prstDash val="solid"/>
        </a:ln>
        <a:effectLst>
          <a:glow rad="63500">
            <a:schemeClr val="accent2">
              <a:alpha val="45000"/>
              <a:satMod val="120000"/>
            </a:schemeClr>
          </a:glo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Игры занятия</a:t>
          </a:r>
          <a:endParaRPr lang="ru-RU" sz="2100" kern="1200" dirty="0"/>
        </a:p>
      </dsp:txBody>
      <dsp:txXfrm>
        <a:off x="45374" y="3013486"/>
        <a:ext cx="1845721" cy="1458427"/>
      </dsp:txXfrm>
    </dsp:sp>
    <dsp:sp modelId="{F3B980D7-A296-4714-BE3C-A3F6C4B7E218}">
      <dsp:nvSpPr>
        <dsp:cNvPr id="0" name=""/>
        <dsp:cNvSpPr/>
      </dsp:nvSpPr>
      <dsp:spPr>
        <a:xfrm rot="13500000">
          <a:off x="1623454" y="1929616"/>
          <a:ext cx="1513217" cy="58094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482EA7-83D3-4364-9116-8B149AB09F45}">
      <dsp:nvSpPr>
        <dsp:cNvPr id="0" name=""/>
        <dsp:cNvSpPr/>
      </dsp:nvSpPr>
      <dsp:spPr>
        <a:xfrm>
          <a:off x="876825" y="910495"/>
          <a:ext cx="1936469" cy="154917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25000"/>
                <a:satMod val="125000"/>
              </a:schemeClr>
            </a:gs>
            <a:gs pos="40000">
              <a:schemeClr val="accent3">
                <a:tint val="55000"/>
                <a:satMod val="130000"/>
              </a:schemeClr>
            </a:gs>
            <a:gs pos="50000">
              <a:schemeClr val="accent3">
                <a:tint val="59000"/>
                <a:satMod val="130000"/>
              </a:schemeClr>
            </a:gs>
            <a:gs pos="65000">
              <a:schemeClr val="accent3">
                <a:tint val="55000"/>
                <a:satMod val="130000"/>
              </a:schemeClr>
            </a:gs>
            <a:gs pos="100000">
              <a:schemeClr val="accent3">
                <a:tint val="20000"/>
                <a:satMod val="125000"/>
              </a:schemeClr>
            </a:gs>
          </a:gsLst>
          <a:lin ang="5400000" scaled="0"/>
        </a:gradFill>
        <a:ln w="12000" cap="flat" cmpd="sng" algn="ctr">
          <a:solidFill>
            <a:schemeClr val="accent3"/>
          </a:solidFill>
          <a:prstDash val="solid"/>
        </a:ln>
        <a:effectLst>
          <a:glow rad="63500">
            <a:schemeClr val="accent3">
              <a:alpha val="45000"/>
              <a:satMod val="120000"/>
            </a:schemeClr>
          </a:glo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Словесные игры</a:t>
          </a:r>
          <a:endParaRPr lang="ru-RU" sz="2100" kern="1200" dirty="0"/>
        </a:p>
      </dsp:txBody>
      <dsp:txXfrm>
        <a:off x="922199" y="955869"/>
        <a:ext cx="1845721" cy="1458427"/>
      </dsp:txXfrm>
    </dsp:sp>
    <dsp:sp modelId="{4AD4CC8B-FB13-404F-8136-21D8CC526408}">
      <dsp:nvSpPr>
        <dsp:cNvPr id="0" name=""/>
        <dsp:cNvSpPr/>
      </dsp:nvSpPr>
      <dsp:spPr>
        <a:xfrm rot="16200000">
          <a:off x="3124113" y="1354720"/>
          <a:ext cx="1672652" cy="58094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F4B058-3E37-4544-A64A-5FDDE89DD8A3}">
      <dsp:nvSpPr>
        <dsp:cNvPr id="0" name=""/>
        <dsp:cNvSpPr/>
      </dsp:nvSpPr>
      <dsp:spPr>
        <a:xfrm>
          <a:off x="2992205" y="34276"/>
          <a:ext cx="1936469" cy="154917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25000"/>
                <a:satMod val="125000"/>
              </a:schemeClr>
            </a:gs>
            <a:gs pos="40000">
              <a:schemeClr val="accent6">
                <a:tint val="55000"/>
                <a:satMod val="130000"/>
              </a:schemeClr>
            </a:gs>
            <a:gs pos="50000">
              <a:schemeClr val="accent6">
                <a:tint val="59000"/>
                <a:satMod val="130000"/>
              </a:schemeClr>
            </a:gs>
            <a:gs pos="65000">
              <a:schemeClr val="accent6">
                <a:tint val="55000"/>
                <a:satMod val="130000"/>
              </a:schemeClr>
            </a:gs>
            <a:gs pos="100000">
              <a:schemeClr val="accent6">
                <a:tint val="20000"/>
                <a:satMod val="125000"/>
              </a:schemeClr>
            </a:gs>
          </a:gsLst>
          <a:lin ang="5400000" scaled="0"/>
        </a:gradFill>
        <a:ln w="12000" cap="flat" cmpd="sng" algn="ctr">
          <a:solidFill>
            <a:schemeClr val="accent6"/>
          </a:solidFill>
          <a:prstDash val="solid"/>
        </a:ln>
        <a:effectLst>
          <a:glow rad="63500">
            <a:schemeClr val="accent6">
              <a:alpha val="45000"/>
              <a:satMod val="120000"/>
            </a:schemeClr>
          </a:glo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Работа с родителями</a:t>
          </a:r>
          <a:endParaRPr lang="ru-RU" sz="2100" kern="1200" dirty="0"/>
        </a:p>
      </dsp:txBody>
      <dsp:txXfrm>
        <a:off x="3037579" y="79650"/>
        <a:ext cx="1845721" cy="1458427"/>
      </dsp:txXfrm>
    </dsp:sp>
    <dsp:sp modelId="{EFA63A6E-CBD3-4AE8-8A99-0BD4203E8987}">
      <dsp:nvSpPr>
        <dsp:cNvPr id="0" name=""/>
        <dsp:cNvSpPr/>
      </dsp:nvSpPr>
      <dsp:spPr>
        <a:xfrm rot="18900000">
          <a:off x="4784208" y="1929616"/>
          <a:ext cx="1513217" cy="58094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22E971-0F00-4304-87A3-3178BEA0D739}">
      <dsp:nvSpPr>
        <dsp:cNvPr id="0" name=""/>
        <dsp:cNvSpPr/>
      </dsp:nvSpPr>
      <dsp:spPr>
        <a:xfrm>
          <a:off x="5107585" y="910495"/>
          <a:ext cx="1936469" cy="154917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25000"/>
                <a:satMod val="125000"/>
              </a:schemeClr>
            </a:gs>
            <a:gs pos="40000">
              <a:schemeClr val="accent5">
                <a:tint val="55000"/>
                <a:satMod val="130000"/>
              </a:schemeClr>
            </a:gs>
            <a:gs pos="50000">
              <a:schemeClr val="accent5">
                <a:tint val="59000"/>
                <a:satMod val="130000"/>
              </a:schemeClr>
            </a:gs>
            <a:gs pos="65000">
              <a:schemeClr val="accent5">
                <a:tint val="55000"/>
                <a:satMod val="130000"/>
              </a:schemeClr>
            </a:gs>
            <a:gs pos="100000">
              <a:schemeClr val="accent5">
                <a:tint val="20000"/>
                <a:satMod val="125000"/>
              </a:schemeClr>
            </a:gs>
          </a:gsLst>
          <a:lin ang="5400000" scaled="0"/>
        </a:gradFill>
        <a:ln w="12000" cap="flat" cmpd="sng" algn="ctr">
          <a:solidFill>
            <a:schemeClr val="accent5"/>
          </a:solidFill>
          <a:prstDash val="solid"/>
        </a:ln>
        <a:effectLst>
          <a:glow rad="63500">
            <a:schemeClr val="accent5">
              <a:alpha val="45000"/>
              <a:satMod val="120000"/>
            </a:schemeClr>
          </a:glo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Дидактические упражнения</a:t>
          </a:r>
          <a:endParaRPr lang="ru-RU" sz="2100" kern="1200" dirty="0"/>
        </a:p>
      </dsp:txBody>
      <dsp:txXfrm>
        <a:off x="5152959" y="955869"/>
        <a:ext cx="1845721" cy="1458427"/>
      </dsp:txXfrm>
    </dsp:sp>
    <dsp:sp modelId="{87113AEC-9398-4291-9CA7-6D7E1CC64FEB}">
      <dsp:nvSpPr>
        <dsp:cNvPr id="0" name=""/>
        <dsp:cNvSpPr/>
      </dsp:nvSpPr>
      <dsp:spPr>
        <a:xfrm>
          <a:off x="5690068" y="3509992"/>
          <a:ext cx="1261970" cy="58094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850208-6258-45E2-92E4-8B46E5D8D804}">
      <dsp:nvSpPr>
        <dsp:cNvPr id="0" name=""/>
        <dsp:cNvSpPr/>
      </dsp:nvSpPr>
      <dsp:spPr>
        <a:xfrm>
          <a:off x="5983804" y="3025875"/>
          <a:ext cx="1936469" cy="154917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25000"/>
                <a:satMod val="125000"/>
              </a:schemeClr>
            </a:gs>
            <a:gs pos="40000">
              <a:schemeClr val="accent4">
                <a:tint val="55000"/>
                <a:satMod val="130000"/>
              </a:schemeClr>
            </a:gs>
            <a:gs pos="50000">
              <a:schemeClr val="accent4">
                <a:tint val="59000"/>
                <a:satMod val="130000"/>
              </a:schemeClr>
            </a:gs>
            <a:gs pos="65000">
              <a:schemeClr val="accent4">
                <a:tint val="55000"/>
                <a:satMod val="130000"/>
              </a:schemeClr>
            </a:gs>
            <a:gs pos="100000">
              <a:schemeClr val="accent4">
                <a:tint val="20000"/>
                <a:satMod val="125000"/>
              </a:schemeClr>
            </a:gs>
          </a:gsLst>
          <a:lin ang="5400000" scaled="0"/>
        </a:gradFill>
        <a:ln w="12000" cap="flat" cmpd="sng" algn="ctr">
          <a:solidFill>
            <a:schemeClr val="accent4"/>
          </a:solidFill>
          <a:prstDash val="solid"/>
        </a:ln>
        <a:effectLst>
          <a:glow rad="63500">
            <a:schemeClr val="accent4">
              <a:alpha val="45000"/>
              <a:satMod val="120000"/>
            </a:schemeClr>
          </a:glo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Настольно-печатные игры</a:t>
          </a:r>
          <a:endParaRPr lang="ru-RU" sz="2100" kern="1200" dirty="0"/>
        </a:p>
      </dsp:txBody>
      <dsp:txXfrm>
        <a:off x="6029178" y="3071249"/>
        <a:ext cx="1845721" cy="14584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BC6598-2C40-47A0-AD35-FD4B7BDB8A4F}" type="datetimeFigureOut">
              <a:rPr lang="ru-RU" smtClean="0"/>
              <a:pPr/>
              <a:t>29.03.2023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F4849-E07C-49FD-A9D9-0C5602C51F4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8965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F4849-E07C-49FD-A9D9-0C5602C51F4B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0417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1442-6410-4A58-929D-66858E98E647}" type="datetimeFigureOut">
              <a:rPr lang="ru-RU" smtClean="0"/>
              <a:pPr/>
              <a:t>29.03.2023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6D6A-686E-4D31-BA9B-595BFB5B6D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1442-6410-4A58-929D-66858E98E647}" type="datetimeFigureOut">
              <a:rPr lang="ru-RU" smtClean="0"/>
              <a:pPr/>
              <a:t>29.03.2023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6D6A-686E-4D31-BA9B-595BFB5B6D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1442-6410-4A58-929D-66858E98E647}" type="datetimeFigureOut">
              <a:rPr lang="ru-RU" smtClean="0"/>
              <a:pPr/>
              <a:t>29.03.2023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6D6A-686E-4D31-BA9B-595BFB5B6D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1442-6410-4A58-929D-66858E98E647}" type="datetimeFigureOut">
              <a:rPr lang="ru-RU" smtClean="0"/>
              <a:pPr/>
              <a:t>29.03.2023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6D6A-686E-4D31-BA9B-595BFB5B6D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1442-6410-4A58-929D-66858E98E647}" type="datetimeFigureOut">
              <a:rPr lang="ru-RU" smtClean="0"/>
              <a:pPr/>
              <a:t>29.03.2023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6D6A-686E-4D31-BA9B-595BFB5B6D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1442-6410-4A58-929D-66858E98E647}" type="datetimeFigureOut">
              <a:rPr lang="ru-RU" smtClean="0"/>
              <a:pPr/>
              <a:t>29.03.2023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6D6A-686E-4D31-BA9B-595BFB5B6D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1442-6410-4A58-929D-66858E98E647}" type="datetimeFigureOut">
              <a:rPr lang="ru-RU" smtClean="0"/>
              <a:pPr/>
              <a:t>29.03.2023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6D6A-686E-4D31-BA9B-595BFB5B6D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1442-6410-4A58-929D-66858E98E647}" type="datetimeFigureOut">
              <a:rPr lang="ru-RU" smtClean="0"/>
              <a:pPr/>
              <a:t>29.03.2023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6D6A-686E-4D31-BA9B-595BFB5B6D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1442-6410-4A58-929D-66858E98E647}" type="datetimeFigureOut">
              <a:rPr lang="ru-RU" smtClean="0"/>
              <a:pPr/>
              <a:t>29.03.2023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6D6A-686E-4D31-BA9B-595BFB5B6D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1442-6410-4A58-929D-66858E98E647}" type="datetimeFigureOut">
              <a:rPr lang="ru-RU" smtClean="0"/>
              <a:pPr/>
              <a:t>29.03.2023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6D6A-686E-4D31-BA9B-595BFB5B6D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1442-6410-4A58-929D-66858E98E647}" type="datetimeFigureOut">
              <a:rPr lang="ru-RU" smtClean="0"/>
              <a:pPr/>
              <a:t>29.03.2023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6D6A-686E-4D31-BA9B-595BFB5B6D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51442-6410-4A58-929D-66858E98E647}" type="datetimeFigureOut">
              <a:rPr lang="ru-RU" smtClean="0"/>
              <a:pPr/>
              <a:t>29.03.2023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76D6A-686E-4D31-BA9B-595BFB5B6DC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H:\&#1045;&#1083;&#1077;&#1085;&#1072;%20&#1041;&#1086;&#1088;&#1080;&#1089;&#1086;&#1074;&#1085;&#1072;\5c50ad20d3dc84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3040" y="2852936"/>
            <a:ext cx="8640960" cy="2259683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0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«Использование дидактических игр для формирования словаря дошкольника".</a:t>
            </a:r>
            <a:br>
              <a:rPr lang="ru-RU" sz="40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/>
            </a:r>
            <a:b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</a:b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4935624"/>
            <a:ext cx="5752728" cy="1678496"/>
          </a:xfrm>
        </p:spPr>
        <p:txBody>
          <a:bodyPr>
            <a:normAutofit/>
          </a:bodyPr>
          <a:lstStyle/>
          <a:p>
            <a:pPr lvl="0" algn="l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ru-RU" sz="29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</a:t>
            </a:r>
            <a:r>
              <a:rPr lang="ru-RU" sz="29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 МАДОУ №</a:t>
            </a:r>
            <a:r>
              <a:rPr lang="ru-RU" sz="29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  <a:r>
              <a:rPr lang="ru-RU" sz="29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.Рамазанова Р.Р.</a:t>
            </a:r>
            <a:endParaRPr lang="ru-RU" sz="2000" dirty="0">
              <a:ln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Book Antiqua" pitchFamily="18" charset="0"/>
            </a:endParaRPr>
          </a:p>
          <a:p>
            <a:endParaRPr lang="ru-RU" dirty="0">
              <a:ln>
                <a:solidFill>
                  <a:schemeClr val="tx1"/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8244408" y="6381328"/>
            <a:ext cx="899592" cy="47667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5c50ad20d3dc8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83568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908720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"Без игры нет, и не может быть полноценного умственного развития. Игра - это огромное светлое окно, через которое в духовный мир ребенка вливается жизненный поток представлений, понятий. Игра - это искра, зажигающая пытливости и любознательности".</a:t>
            </a:r>
            <a:endParaRPr lang="ru-RU" sz="3200" b="1" dirty="0" smtClean="0">
              <a:ln w="17780" cmpd="sng">
                <a:solidFill>
                  <a:schemeClr val="tx1"/>
                </a:solidFill>
                <a:prstDash val="solid"/>
                <a:miter lim="800000"/>
              </a:ln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 А. Сухомлинский.</a:t>
            </a:r>
            <a:endParaRPr lang="ru-RU" sz="3200" i="1" dirty="0">
              <a:ln w="17780" cmpd="sng">
                <a:solidFill>
                  <a:schemeClr val="tx1"/>
                </a:solidFill>
                <a:prstDash val="solid"/>
                <a:miter lim="800000"/>
              </a:ln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07504" y="2492896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 Antiqua" pitchFamily="18" charset="0"/>
              </a:rPr>
              <a:t>Благодарю за внимание</a:t>
            </a:r>
            <a:endParaRPr lang="ru-RU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ook Antiqua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8244408" y="6381328"/>
            <a:ext cx="899592" cy="47667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052736"/>
            <a:ext cx="89644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Дидактическая игра представляет собой многоплановое, сложное педагогическое явление: она является и игровым методом обучения детей дошкольного возраста, и формой обучения, и самостоятельной игровой деятельностью, и средством всестороннего воспитания личности ребенка. Именно в дидактической игре ребенок получает возможность совершенствовать, обогащать, закреплять, активизировать свой словарь.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0"/>
            <a:ext cx="8280920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Дидактическая игра 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7544" y="332656"/>
            <a:ext cx="8280920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Формирование словаря у дошкольников можно разделить на: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539552" y="1397000"/>
          <a:ext cx="7920880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755576" y="188640"/>
            <a:ext cx="792088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Дидактические упражнения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Рисунок 9" descr="20150218_1007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4293096"/>
            <a:ext cx="3096344" cy="232225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isometricOffAxis2Left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Рисунок 10" descr="20150225_0951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980728"/>
            <a:ext cx="3264363" cy="24482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987824" y="2564904"/>
            <a:ext cx="4032448" cy="180020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Цель: развитие связной речи, умение согласовывать слова в роде, числе, падеже, использовать глаголы в повелительном наклонении, умении осуществлять словообразование.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маг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6492213" y="1652803"/>
            <a:ext cx="3072341" cy="17281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 descr="20150326_11034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4221088"/>
            <a:ext cx="3227851" cy="24208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115616" y="0"/>
            <a:ext cx="648072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 - занятия</a:t>
            </a:r>
            <a:endParaRPr kumimoji="0" lang="ru-RU" sz="32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(описание предмета)</a:t>
            </a:r>
            <a:endParaRPr kumimoji="0" lang="ru-RU" sz="32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196752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поддерживать и развивать в детях сосредоточенное внимание, интерес, развивать мышление, речь.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20150226_1639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717032"/>
            <a:ext cx="3840427" cy="2880320"/>
          </a:xfrm>
          <a:prstGeom prst="roundRect">
            <a:avLst>
              <a:gd name="adj" fmla="val 16667"/>
            </a:avLst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 descr="IMAG05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2132856"/>
            <a:ext cx="4470757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0609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Настольно - печатные игры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1124744"/>
            <a:ext cx="896448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воспитывать сообразительность, внимание, умение играть вместе; учить составлять целую картину из отдельных частей.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20150326_1722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35392">
            <a:off x="356472" y="2996185"/>
            <a:ext cx="3836635" cy="28774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 descr="20150326_1719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335809">
            <a:off x="4475863" y="2944611"/>
            <a:ext cx="4334200" cy="3250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771800" y="188640"/>
            <a:ext cx="34031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Словесные игры</a:t>
            </a:r>
            <a:endParaRPr kumimoji="0" lang="ru-RU" sz="32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51520" y="764704"/>
            <a:ext cx="87849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развивать умение внимательно слушать воспитателя, точно и четко формировать свои мысли, формировать логическое мышление.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20150226_1645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916832"/>
            <a:ext cx="3131840" cy="23488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20150326_1656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1643050"/>
            <a:ext cx="3360373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20150326_1659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0080" y="4365104"/>
            <a:ext cx="3131840" cy="23488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 descr="IMAG048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3104" y="4504884"/>
            <a:ext cx="3967328" cy="22364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0141029_1742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4077072"/>
            <a:ext cx="3323861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44869" y="168315"/>
            <a:ext cx="84736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Сотрудничество детского сада и семьи</a:t>
            </a:r>
            <a:endParaRPr kumimoji="0" lang="ru-RU" sz="36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980728"/>
            <a:ext cx="39604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Цель: оказание помощи родителям по речевому развитию.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20141029_1741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288408">
            <a:off x="5470351" y="2228092"/>
            <a:ext cx="3424827" cy="2568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SC_025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2708920"/>
            <a:ext cx="2232248" cy="3968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20141029_18044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1680" y="1026114"/>
            <a:ext cx="3299858" cy="2474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85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385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38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38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8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38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72007" y="332656"/>
            <a:ext cx="8964489" cy="452431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Задача воспитателя заключается в том,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чтобы вызвать у детей интерес к игре, подобрать такие варианты игры, где дети смогли бы активно обогатить свой словарь.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Таким образом, дидактическая игра является широко распространенным методом словарной работы с детьми дошкольного возраста.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2301</TotalTime>
  <Words>273</Words>
  <Application>Microsoft Office PowerPoint</Application>
  <PresentationFormat>Экран (4:3)</PresentationFormat>
  <Paragraphs>29</Paragraphs>
  <Slides>11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«Использование дидактических игр для формирования словаря дошкольника".  </vt:lpstr>
      <vt:lpstr>Презентация PowerPoint</vt:lpstr>
      <vt:lpstr>Презентация PowerPoint</vt:lpstr>
      <vt:lpstr>  Цель: развитие связной речи, умение согласовывать слова в роде, числе, падеже, использовать глаголы в повелительном наклонении, умении осуществлять словообразование. </vt:lpstr>
      <vt:lpstr>Презентация PowerPoint</vt:lpstr>
      <vt:lpstr>Настольно - печатные игры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«ОСОБЕННОСТИ РАЗВИТИЯ ТВОРЧЕСКОГО МЫШЛЕНИЯ ДЕТЕЙ С ОБЩИМ НЕДОРАЗВИТИЕМ РЕЧИ» </dc:title>
  <dc:creator>Админ</dc:creator>
  <cp:lastModifiedBy>User</cp:lastModifiedBy>
  <cp:revision>139</cp:revision>
  <dcterms:created xsi:type="dcterms:W3CDTF">2013-06-08T13:15:47Z</dcterms:created>
  <dcterms:modified xsi:type="dcterms:W3CDTF">2023-03-29T11:40:40Z</dcterms:modified>
</cp:coreProperties>
</file>