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0" r:id="rId3"/>
    <p:sldId id="263" r:id="rId4"/>
    <p:sldId id="25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2" r:id="rId19"/>
    <p:sldId id="292" r:id="rId20"/>
    <p:sldId id="265" r:id="rId21"/>
    <p:sldId id="268" r:id="rId22"/>
    <p:sldId id="269" r:id="rId23"/>
    <p:sldId id="293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 autoAdjust="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104B1-1B19-41B3-AF2C-54E98422307B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325BF-F2F3-4FF8-B46C-84666B7B27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DD630-D469-4A33-B0F0-651CB0518F1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AD26-8229-411C-ABE5-F69CF43A5B51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99B-B6F2-4828-8522-4C36CA396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img_url=http%3A%2F%2Fwww.crimea.com%2F~asi%2Fimages%2Fcloud09.jpg&amp;iorient=&amp;ih=&amp;icolor=&amp;p=2&amp;site=&amp;text=%D0%BA%D0%B0%D1%80%D1%82%D0%B8%D0%BD%D0%BA%D0%B8%3A%20%D1%82%D1%83%D1%87%D0%B8%2C%20%D0%BD%D0%B0%D0%BF%D0%B8%D1%82%D0%B0%D0%BD%D0%BD%D1%8B%D0%B5%20%D0%B2%D0%BB%D0%B0%D0%B3%D0%BE%D0%B9%20%D0%B2%D0%B8%D1%81%D1%8F%D1%82%20%D0%BD%D0%B0%D0%B4%20%D0%B7%D0%B5%D0%BC%D0%BB%D0%B5%D0%B9&amp;iw=&amp;wp=&amp;pos=63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65229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Какие разделы науки о языке нам</a:t>
            </a:r>
          </a:p>
          <a:p>
            <a:pPr algn="ctr"/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известны?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357298"/>
            <a:ext cx="352269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Звук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Морфема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Слово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Словосочетание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Предложение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Текст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142984"/>
            <a:ext cx="3587841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Морфемика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Фонетика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Словообразование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Орфография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Лексикология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Синтаксис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Пунктуация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00364" y="1643050"/>
            <a:ext cx="2236784" cy="288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00496" y="1571613"/>
            <a:ext cx="1300159" cy="571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86116" y="2571744"/>
            <a:ext cx="187007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2857496"/>
            <a:ext cx="1984371" cy="180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86116" y="2928934"/>
            <a:ext cx="1874833" cy="495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86116" y="2928934"/>
            <a:ext cx="2060572" cy="1000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786184" y="3500440"/>
            <a:ext cx="1357321" cy="8572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9900000">
            <a:off x="4320301" y="4086865"/>
            <a:ext cx="714379" cy="357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9840000">
            <a:off x="3066405" y="4424019"/>
            <a:ext cx="2071702" cy="25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" flipH="1" flipV="1">
            <a:off x="3515533" y="4318961"/>
            <a:ext cx="1655763" cy="36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-6350"/>
            <a:ext cx="9156700" cy="768350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813"/>
          <a:ext cx="9144000" cy="600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40"/>
                <a:gridCol w="3071834"/>
                <a:gridCol w="2928926"/>
              </a:tblGrid>
              <a:tr h="1736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Глагольные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формы глагола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приехал поздно,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подарить сестре,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построенный по проекту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Типы словосочетаний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75"/>
          <a:ext cx="9144000" cy="6072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1914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Наречные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наречие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по-матерински ласково,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недалеко от озера,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чрезвычайно опасно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847850"/>
          </a:xfrm>
        </p:spPr>
        <p:txBody>
          <a:bodyPr>
            <a:noAutofit/>
          </a:bodyPr>
          <a:lstStyle/>
          <a:p>
            <a:pPr indent="457200" algn="just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  <a:cs typeface="Arial" pitchFamily="34" charset="0"/>
              </a:rPr>
              <a:t>▪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От способа выражения главного компонента словосочетания зависит не только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тип словосочетания,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но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вид грамматической связи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смысловые отношения,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которые устанавливаются между компонентами словосочетания.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2214563"/>
            <a:ext cx="9144000" cy="4643437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Грамматическая система русского языка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рассматривает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три вида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связи слов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словосочетании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-274320" algn="ctr" eaLnBrk="1" fontAlgn="auto" hangingPunct="1">
              <a:spcBef>
                <a:spcPts val="9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согласование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управление  примыкание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14563" y="4071938"/>
            <a:ext cx="484187" cy="692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9125" y="4071938"/>
            <a:ext cx="484188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00813" y="4071938"/>
            <a:ext cx="484187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-109538"/>
            <a:ext cx="9156700" cy="1157288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43000"/>
          <a:ext cx="9144000" cy="5592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7818"/>
                <a:gridCol w="3786182"/>
              </a:tblGrid>
              <a:tr h="137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грамматической связи слов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словосочетании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2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Согласование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вид подчинительной связи, при котором зависимое слово согласуется (сочетается) с главным в роде, числе и падеже.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/>
                          <a:cs typeface="Arial" pitchFamily="34" charset="0"/>
                        </a:rPr>
                        <a:t>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тревожный голос,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спелое яблоко,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аппетитные грибы,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мои книги,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строящийся дом,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третий день 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Виды грамматической связи слов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 словосочетании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63"/>
          <a:ext cx="9144000" cy="559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118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грамматической связи слов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словосочетании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вид подчинительной связи, при котором главное слово «управляет» падежной формой зависимого слова.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/>
                          <a:cs typeface="Arial" pitchFamily="34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написать сочинение,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выйти из дома,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спускаться  с гор,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ходить по лесу,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встретить друга,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гостить  у него,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выбрать из троих,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войти  в детскую,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строительство  дома,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лучше всех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Виды грамматической связи слов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в словосочетании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00125"/>
          <a:ext cx="9144000" cy="5786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180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грамматической связи слов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словосочетании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8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Примыкание</a:t>
                      </a: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вид подчинительной связи, при котором в роли зависимого слова выступают неизменяемые слова (наречия, инфинитив, деепричастия).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по-весеннему свежий,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идти напевая,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поехать отдохнуть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603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 Словосочетание СЮРПРИЗОМ ОСЕНИ построено на основе УПРАВЛЕНИЯ. Замените его синонимичным словосочетанием со связью СОГЛАСОВАНИЕ.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Словосочетание ПАДАЕТ БЕЗЗВУЧНО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построено на основе ПРИМЫКАНИЯ. Замените его синонимичным словосочетанием со связью УПРАВЛЕНИЕ.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 Словосочетание НА ПРИВОКЗАЛЬНОЙ ПЛОЩАДИ построено на основе СОГЛАСОВАНИЯ. Замените его синонимичным словосочетанием со связью УПРАВЛЕНИЕ.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 Словосочетание С НЕОХОТОЙ СКРЫЛИСЬ построено на основе УПРАВЛЕНИЯ. Замените его синонимичным словосочетанием со связью ПРИМЫКАНИЕ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5. Словосочетание БЕНЗИНОВЫЙ ЗАПАХ построено на основе СОГЛАСОВАНИЯ. Замените его синонимичным словосочетанием со связью УПРАВЛЕНИЕ.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Словосочетание ИСПУГАННО ОТДЁРНУЛ построено на основе ПРИМЫКАНИЯ. Замените его синонимичным словосочетанием со связью УПРАВЛЕНИЕ.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 Словосочетание В ЗАРОСЛЯХ ВЕРЕСКА построено на основе УПРАВЛЕНИЯ. Замените его синонимичным словосочетанием со связью СОГЛАСОВАНИЕ.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Словосочетание БЕЗЖАЛОСТНО ВЫРЫВАЛИ построено на основе ПРИМЫКАНИЯ. Замените его синонимичным словосочетанием со связью УПРАВЛЕНИЕ.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Словосочетание С ЗАВИСТЬЮ ПОСМОТРЕЛ построено на основе УПРАВЛЕНИЯ. Замените его синонимичным словосочетанием со связью ПРИМЫКАНИЕ. 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Словосочетание ЖЕСТЯНУЮ КРУЖКУ построено на основе СОГЛАСОВАНИЯ. Замените его синонимичным словосочетанием со связью УПРАВЛЕНИЕ.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214338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-300000">
            <a:off x="1319114" y="158006"/>
            <a:ext cx="3666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Проверяем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-300000">
            <a:off x="1637559" y="786115"/>
            <a:ext cx="514435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1.Осенний сюрприз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2.Падает без звука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3.На площади при вокзале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4.Скрылись неохотно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5.Запах бензина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6.Отдёрнул с испугом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Вересковые заросли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8.Вырывали без жалости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Завистливо посмотрел</a:t>
            </a:r>
          </a:p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10.Кружка из жести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H:\Коллекция картинок (Microsoft)\природа\листья летят в парк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30" y="2143116"/>
            <a:ext cx="2524170" cy="229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340768"/>
            <a:ext cx="47525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диницы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синтаксиса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714348" y="714356"/>
            <a:ext cx="2786082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виденье</a:t>
            </a:r>
            <a:endParaRPr lang="ru-RU" sz="36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500430" y="428604"/>
            <a:ext cx="2786082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гений</a:t>
            </a:r>
            <a:endParaRPr lang="ru-RU" sz="3600" dirty="0"/>
          </a:p>
        </p:txBody>
      </p:sp>
      <p:sp>
        <p:nvSpPr>
          <p:cNvPr id="5" name="Выноска-облако 4"/>
          <p:cNvSpPr/>
          <p:nvPr/>
        </p:nvSpPr>
        <p:spPr>
          <a:xfrm rot="1809713">
            <a:off x="6312623" y="379178"/>
            <a:ext cx="1740327" cy="85725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как</a:t>
            </a:r>
            <a:endParaRPr lang="ru-RU" sz="3600" dirty="0"/>
          </a:p>
        </p:txBody>
      </p:sp>
      <p:sp>
        <p:nvSpPr>
          <p:cNvPr id="6" name="Выноска-облако 5"/>
          <p:cNvSpPr/>
          <p:nvPr/>
        </p:nvSpPr>
        <p:spPr>
          <a:xfrm rot="20568506">
            <a:off x="850237" y="1749884"/>
            <a:ext cx="278608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красота</a:t>
            </a:r>
            <a:endParaRPr lang="ru-RU" sz="36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3428992" y="1285860"/>
            <a:ext cx="3643338" cy="85725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мгновенье</a:t>
            </a:r>
            <a:endParaRPr lang="ru-RU" sz="3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858016" y="1643050"/>
            <a:ext cx="2786082" cy="85725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перед</a:t>
            </a:r>
            <a:endParaRPr lang="ru-RU" sz="3600" dirty="0"/>
          </a:p>
        </p:txBody>
      </p:sp>
      <p:sp>
        <p:nvSpPr>
          <p:cNvPr id="9" name="Выноска-облако 8"/>
          <p:cNvSpPr/>
          <p:nvPr/>
        </p:nvSpPr>
        <p:spPr>
          <a:xfrm rot="20861819">
            <a:off x="40475" y="2748035"/>
            <a:ext cx="4429156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мимолётный</a:t>
            </a:r>
            <a:endParaRPr lang="ru-RU" sz="36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357686" y="2214554"/>
            <a:ext cx="314327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помнить</a:t>
            </a:r>
            <a:endParaRPr lang="ru-RU" sz="3600" dirty="0"/>
          </a:p>
        </p:txBody>
      </p:sp>
      <p:sp>
        <p:nvSpPr>
          <p:cNvPr id="11" name="Выноска-облако 10"/>
          <p:cNvSpPr/>
          <p:nvPr/>
        </p:nvSpPr>
        <p:spPr>
          <a:xfrm rot="20213832">
            <a:off x="1527128" y="3736062"/>
            <a:ext cx="1740327" cy="85725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ты</a:t>
            </a:r>
            <a:endParaRPr lang="ru-RU" sz="36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3214678" y="3357562"/>
            <a:ext cx="2857520" cy="85725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чистый</a:t>
            </a:r>
            <a:endParaRPr lang="ru-RU" sz="36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929322" y="3071810"/>
            <a:ext cx="2786082" cy="85725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чудный</a:t>
            </a:r>
            <a:endParaRPr lang="ru-RU" sz="36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3643306" y="4286256"/>
            <a:ext cx="2714644" cy="121444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явиться</a:t>
            </a:r>
            <a:endParaRPr lang="ru-RU" sz="3600" dirty="0"/>
          </a:p>
        </p:txBody>
      </p:sp>
      <p:sp>
        <p:nvSpPr>
          <p:cNvPr id="16" name="Выноска-облако 15"/>
          <p:cNvSpPr/>
          <p:nvPr/>
        </p:nvSpPr>
        <p:spPr>
          <a:xfrm rot="20568506">
            <a:off x="6011849" y="4559268"/>
            <a:ext cx="197695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17" name="Выноска-облако 16"/>
          <p:cNvSpPr/>
          <p:nvPr/>
        </p:nvSpPr>
        <p:spPr>
          <a:xfrm rot="20568506">
            <a:off x="1511253" y="4845019"/>
            <a:ext cx="1976952" cy="85725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-214338"/>
            <a:ext cx="606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2 предложения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H:\Коллекция картинок (Microsoft)\Пушкин\П. со свечой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1071546"/>
            <a:ext cx="1446605" cy="1928806"/>
          </a:xfrm>
          <a:prstGeom prst="ellipse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215206" y="-285776"/>
            <a:ext cx="2166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>
                  <a:solidFill>
                    <a:srgbClr val="C0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Упр.38</a:t>
            </a:r>
            <a:endParaRPr lang="ru-RU" sz="5400" b="1" cap="none" spc="0" dirty="0">
              <a:ln w="50800">
                <a:solidFill>
                  <a:srgbClr val="C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85776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3" descr="H:\Коллекция картинок (Microsoft)\Пушкин\П. со свечой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0000">
            <a:off x="2285984" y="3357562"/>
            <a:ext cx="1768058" cy="2357410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-180000">
            <a:off x="1211349" y="400161"/>
            <a:ext cx="717632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Я помню чудное мгновенье: 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П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ередо мной явилась ты, 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К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ак мимолётное виденье, 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К</a:t>
            </a:r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ак гений чистой красоты.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Picture 4" descr="https://avatars.mds.yandex.net/get-zen_doc/138668/pub_5b02013648c85e2970fdea8f_5b043fd7bce67e84b7d1cb18/scale_12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-240000">
            <a:off x="4699976" y="3033793"/>
            <a:ext cx="2286016" cy="37490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14346" y="-285776"/>
            <a:ext cx="317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 rot="-240000">
            <a:off x="1363226" y="467824"/>
            <a:ext cx="7427168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Слово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Словосочетание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Предложение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-540000">
            <a:off x="4630418" y="485552"/>
            <a:ext cx="864096" cy="1728192"/>
          </a:xfrm>
          <a:prstGeom prst="rightBrace">
            <a:avLst>
              <a:gd name="adj1" fmla="val 26400"/>
              <a:gd name="adj2" fmla="val 48710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-540000">
            <a:off x="4487542" y="2843007"/>
            <a:ext cx="864096" cy="1728192"/>
          </a:xfrm>
          <a:prstGeom prst="rightBrace">
            <a:avLst>
              <a:gd name="adj1" fmla="val 26400"/>
              <a:gd name="adj2" fmla="val 48710"/>
            </a:avLst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-360000">
            <a:off x="5111510" y="179941"/>
            <a:ext cx="3563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Номинативная функция, </a:t>
            </a:r>
          </a:p>
          <a:p>
            <a:r>
              <a:rPr lang="ru-RU" sz="2400" dirty="0" smtClean="0"/>
              <a:t>т.е. служат для называния, обозначения предметов, явлений, качеств, действий.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-480000">
            <a:off x="5462525" y="2524556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коммуникативная функция, </a:t>
            </a:r>
          </a:p>
          <a:p>
            <a:r>
              <a:rPr lang="ru-RU" sz="2400" dirty="0" smtClean="0"/>
              <a:t>т.е. служат для общения, обмена информацией, чувствами, мыслями.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597352"/>
          </a:xfrm>
        </p:spPr>
        <p:txBody>
          <a:bodyPr>
            <a:normAutofit fontScale="92500"/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Запишите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предложения, расставляя в них знаки препинания; выпишите словосочетания, построенные по типу согласования, управления, примыкания.</a:t>
            </a:r>
            <a:endParaRPr lang="ru-RU" sz="2400" b="1" i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1.Тяжелые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тучи напитанные холодной влагой висят над землей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Направо речка вилась синеватой тенью между белых и пустынных полей.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В распахнутое настежь старенькое оконце врывается росистая свежесть ранних цветов черешни. </a:t>
            </a:r>
          </a:p>
          <a:p>
            <a:pPr marL="0" indent="3429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Перед вами на берегу реки высится огромный холм весь покрытый лишь мхом и ольшаником. </a:t>
            </a:r>
          </a:p>
          <a:p>
            <a:pPr marL="0" indent="3429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 Ветер бил с такой силой что  накрепко припечатывал к щеке сорванный с дерева мокрый лист.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785794"/>
            <a:ext cx="640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-300000">
            <a:off x="1785918" y="857232"/>
            <a:ext cx="6072214" cy="4997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(греч.</a:t>
            </a: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Arial" charset="0"/>
              </a:rPr>
              <a:t>«</a:t>
            </a:r>
            <a:r>
              <a:rPr lang="ru-RU" sz="2800" b="1" dirty="0" err="1" smtClean="0">
                <a:solidFill>
                  <a:srgbClr val="990033"/>
                </a:solidFill>
                <a:latin typeface="Arial" charset="0"/>
              </a:rPr>
              <a:t>syntaxis</a:t>
            </a:r>
            <a:r>
              <a:rPr lang="ru-RU" sz="2800" b="1" dirty="0" smtClean="0">
                <a:solidFill>
                  <a:srgbClr val="990033"/>
                </a:solidFill>
                <a:latin typeface="Arial" charset="0"/>
              </a:rPr>
              <a:t>»</a:t>
            </a:r>
            <a:r>
              <a:rPr lang="ru-RU" sz="2800" b="1" dirty="0" smtClean="0">
                <a:latin typeface="Arial" charset="0"/>
              </a:rPr>
              <a:t> –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строй, построение,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сцепление, соединение) –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это раздел грамматики,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изучающий законы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соединения слов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 в более крупные единицы –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словосочетание, предложение,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сложное синтаксическое целое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482400"/>
                </a:solidFill>
                <a:latin typeface="Arial" charset="0"/>
              </a:rPr>
              <a:t>(текст)</a:t>
            </a:r>
            <a:endParaRPr lang="ru-RU" sz="2800" b="1" dirty="0">
              <a:solidFill>
                <a:srgbClr val="4824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-300000">
            <a:off x="1683082" y="285729"/>
            <a:ext cx="3281155" cy="9048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Синтаксис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1" name="Picture 3" descr="H:\Коллекция картинок (Microsoft)\смайлики\см. сердитс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8574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Коллекция картинок (Microsoft)\презентации обр\школьное, дос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2291" name="Picture 3" descr="D:\Новая папка\Downloads\img5.jpg"/>
          <p:cNvPicPr>
            <a:picLocks noChangeAspect="1" noChangeArrowheads="1"/>
          </p:cNvPicPr>
          <p:nvPr/>
        </p:nvPicPr>
        <p:blipFill>
          <a:blip r:embed="rId3" cstate="print"/>
          <a:srcRect r="60" b="86"/>
          <a:stretch>
            <a:fillRect/>
          </a:stretch>
        </p:blipFill>
        <p:spPr bwMode="auto">
          <a:xfrm rot="-120000">
            <a:off x="1237442" y="240968"/>
            <a:ext cx="7083585" cy="50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5-tub-ru.yandex.net/i?id=77456820-0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2992438"/>
            <a:ext cx="915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accent1">
              <a:alpha val="97000"/>
            </a:schemeClr>
          </a:solidFill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Предложение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синтаксическая единица, служащая средством общения,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единица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Например:</a:t>
            </a:r>
          </a:p>
          <a:p>
            <a:pPr marL="274320" indent="4572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Тяжелые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тучи, напитанные холодной влагой, висят над 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землей.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		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(К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Паустовский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Синтаксис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всегда изучается вместе с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пунктуацией.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единица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синтаксиса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www.wiki.vladimir.i-edu.ru/images/a/a5/Sig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653136"/>
            <a:ext cx="6251406" cy="202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Пунктуация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(от лат.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punktum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точка) –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система правил 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постановки знаков препинания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(препинание – остановка, перерыв)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это знаки, которые ставятся между словами и группами слов в письменной речи.</a:t>
            </a:r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Казнить нельзя помиловать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photoline.ru/critic/picpart/1263/1263789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353050"/>
            <a:ext cx="2590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>
            <a:normAutofit lnSpcReduction="10000"/>
          </a:bodyPr>
          <a:lstStyle/>
          <a:p>
            <a:pPr marL="0" indent="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сочетание двух и более слов, </a:t>
            </a:r>
          </a:p>
          <a:p>
            <a:pPr marL="0" indent="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связанных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подчинительной связью и представляющих собой смысловое единство.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▪ Признаки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словосочетания: 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состав словосочетания – </a:t>
            </a:r>
          </a:p>
          <a:p>
            <a:pPr marL="0" indent="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два (и более) самостоятельных слова;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смысловое единство слов;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подчинительная грамматическая связь </a:t>
            </a:r>
          </a:p>
          <a:p>
            <a:pPr marL="0" indent="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между компонентами словосочетания.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▪ Структура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словосочетания:</a:t>
            </a:r>
          </a:p>
          <a:p>
            <a:pPr marL="0" indent="274320" algn="ctr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главное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подчиненное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(зависимое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 marL="0" indent="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горная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река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главный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компонент –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27432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подчиненный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горная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Словосочетание: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71938" y="428625"/>
            <a:ext cx="484187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28813" y="4857750"/>
            <a:ext cx="48418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857750" y="4857750"/>
            <a:ext cx="48418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подлежащего и сказуемого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светит солнце, </a:t>
            </a:r>
          </a:p>
          <a:p>
            <a:pPr marL="274320" indent="-274320" eaLnBrk="1" fontAlgn="auto" hangingPunct="1"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однородных членов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</a:t>
            </a: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травы, </a:t>
            </a:r>
          </a:p>
          <a:p>
            <a:pPr marL="274320" indent="-274320" eaLnBrk="1" fontAlgn="auto" hangingPunct="1"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▪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предлога и слова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3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☀</a:t>
            </a:r>
            <a:r>
              <a:rPr lang="ru-RU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колодца</a:t>
            </a: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Словосочетание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является элементарной единицей синтаксиса, служащей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«строительным материалом»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предложения.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Не является словосочетанием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Типы словосочетаний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14375"/>
          <a:ext cx="9144000" cy="5857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488"/>
                <a:gridCol w="3357586"/>
                <a:gridCol w="2928926"/>
              </a:tblGrid>
              <a:tr h="1441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Типы словосочетаний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выражения главного компонента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Именные</a:t>
                      </a:r>
                      <a:endParaRPr lang="ru-RU" sz="28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существительное,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прилагательное,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им. числительное,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местоимение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душистый цветок,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всеми любимый,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две подруги,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·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что-то смешное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729</Words>
  <Application>Microsoft Office PowerPoint</Application>
  <PresentationFormat>Экран (4:3)</PresentationFormat>
  <Paragraphs>194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Главная единица синтаксиса </vt:lpstr>
      <vt:lpstr>Пунктуация</vt:lpstr>
      <vt:lpstr>Словосочетание:</vt:lpstr>
      <vt:lpstr>Не является словосочетанием </vt:lpstr>
      <vt:lpstr>Типы словосочетаний</vt:lpstr>
      <vt:lpstr>Слайд 10</vt:lpstr>
      <vt:lpstr>Типы словосочетаний</vt:lpstr>
      <vt:lpstr>▪ От способа выражения главного компонента словосочетания зависит не только тип словосочетания, но и вид грамматической связи и смысловые отношения, которые устанавливаются между компонентами словосочетания.</vt:lpstr>
      <vt:lpstr>Слайд 13</vt:lpstr>
      <vt:lpstr>Виды грамматической связи слов  в словосочетании</vt:lpstr>
      <vt:lpstr>Виды грамматической связи слов  в словосочетании</vt:lpstr>
      <vt:lpstr>Слайд 16</vt:lpstr>
      <vt:lpstr>Слайд 17</vt:lpstr>
      <vt:lpstr>Слайд 18</vt:lpstr>
      <vt:lpstr>Предложение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Катерина</cp:lastModifiedBy>
  <cp:revision>89</cp:revision>
  <dcterms:created xsi:type="dcterms:W3CDTF">2020-12-28T15:32:10Z</dcterms:created>
  <dcterms:modified xsi:type="dcterms:W3CDTF">2022-09-16T14:30:39Z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3897528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