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0" r:id="rId2"/>
    <p:sldId id="256" r:id="rId3"/>
    <p:sldId id="269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3EA4E-312D-4558-AA53-96CF37AD847E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90CB-5FBA-4806-B6E7-69BA063367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9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190CB-5FBA-4806-B6E7-69BA063367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A87E83-6C78-45C4-A318-7057A7AFEFA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F24ED9-9136-4EC3-8CEE-2941DD8B9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Презентация </a:t>
            </a:r>
          </a:p>
          <a:p>
            <a:pPr algn="ctr"/>
            <a:r>
              <a:rPr lang="ru-RU" sz="3200" dirty="0" smtClean="0">
                <a:latin typeface="+mj-lt"/>
              </a:rPr>
              <a:t>к урокам литературы</a:t>
            </a:r>
          </a:p>
          <a:p>
            <a:pPr algn="ctr"/>
            <a:r>
              <a:rPr lang="ru-RU" sz="3200" dirty="0" smtClean="0">
                <a:latin typeface="+mj-lt"/>
              </a:rPr>
              <a:t> по роману Ф.М.Достоевского</a:t>
            </a:r>
          </a:p>
          <a:p>
            <a:pPr algn="ctr"/>
            <a:r>
              <a:rPr lang="ru-RU" sz="3200" dirty="0" smtClean="0">
                <a:latin typeface="+mj-lt"/>
              </a:rPr>
              <a:t> «Бедные люди»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    Круг чтения героев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6000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«Повести Белкина»  А.С.Пушкина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«Шинель» Н.В.Гоголя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1. Что объединяет эти произведения?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2.  Почему  герой воспринимает эти   произведения по-разному?</a:t>
            </a:r>
          </a:p>
          <a:p>
            <a:pPr>
              <a:buNone/>
            </a:pPr>
            <a:r>
              <a:rPr lang="ru-RU" sz="4000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1530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Макар Девушкин – </a:t>
            </a:r>
            <a:br>
              <a:rPr lang="ru-RU" dirty="0" smtClean="0"/>
            </a:br>
            <a:r>
              <a:rPr lang="ru-RU" dirty="0" smtClean="0"/>
              <a:t>              «маленький человек»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6143668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«…я смирный человек, потому что я маленький человек» 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_________________________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 Приведите доказательства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http://www.modernlib.ru/books/bse/bolshaya_sovetskaya_enciklopediya_do/i010-001-277764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500174"/>
            <a:ext cx="2643206" cy="41671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Черты «маленького человека» в образе Макара Девушкина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Низкое, бедственное, подчиненное социальное положение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Страдание от сознания своей слабости  и ошибок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Неразвитость личности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Острота жизненных переживаний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Осознание себя «маленьким человеком» и стремление утвердить свое право на жизнь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Средства создания образа </a:t>
            </a:r>
            <a:br>
              <a:rPr lang="ru-RU" dirty="0" smtClean="0"/>
            </a:br>
            <a:r>
              <a:rPr lang="ru-RU" dirty="0" smtClean="0"/>
              <a:t>                    Макара Девушкина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1. Имя героя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2. Речь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3. Поступки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4. Отношение к людям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5. Внутренний мир</a:t>
            </a:r>
          </a:p>
          <a:p>
            <a:pPr marL="514350" indent="-51435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___________________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Приведите примеры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Documents and Settings\Игорь И\Рабочий стол\13175b46a86bf23fc92675451951d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071814" cy="51133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Новаторство Достоевского в  изображении «маленького человека»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1149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Мечты Макара Девушкина не ограничиваются удобствами быта: он мечтает о любви и литературном успехе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Не изолирован от общения с людьми, сочувствует окружающим его «бедным людям»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У героя богатый духовный мир и чувство собственного достоинства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0070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i="1" dirty="0" smtClean="0">
                <a:latin typeface="+mj-lt"/>
              </a:rPr>
              <a:t>«В Макаре Девушкине много прекрасного, благородного и «святого», уцелевшего посреди господствующего кошмара жизни»</a:t>
            </a:r>
          </a:p>
          <a:p>
            <a:pPr>
              <a:buNone/>
            </a:pPr>
            <a:r>
              <a:rPr lang="ru-RU" b="1" i="1" dirty="0" smtClean="0">
                <a:latin typeface="+mj-lt"/>
              </a:rPr>
              <a:t>                                                                                                                     </a:t>
            </a:r>
            <a:r>
              <a:rPr lang="ru-RU" b="1" dirty="0" smtClean="0">
                <a:latin typeface="+mj-lt"/>
              </a:rPr>
              <a:t>В.Г.Белинский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   Каков смысл названия романа?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4921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4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:\Documents and Settings\Игорь И\Рабочий стол\1958404.jpg"/>
          <p:cNvPicPr>
            <a:picLocks noChangeAspect="1" noChangeArrowheads="1"/>
          </p:cNvPicPr>
          <p:nvPr/>
        </p:nvPicPr>
        <p:blipFill>
          <a:blip r:embed="rId2" cstate="print"/>
          <a:srcRect b="12499"/>
          <a:stretch>
            <a:fillRect/>
          </a:stretch>
        </p:blipFill>
        <p:spPr bwMode="auto">
          <a:xfrm>
            <a:off x="1857356" y="1214422"/>
            <a:ext cx="4857784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35782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       Домашнее задание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Роман Ф.М.Достоевского«Бедные люди»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58246" cy="464347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</a:t>
            </a:r>
          </a:p>
          <a:p>
            <a:pPr algn="l">
              <a:spcBef>
                <a:spcPts val="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endParaRPr lang="ru-RU" dirty="0"/>
          </a:p>
        </p:txBody>
      </p:sp>
      <p:pic>
        <p:nvPicPr>
          <p:cNvPr id="2050" name="Picture 2" descr="C:\Documents and Settings\Игорь И\Рабочий стол\fyodor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724269" cy="4786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857364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            А любил он прежде всего живую человеческую душу во всем и везде, и верил он, что мы все род Божий, верил в бесконечную силу человеческой души, торжествующую над всяким внешним насилием и над всяким внутренним падением. </a:t>
            </a:r>
          </a:p>
          <a:p>
            <a:r>
              <a:rPr lang="ru-RU" sz="2400" dirty="0" smtClean="0">
                <a:latin typeface="+mj-lt"/>
              </a:rPr>
              <a:t>                                      В.С.Соловьев</a:t>
            </a:r>
            <a:endParaRPr lang="ru-RU" sz="2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0076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Влади́мир Серге́евич Соловьёв </a:t>
            </a:r>
            <a:r>
              <a:rPr lang="ru-RU" sz="1600" b="1" i="1" dirty="0" smtClean="0">
                <a:latin typeface="Franklin Gothic Medium" pitchFamily="34" charset="0"/>
              </a:rPr>
              <a:t>- </a:t>
            </a:r>
            <a:r>
              <a:rPr lang="ru-RU" sz="1600" i="1" dirty="0" smtClean="0">
                <a:latin typeface="Franklin Gothic Medium" pitchFamily="34" charset="0"/>
              </a:rPr>
              <a:t> русский религиозный мыслитель, мистик, поэт, публицист, литературный критик; почётный академик Императорской Академии наук по разряду изящной словесности (1900)</a:t>
            </a:r>
            <a:endParaRPr lang="ru-RU" sz="1600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Писатели о романе </a:t>
            </a:r>
            <a:r>
              <a:rPr lang="ru-RU" dirty="0" err="1" smtClean="0"/>
              <a:t>достоевского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357957"/>
            <a:ext cx="86868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2571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«Первая попытка у нас </a:t>
            </a:r>
            <a:r>
              <a:rPr lang="ru-RU" sz="2000" b="1" i="1" u="sng" dirty="0" smtClean="0">
                <a:latin typeface="+mj-lt"/>
              </a:rPr>
              <a:t>социального</a:t>
            </a:r>
            <a:r>
              <a:rPr lang="ru-RU" sz="2000" dirty="0" smtClean="0">
                <a:latin typeface="+mj-lt"/>
              </a:rPr>
              <a:t> романа»</a:t>
            </a: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В.Г.Белинский </a:t>
            </a:r>
            <a:br>
              <a:rPr lang="ru-RU" sz="2000" dirty="0" smtClean="0">
                <a:latin typeface="+mj-lt"/>
              </a:rPr>
            </a:br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                        </a:t>
            </a:r>
            <a:r>
              <a:rPr lang="ru-RU" sz="2800" dirty="0" smtClean="0">
                <a:latin typeface="+mj-lt"/>
              </a:rPr>
              <a:t>               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714752"/>
            <a:ext cx="28574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«</a:t>
            </a:r>
            <a:r>
              <a:rPr lang="ru-RU" sz="2000" dirty="0" smtClean="0">
                <a:latin typeface="+mj-lt"/>
              </a:rPr>
              <a:t>Новый Гоголь явился»</a:t>
            </a:r>
          </a:p>
          <a:p>
            <a:r>
              <a:rPr lang="ru-RU" sz="2000" dirty="0" smtClean="0">
                <a:latin typeface="+mj-lt"/>
              </a:rPr>
              <a:t>             Д.В.Григорович</a:t>
            </a:r>
          </a:p>
          <a:p>
            <a:r>
              <a:rPr lang="ru-RU" sz="2000" dirty="0" smtClean="0">
                <a:latin typeface="+mj-lt"/>
              </a:rPr>
              <a:t>   </a:t>
            </a:r>
            <a:br>
              <a:rPr lang="ru-RU" sz="2000" dirty="0" smtClean="0">
                <a:latin typeface="+mj-lt"/>
              </a:rPr>
            </a:br>
            <a:endParaRPr lang="ru-RU" sz="2000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Игорь И\Рабочий стол\22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785950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Documents and Settings\Игорь И\Рабочий стол\442065_html_m1056e73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142984"/>
            <a:ext cx="1938336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5500702"/>
            <a:ext cx="7429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Виссарио́н Григо́рьевич Бели́нский</a:t>
            </a:r>
            <a:r>
              <a:rPr lang="ru-RU" sz="1600" b="1" i="1" dirty="0" smtClean="0">
                <a:latin typeface="Franklin Gothic Medium" pitchFamily="34" charset="0"/>
              </a:rPr>
              <a:t> - </a:t>
            </a:r>
            <a:r>
              <a:rPr lang="ru-RU" sz="1600" i="1" dirty="0" smtClean="0">
                <a:latin typeface="Franklin Gothic Medium" pitchFamily="34" charset="0"/>
              </a:rPr>
              <a:t> русский мыслитель, писатель, литературный критик,  публицист, философ</a:t>
            </a:r>
            <a:endParaRPr lang="ru-RU" sz="1600" i="1" dirty="0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072206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Дми́трий Васи́льевич Григоро́вич</a:t>
            </a:r>
            <a:r>
              <a:rPr lang="ru-RU" sz="1600" b="1" i="1" dirty="0" smtClean="0">
                <a:latin typeface="Franklin Gothic Medium" pitchFamily="34" charset="0"/>
              </a:rPr>
              <a:t> - </a:t>
            </a:r>
            <a:r>
              <a:rPr lang="ru-RU" sz="1600" i="1" dirty="0" smtClean="0">
                <a:latin typeface="Franklin Gothic Medium" pitchFamily="34" charset="0"/>
              </a:rPr>
              <a:t>русский писатель </a:t>
            </a:r>
            <a:r>
              <a:rPr lang="en-US" sz="1600" i="1" dirty="0" err="1" smtClean="0">
                <a:latin typeface="Franklin Gothic Medium" pitchFamily="34" charset="0"/>
              </a:rPr>
              <a:t>XlX</a:t>
            </a:r>
            <a:r>
              <a:rPr lang="ru-RU" sz="1600" i="1" dirty="0" smtClean="0">
                <a:latin typeface="Franklin Gothic Medium" pitchFamily="34" charset="0"/>
              </a:rPr>
              <a:t> века</a:t>
            </a:r>
            <a:endParaRPr lang="ru-RU" sz="1600" i="1" dirty="0">
              <a:latin typeface="Franklin Gothic Medium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350043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«</a:t>
            </a:r>
            <a:r>
              <a:rPr lang="ru-RU" sz="2000" dirty="0" smtClean="0">
                <a:latin typeface="+mj-lt"/>
              </a:rPr>
              <a:t>Достоевский по преимуществу поэт психологический. Для него  самое общество интересно по влиянию его на личность индивидуума…»</a:t>
            </a:r>
          </a:p>
          <a:p>
            <a:r>
              <a:rPr lang="ru-RU" sz="2000" dirty="0" smtClean="0">
                <a:latin typeface="+mj-lt"/>
              </a:rPr>
              <a:t>                           В.Н.Майков</a:t>
            </a:r>
            <a:endParaRPr lang="ru-RU" sz="2000" dirty="0">
              <a:latin typeface="+mj-lt"/>
            </a:endParaRPr>
          </a:p>
        </p:txBody>
      </p:sp>
      <p:pic>
        <p:nvPicPr>
          <p:cNvPr id="1029" name="Picture 5" descr="C:\Documents and Settings\Игорь И\Рабочий стол\Majkov,_Valerian_Nikolaev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142984"/>
            <a:ext cx="1735164" cy="2357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64293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/>
              <a:t>Валериа́н Никола́евич Ма́йков</a:t>
            </a:r>
            <a:r>
              <a:rPr lang="ru-RU" sz="1600" i="1" dirty="0" smtClean="0">
                <a:latin typeface="Franklin Gothic Medium" pitchFamily="34" charset="0"/>
              </a:rPr>
              <a:t> -  российский литературный критик и публицист</a:t>
            </a:r>
            <a:endParaRPr lang="ru-RU" sz="1600" i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715140" cy="725470"/>
          </a:xfrm>
        </p:spPr>
        <p:txBody>
          <a:bodyPr>
            <a:noAutofit/>
          </a:bodyPr>
          <a:lstStyle/>
          <a:p>
            <a:r>
              <a:rPr lang="ru-RU" dirty="0" smtClean="0"/>
              <a:t>  Социальный роман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714356"/>
            <a:ext cx="5786478" cy="512605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Полемическое  заострение вопроса о сословном неравенстве,  показ людей обречённых, придавленных гнётом зависимости и унижений, но сложных, полных внутренней душевной деликатности, преисполненных чувством собственного достоинства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C:\Documents and Settings\Игорь И\Рабочий стол\Peterburgskiy_sborni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57166"/>
            <a:ext cx="3194050" cy="49736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5429264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</a:rPr>
              <a:t>Титульный лист «Петербургского сборника» (1846), где впервые был опубликован роман «Бедные люди»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000132"/>
          </a:xfrm>
        </p:spPr>
        <p:txBody>
          <a:bodyPr/>
          <a:lstStyle/>
          <a:p>
            <a:r>
              <a:rPr lang="ru-RU" dirty="0" smtClean="0"/>
              <a:t>                    Жанр романа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44" y="7143776"/>
            <a:ext cx="9358378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tx1"/>
                </a:solidFill>
                <a:latin typeface="+mj-lt"/>
              </a:rPr>
              <a:t>    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357826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latin typeface="+mj-lt"/>
              </a:rPr>
              <a:t>_____________________________________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Почему автор выбрал именно этот жанр ? </a:t>
            </a:r>
            <a:endParaRPr lang="ru-RU" sz="3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latin typeface="+mj-lt"/>
              </a:rPr>
              <a:t>Эпистолярный роман</a:t>
            </a:r>
            <a:r>
              <a:rPr lang="ru-RU" sz="2400" u="sng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или </a:t>
            </a:r>
            <a:r>
              <a:rPr lang="ru-RU" sz="2400" b="1" dirty="0" smtClean="0">
                <a:latin typeface="+mj-lt"/>
              </a:rPr>
              <a:t>роман в письмах</a:t>
            </a:r>
            <a:r>
              <a:rPr lang="ru-RU" sz="2400" dirty="0" smtClean="0">
                <a:latin typeface="+mj-lt"/>
              </a:rPr>
              <a:t> — цикл писем одного или нескольких героев этого романа, роман переживаний.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C:\Documents and Settings\Игорь И\Рабочий стол\0007-006-V-40-e-gg.jpg"/>
          <p:cNvPicPr>
            <a:picLocks noChangeAspect="1" noChangeArrowheads="1"/>
          </p:cNvPicPr>
          <p:nvPr/>
        </p:nvPicPr>
        <p:blipFill>
          <a:blip r:embed="rId2" cstate="print"/>
          <a:srcRect l="2759" t="1961" b="1960"/>
          <a:stretch>
            <a:fillRect/>
          </a:stretch>
        </p:blipFill>
        <p:spPr bwMode="auto">
          <a:xfrm>
            <a:off x="3929058" y="2000240"/>
            <a:ext cx="5035534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57174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В письмах выражаются душевные переживания героев, отражена их внутренняя эволюция.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Герои романа</a:t>
            </a:r>
            <a:endParaRPr lang="ru-RU" dirty="0"/>
          </a:p>
        </p:txBody>
      </p:sp>
      <p:pic>
        <p:nvPicPr>
          <p:cNvPr id="4" name="Содержимое 3" descr="{{{box_caption}}}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2571768" cy="3500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{{{box_caption}}}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643206" cy="3571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88" y="4786322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Макар Девушкин </a:t>
            </a:r>
            <a:r>
              <a:rPr lang="ru-RU" dirty="0" smtClean="0">
                <a:latin typeface="+mj-lt"/>
              </a:rPr>
              <a:t>мягкосердечный, скромный человек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8632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Варенька Добросёлова</a:t>
            </a:r>
          </a:p>
          <a:p>
            <a:r>
              <a:rPr lang="ru-RU" dirty="0" smtClean="0">
                <a:latin typeface="+mj-lt"/>
              </a:rPr>
              <a:t>(Добро – дар)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785926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55 писем всего, из них – 31 – написал Макар, 24 – Варя. Весь роман – с 8 апреля по 30 сентября. Пишут друг другу письма, хотя живут в одном дворе, даже видят друг друга в окно. 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64"/>
            <a:ext cx="80010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____________________________________________________________________</a:t>
            </a:r>
          </a:p>
          <a:p>
            <a:r>
              <a:rPr lang="ru-RU" sz="4000" dirty="0" smtClean="0">
                <a:latin typeface="+mj-lt"/>
              </a:rPr>
              <a:t>         Почему переписываются ?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Условия жизни героев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«трущобы»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«шум, крик, гвалт»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«Ноев ковчег… с гнилым, остро-услащенным запахом»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«у нас чижики так и мрут»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«ветошки развешаны, грязь, сор, запах дурной»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___________________________________________</a:t>
            </a:r>
          </a:p>
          <a:p>
            <a:pPr>
              <a:buNone/>
            </a:pPr>
            <a:r>
              <a:rPr lang="ru-RU" sz="4300" dirty="0" smtClean="0">
                <a:solidFill>
                  <a:schemeClr val="tx1"/>
                </a:solidFill>
                <a:latin typeface="+mj-lt"/>
              </a:rPr>
              <a:t>       В каких условиях живут герои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Люди, с которыми встречаются 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Судьба Горшковых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Студент Покровский и его отец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Мальчик, дети, шарманщик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________________________________________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1.Как живут люди, окружающие героев?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+mj-lt"/>
              </a:rPr>
              <a:t>2.Какие чувства вызывают эти люди в героях?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2548"/>
          </a:xfrm>
        </p:spPr>
        <p:txBody>
          <a:bodyPr/>
          <a:lstStyle/>
          <a:p>
            <a:r>
              <a:rPr lang="ru-RU" dirty="0" smtClean="0"/>
              <a:t>               Петербург. Пейзаж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14282" y="6857999"/>
            <a:ext cx="877731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   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Documents and Settings\Игорь И\Рабочий стол\7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57496"/>
            <a:ext cx="4857752" cy="37957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C:\Documents and Settings\Игорь И\Рабочий стол\i_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3786214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1357298"/>
            <a:ext cx="7215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1.найти описание природы, Петербурга, </a:t>
            </a:r>
          </a:p>
          <a:p>
            <a:pPr>
              <a:buNone/>
            </a:pPr>
            <a:r>
              <a:rPr lang="ru-RU" sz="2800" dirty="0" smtClean="0">
                <a:latin typeface="+mj-lt"/>
              </a:rPr>
              <a:t>2.обратить внимание на то, какие цвета использует Достоевский. С какой целью?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14422"/>
            <a:ext cx="2145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latin typeface="+mj-lt"/>
              </a:rPr>
              <a:t>Задание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583</Words>
  <Application>Microsoft Office PowerPoint</Application>
  <PresentationFormat>Экран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                       Роман Ф.М.Достоевского«Бедные люди»</vt:lpstr>
      <vt:lpstr>Писатели о романе достоевского</vt:lpstr>
      <vt:lpstr>  Социальный роман </vt:lpstr>
      <vt:lpstr>                    Жанр романа</vt:lpstr>
      <vt:lpstr>                    Герои романа</vt:lpstr>
      <vt:lpstr>           Условия жизни героев</vt:lpstr>
      <vt:lpstr>Люди, с которыми встречаются герои</vt:lpstr>
      <vt:lpstr>               Петербург. Пейзаж</vt:lpstr>
      <vt:lpstr>               Круг чтения героев</vt:lpstr>
      <vt:lpstr>                  Макар Девушкин –                «маленький человек» </vt:lpstr>
      <vt:lpstr>Черты «маленького человека» в образе Макара Девушкина</vt:lpstr>
      <vt:lpstr>             Средства создания образа                      Макара Девушкина</vt:lpstr>
      <vt:lpstr>        Новаторство Достоевского в  изображении «маленького человека»</vt:lpstr>
      <vt:lpstr>   Каков смысл названия романа?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Ф.М.Достоевского «Бедные люди»</dc:title>
  <dc:creator>Игорь</dc:creator>
  <cp:lastModifiedBy>vsv</cp:lastModifiedBy>
  <cp:revision>36</cp:revision>
  <dcterms:created xsi:type="dcterms:W3CDTF">2013-04-04T13:54:07Z</dcterms:created>
  <dcterms:modified xsi:type="dcterms:W3CDTF">2022-09-21T06:31:58Z</dcterms:modified>
</cp:coreProperties>
</file>