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63" r:id="rId5"/>
    <p:sldId id="264" r:id="rId6"/>
    <p:sldId id="266" r:id="rId7"/>
    <p:sldId id="265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D4D4"/>
    <a:srgbClr val="DCD6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58C1-7D82-455D-9BC1-1AEF5B4C1531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FB72-7BB9-4725-9E61-F8F7BDDD0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82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58C1-7D82-455D-9BC1-1AEF5B4C1531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FB72-7BB9-4725-9E61-F8F7BDDD0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2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58C1-7D82-455D-9BC1-1AEF5B4C1531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FB72-7BB9-4725-9E61-F8F7BDDD0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20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58C1-7D82-455D-9BC1-1AEF5B4C1531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FB72-7BB9-4725-9E61-F8F7BDDD0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45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58C1-7D82-455D-9BC1-1AEF5B4C1531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FB72-7BB9-4725-9E61-F8F7BDDD0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719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58C1-7D82-455D-9BC1-1AEF5B4C1531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FB72-7BB9-4725-9E61-F8F7BDDD0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945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58C1-7D82-455D-9BC1-1AEF5B4C1531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FB72-7BB9-4725-9E61-F8F7BDDD0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728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58C1-7D82-455D-9BC1-1AEF5B4C1531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FB72-7BB9-4725-9E61-F8F7BDDD0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56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58C1-7D82-455D-9BC1-1AEF5B4C1531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FB72-7BB9-4725-9E61-F8F7BDDD0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280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58C1-7D82-455D-9BC1-1AEF5B4C1531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FB72-7BB9-4725-9E61-F8F7BDDD0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317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58C1-7D82-455D-9BC1-1AEF5B4C1531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6FB72-7BB9-4725-9E61-F8F7BDDD0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997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D58C1-7D82-455D-9BC1-1AEF5B4C1531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6FB72-7BB9-4725-9E61-F8F7BDDD07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19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microsoft.com/office/2007/relationships/hdphoto" Target="../media/hdphoto3.wdp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ni-rem-stroy.ru/images/gallery/kamini/_9_20140424_19499562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047" y="114850"/>
            <a:ext cx="864817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12305" y="114850"/>
            <a:ext cx="3236259" cy="6786473"/>
          </a:xfrm>
          <a:prstGeom prst="rect">
            <a:avLst/>
          </a:prstGeom>
          <a:gradFill flip="none" rotWithShape="1">
            <a:gsLst>
              <a:gs pos="0">
                <a:srgbClr val="DCD6DC">
                  <a:shade val="30000"/>
                  <a:satMod val="115000"/>
                </a:srgbClr>
              </a:gs>
              <a:gs pos="50000">
                <a:srgbClr val="DCD6DC">
                  <a:shade val="67500"/>
                  <a:satMod val="115000"/>
                </a:srgbClr>
              </a:gs>
              <a:gs pos="100000">
                <a:srgbClr val="DCD6DC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333333"/>
                </a:solidFill>
                <a:latin typeface="Arial" panose="020B0604020202020204" pitchFamily="34" charset="0"/>
              </a:rPr>
              <a:t>Вспомнится детство натопленной печью,</a:t>
            </a: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>
                <a:solidFill>
                  <a:srgbClr val="333333"/>
                </a:solidFill>
                <a:latin typeface="Arial" panose="020B0604020202020204" pitchFamily="34" charset="0"/>
              </a:rPr>
              <a:t>хлебного запаха утренний вдох.</a:t>
            </a: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>
                <a:solidFill>
                  <a:srgbClr val="333333"/>
                </a:solidFill>
                <a:latin typeface="Arial" panose="020B0604020202020204" pitchFamily="34" charset="0"/>
              </a:rPr>
              <a:t>Запах разбудит волной быстротечной,</a:t>
            </a: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>
                <a:solidFill>
                  <a:srgbClr val="333333"/>
                </a:solidFill>
                <a:latin typeface="Arial" panose="020B0604020202020204" pitchFamily="34" charset="0"/>
              </a:rPr>
              <a:t>сгонит обрывки предутренних снов.</a:t>
            </a: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>
                <a:solidFill>
                  <a:srgbClr val="333333"/>
                </a:solidFill>
                <a:latin typeface="Arial" panose="020B0604020202020204" pitchFamily="34" charset="0"/>
              </a:rPr>
              <a:t>Чист и уютен без тени подвоха,</a:t>
            </a: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>
                <a:solidFill>
                  <a:srgbClr val="333333"/>
                </a:solidFill>
                <a:latin typeface="Arial" panose="020B0604020202020204" pitchFamily="34" charset="0"/>
              </a:rPr>
              <a:t>детства далёкого образ манит.</a:t>
            </a: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>
                <a:solidFill>
                  <a:srgbClr val="333333"/>
                </a:solidFill>
                <a:latin typeface="Arial" panose="020B0604020202020204" pitchFamily="34" charset="0"/>
              </a:rPr>
              <a:t>Память отсеет коль было мне плохо,</a:t>
            </a: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>
                <a:solidFill>
                  <a:srgbClr val="333333"/>
                </a:solidFill>
                <a:latin typeface="Arial" panose="020B0604020202020204" pitchFamily="34" charset="0"/>
              </a:rPr>
              <a:t>счастье былое сквозь сердце глядит.</a:t>
            </a: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>
                <a:solidFill>
                  <a:srgbClr val="333333"/>
                </a:solidFill>
                <a:latin typeface="Arial" panose="020B0604020202020204" pitchFamily="34" charset="0"/>
              </a:rPr>
              <a:t>Варежек запах с прогретой печурки</a:t>
            </a: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>
                <a:solidFill>
                  <a:srgbClr val="333333"/>
                </a:solidFill>
                <a:latin typeface="Arial" panose="020B0604020202020204" pitchFamily="34" charset="0"/>
              </a:rPr>
              <a:t>мне не забыть ощущеньем тепла,</a:t>
            </a: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>
                <a:solidFill>
                  <a:srgbClr val="333333"/>
                </a:solidFill>
                <a:latin typeface="Arial" panose="020B0604020202020204" pitchFamily="34" charset="0"/>
              </a:rPr>
              <a:t>сколько его в материнской фигурке,</a:t>
            </a: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>
                <a:solidFill>
                  <a:srgbClr val="333333"/>
                </a:solidFill>
                <a:latin typeface="Arial" panose="020B0604020202020204" pitchFamily="34" charset="0"/>
              </a:rPr>
              <a:t>в игрищах искр у печного костра.</a:t>
            </a: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>
                <a:solidFill>
                  <a:srgbClr val="333333"/>
                </a:solidFill>
                <a:latin typeface="Arial" panose="020B0604020202020204" pitchFamily="34" charset="0"/>
              </a:rPr>
              <a:t>Детства обыденность-топится печка,</a:t>
            </a: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>
                <a:solidFill>
                  <a:srgbClr val="333333"/>
                </a:solidFill>
                <a:latin typeface="Arial" panose="020B0604020202020204" pitchFamily="34" charset="0"/>
              </a:rPr>
              <a:t>память сквозь годы повеет теплом.</a:t>
            </a: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>
                <a:solidFill>
                  <a:srgbClr val="333333"/>
                </a:solidFill>
                <a:latin typeface="Arial" panose="020B0604020202020204" pitchFamily="34" charset="0"/>
              </a:rPr>
              <a:t>И отчего-то защемит сердечко,</a:t>
            </a: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>
                <a:solidFill>
                  <a:srgbClr val="333333"/>
                </a:solidFill>
                <a:latin typeface="Arial" panose="020B0604020202020204" pitchFamily="34" charset="0"/>
              </a:rPr>
              <a:t>вспомнив нечаянно старенький дом.</a:t>
            </a:r>
            <a:endParaRPr lang="ru-RU" sz="1500" dirty="0"/>
          </a:p>
        </p:txBody>
      </p:sp>
      <p:sp>
        <p:nvSpPr>
          <p:cNvPr id="4" name="TextBox 3"/>
          <p:cNvSpPr txBox="1"/>
          <p:nvPr/>
        </p:nvSpPr>
        <p:spPr>
          <a:xfrm>
            <a:off x="231145" y="365862"/>
            <a:ext cx="7987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cap="all" dirty="0" smtClean="0">
                <a:solidFill>
                  <a:schemeClr val="bg1"/>
                </a:solidFill>
              </a:rPr>
              <a:t>Тема урока «технология кладки простейших печей»</a:t>
            </a:r>
            <a:endParaRPr lang="ru-RU" sz="2400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1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-45309" y="-36908"/>
            <a:ext cx="12101384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cap="all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Цель урока</a:t>
            </a:r>
            <a:r>
              <a:rPr lang="ru-RU" sz="3200" b="1" cap="all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: </a:t>
            </a:r>
            <a:r>
              <a:rPr lang="ru-RU" sz="3200" dirty="0">
                <a:latin typeface="Century" panose="02040604050505020304" pitchFamily="18" charset="0"/>
              </a:rPr>
              <a:t>освоить основные приемы кладки печи с одновременной установкой печных приборов, в соответствии с инструкционной картой</a:t>
            </a:r>
            <a:endParaRPr lang="ru-RU" sz="3200" b="1" cap="all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141" y="1911179"/>
            <a:ext cx="121178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u="sng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" panose="02040604050505020304" pitchFamily="18" charset="0"/>
              </a:rPr>
              <a:t>Учебная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b="1" dirty="0" smtClean="0">
                <a:latin typeface="Century" panose="02040604050505020304" pitchFamily="18" charset="0"/>
              </a:rPr>
              <a:t>–</a:t>
            </a:r>
            <a:r>
              <a:rPr lang="ru-RU" sz="2000" dirty="0" smtClean="0">
                <a:latin typeface="Century" panose="02040604050505020304" pitchFamily="18" charset="0"/>
              </a:rPr>
              <a:t>формирование </a:t>
            </a:r>
            <a:r>
              <a:rPr lang="ru-RU" sz="2000" dirty="0">
                <a:latin typeface="Century" panose="02040604050505020304" pitchFamily="18" charset="0"/>
              </a:rPr>
              <a:t>знаний учащихся об объектах </a:t>
            </a:r>
            <a:r>
              <a:rPr lang="ru-RU" sz="2000" dirty="0" smtClean="0">
                <a:latin typeface="Century" panose="02040604050505020304" pitchFamily="18" charset="0"/>
              </a:rPr>
              <a:t>ИТК, </a:t>
            </a:r>
            <a:r>
              <a:rPr lang="ru-RU" sz="2000" dirty="0">
                <a:latin typeface="Century" panose="02040604050505020304" pitchFamily="18" charset="0"/>
              </a:rPr>
              <a:t>освоение технологических приемов, контроль уровня знаний и умений учащихся;</a:t>
            </a:r>
          </a:p>
          <a:p>
            <a:pPr algn="just">
              <a:defRPr/>
            </a:pPr>
            <a:endParaRPr lang="ru-RU" sz="2000" dirty="0" smtClean="0">
              <a:latin typeface="Century" panose="02040604050505020304" pitchFamily="18" charset="0"/>
            </a:endParaRPr>
          </a:p>
          <a:p>
            <a:pPr algn="just">
              <a:defRPr/>
            </a:pPr>
            <a:r>
              <a:rPr lang="ru-RU" sz="2000" i="1" u="sng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" panose="02040604050505020304" pitchFamily="18" charset="0"/>
              </a:rPr>
              <a:t>Воспитательная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>
                <a:latin typeface="Century" panose="02040604050505020304" pitchFamily="18" charset="0"/>
              </a:rPr>
              <a:t>- достижение сознательного усвоения учебного материала учащимися, формирование умения работать в коллективе, </a:t>
            </a:r>
            <a:r>
              <a:rPr lang="ru-RU" sz="2000" dirty="0" smtClean="0">
                <a:latin typeface="Century" panose="02040604050505020304" pitchFamily="18" charset="0"/>
              </a:rPr>
              <a:t>привить </a:t>
            </a:r>
            <a:r>
              <a:rPr lang="ru-RU" sz="2000" dirty="0">
                <a:latin typeface="Century" panose="02040604050505020304" pitchFamily="18" charset="0"/>
              </a:rPr>
              <a:t>интерес к специальности, выработать  у учащихся чувство ответственности за качественное выполнение задания </a:t>
            </a:r>
            <a:endParaRPr lang="ru-RU" sz="2000" dirty="0" smtClean="0">
              <a:latin typeface="Century" panose="02040604050505020304" pitchFamily="18" charset="0"/>
            </a:endParaRPr>
          </a:p>
          <a:p>
            <a:pPr marL="193675" indent="-193675" algn="just">
              <a:buFontTx/>
              <a:buChar char="•"/>
              <a:defRPr/>
            </a:pPr>
            <a:endParaRPr lang="ru-RU" sz="2000" b="1" dirty="0" smtClean="0">
              <a:latin typeface="Century" panose="02040604050505020304" pitchFamily="18" charset="0"/>
            </a:endParaRPr>
          </a:p>
          <a:p>
            <a:pPr algn="just">
              <a:defRPr/>
            </a:pPr>
            <a:r>
              <a:rPr lang="ru-RU" sz="2000" i="1" u="sng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" panose="02040604050505020304" pitchFamily="18" charset="0"/>
              </a:rPr>
              <a:t>Методическая  </a:t>
            </a:r>
            <a:r>
              <a:rPr lang="ru-RU" sz="2000" i="1" u="sng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" panose="02040604050505020304" pitchFamily="18" charset="0"/>
              </a:rPr>
              <a:t>цель</a:t>
            </a:r>
            <a:r>
              <a:rPr lang="ru-RU" sz="2000" b="1" dirty="0">
                <a:latin typeface="Century" panose="02040604050505020304" pitchFamily="18" charset="0"/>
              </a:rPr>
              <a:t>: </a:t>
            </a:r>
            <a:r>
              <a:rPr lang="ru-RU" sz="2000" dirty="0">
                <a:latin typeface="Century" panose="02040604050505020304" pitchFamily="18" charset="0"/>
              </a:rPr>
              <a:t>Профессиональная направленность обучения, </a:t>
            </a:r>
            <a:r>
              <a:rPr lang="ru-RU" sz="2000" dirty="0" err="1">
                <a:latin typeface="Century" panose="02040604050505020304" pitchFamily="18" charset="0"/>
              </a:rPr>
              <a:t>межпредметная</a:t>
            </a:r>
            <a:r>
              <a:rPr lang="ru-RU" sz="2000" dirty="0">
                <a:latin typeface="Century" panose="02040604050505020304" pitchFamily="18" charset="0"/>
              </a:rPr>
              <a:t> связь</a:t>
            </a:r>
            <a:r>
              <a:rPr lang="ru-RU" sz="2000" b="1" dirty="0">
                <a:latin typeface="Century" panose="02040604050505020304" pitchFamily="18" charset="0"/>
              </a:rPr>
              <a:t> </a:t>
            </a:r>
            <a:endParaRPr lang="ru-RU" sz="2000" dirty="0">
              <a:effectLst>
                <a:outerShdw blurRad="38100" dist="38100" dir="2700000" algn="tl">
                  <a:srgbClr val="000000"/>
                </a:outerShdw>
              </a:effectLst>
              <a:latin typeface="Century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9" y="5391150"/>
            <a:ext cx="1619250" cy="146685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2309902" y="4720394"/>
            <a:ext cx="8739524" cy="1978445"/>
            <a:chOff x="244799" y="4690915"/>
            <a:chExt cx="8739524" cy="1978445"/>
          </a:xfrm>
        </p:grpSpPr>
        <p:sp>
          <p:nvSpPr>
            <p:cNvPr id="9" name="Куб 8"/>
            <p:cNvSpPr/>
            <p:nvPr/>
          </p:nvSpPr>
          <p:spPr>
            <a:xfrm>
              <a:off x="244799" y="5661248"/>
              <a:ext cx="8676964" cy="1008112"/>
            </a:xfrm>
            <a:prstGeom prst="cube">
              <a:avLst>
                <a:gd name="adj" fmla="val 64315"/>
              </a:avLst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30" descr="D:\картинки\Business_Clipart\Jobs_Home Improvement\g0303914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302688">
              <a:off x="2950326" y="5557015"/>
              <a:ext cx="928694" cy="825821"/>
            </a:xfrm>
            <a:prstGeom prst="rect">
              <a:avLst/>
            </a:prstGeom>
            <a:noFill/>
          </p:spPr>
        </p:pic>
        <p:pic>
          <p:nvPicPr>
            <p:cNvPr id="12" name="Picture 21" descr="D:\картинки\Business_Clipart\Jobs_Home Improvement\g0303911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962517">
              <a:off x="6219404" y="4770327"/>
              <a:ext cx="909548" cy="1677860"/>
            </a:xfrm>
            <a:prstGeom prst="rect">
              <a:avLst/>
            </a:prstGeom>
            <a:noFill/>
          </p:spPr>
        </p:pic>
        <p:pic>
          <p:nvPicPr>
            <p:cNvPr id="13" name="Picture 22" descr="D:\картинки\Business_Clipart\Jobs_Home Improvement\g0303909.WM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8450" y="5282009"/>
              <a:ext cx="836602" cy="933537"/>
            </a:xfrm>
            <a:prstGeom prst="rect">
              <a:avLst/>
            </a:prstGeom>
            <a:noFill/>
          </p:spPr>
        </p:pic>
        <p:pic>
          <p:nvPicPr>
            <p:cNvPr id="14" name="Picture 44" descr="D:\картинки\итог\раб инструмент\g0707357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6511643">
              <a:off x="1596365" y="5227985"/>
              <a:ext cx="693972" cy="1312958"/>
            </a:xfrm>
            <a:prstGeom prst="rect">
              <a:avLst/>
            </a:prstGeom>
            <a:noFill/>
          </p:spPr>
        </p:pic>
        <p:pic>
          <p:nvPicPr>
            <p:cNvPr id="15" name="Picture 18" descr="D:\картинки\Business_Clipart\Objects_Gardening\g0118380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039310" y="5282009"/>
              <a:ext cx="1179890" cy="1005893"/>
            </a:xfrm>
            <a:prstGeom prst="rect">
              <a:avLst/>
            </a:prstGeom>
            <a:noFill/>
          </p:spPr>
        </p:pic>
        <p:pic>
          <p:nvPicPr>
            <p:cNvPr id="16" name="Picture 63" descr="D:\картинки\Business_Clipart\Objects_Cleaning\g0118391.WM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938198" y="4690915"/>
              <a:ext cx="1580481" cy="1524631"/>
            </a:xfrm>
            <a:prstGeom prst="rect">
              <a:avLst/>
            </a:prstGeom>
            <a:noFill/>
          </p:spPr>
        </p:pic>
        <p:pic>
          <p:nvPicPr>
            <p:cNvPr id="17" name="Picture 29" descr="D:\картинки\Business_Clipart\Jobs_Home Improvement\g0303918.WMF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3975225">
              <a:off x="8004668" y="5277868"/>
              <a:ext cx="689413" cy="1269896"/>
            </a:xfrm>
            <a:prstGeom prst="rect">
              <a:avLst/>
            </a:prstGeom>
            <a:noFill/>
          </p:spPr>
        </p:pic>
        <p:pic>
          <p:nvPicPr>
            <p:cNvPr id="18" name="Picture 20" descr="D:\картинки\Business_Clipart\Jobs_Home Improvement\g0303913.WMF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5400000">
              <a:off x="5912452" y="5152265"/>
              <a:ext cx="283754" cy="135156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03059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7427" y="272806"/>
            <a:ext cx="296356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ИНСТРУКЦИОННАЯ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b="1" spc="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«Кладка </a:t>
            </a:r>
            <a:r>
              <a:rPr lang="ru-RU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варочной печи»</a:t>
            </a:r>
            <a:endParaRPr lang="ru-RU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057821"/>
              </p:ext>
            </p:extLst>
          </p:nvPr>
        </p:nvGraphicFramePr>
        <p:xfrm>
          <a:off x="667265" y="1397000"/>
          <a:ext cx="10964562" cy="41148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894703"/>
                <a:gridCol w="2059459"/>
                <a:gridCol w="4481384"/>
                <a:gridCol w="252901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18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Приготовив глиняный раствор и необходимый инструмент, приступают к кладке</a:t>
                      </a:r>
                      <a:endParaRPr lang="ru-RU" u="none" dirty="0" smtClean="0"/>
                    </a:p>
                    <a:p>
                      <a:endParaRPr lang="ru-RU" u="none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3124" y="1482194"/>
            <a:ext cx="19111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algn="ctr"/>
            <a:r>
              <a:rPr lang="ru-RU" sz="1050" b="1" cap="all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Последовательность </a:t>
            </a:r>
            <a:endParaRPr lang="ru-RU" sz="105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6000" algn="ctr"/>
            <a:r>
              <a:rPr lang="ru-RU" sz="1050" b="1" cap="all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выполнения </a:t>
            </a:r>
            <a:endParaRPr lang="ru-R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9092" y="1393409"/>
            <a:ext cx="344781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algn="ctr"/>
            <a:r>
              <a:rPr lang="ru-RU" sz="1050" b="1" cap="all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Инструктивные указания и </a:t>
            </a:r>
            <a:endParaRPr lang="ru-RU" sz="105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6000" algn="ctr"/>
            <a:r>
              <a:rPr lang="ru-RU" sz="1050" b="1" cap="all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Технологическая </a:t>
            </a:r>
            <a:endParaRPr lang="ru-RU" sz="105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6000" algn="ctr"/>
            <a:r>
              <a:rPr lang="ru-RU" sz="1050" b="1" cap="all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последовательность</a:t>
            </a:r>
            <a:endParaRPr lang="ru-RU" sz="105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46146" y="1451116"/>
            <a:ext cx="1542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6000" algn="ctr"/>
            <a:r>
              <a:rPr lang="ru-RU" sz="1200" b="1" cap="all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Оборудование </a:t>
            </a:r>
            <a:endParaRPr lang="ru-RU" sz="1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6000" algn="ctr"/>
            <a:r>
              <a:rPr lang="ru-RU" sz="1200" b="1" cap="all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04663" y="1482194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cap="all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Эскиз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0985" y="2344778"/>
            <a:ext cx="1813318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Подготовка </a:t>
            </a:r>
          </a:p>
          <a:p>
            <a:pPr algn="ctr"/>
            <a:r>
              <a:rPr lang="ru-RU" sz="2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места кладки</a:t>
            </a:r>
            <a:endParaRPr lang="ru-RU" sz="2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3601" y="3822942"/>
            <a:ext cx="1908087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Подготовка </a:t>
            </a:r>
          </a:p>
          <a:p>
            <a:pPr algn="ctr"/>
            <a:r>
              <a:rPr lang="ru-RU" sz="2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инструментов </a:t>
            </a:r>
            <a:endParaRPr lang="ru-RU" sz="2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978" y="2213108"/>
            <a:ext cx="1831875" cy="1291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2007" y="2040476"/>
            <a:ext cx="988278" cy="7638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4820" y="2984187"/>
            <a:ext cx="1170358" cy="7281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9985" y="2932019"/>
            <a:ext cx="812321" cy="6245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9128" y="2051249"/>
            <a:ext cx="689876" cy="826550"/>
          </a:xfrm>
          <a:prstGeom prst="rect">
            <a:avLst/>
          </a:prstGeom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762367" y="2991875"/>
            <a:ext cx="41954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i="0" strike="noStrike" cap="none" normalizeH="0" baseline="0" dirty="0" smtClean="0">
                <a:ln>
                  <a:noFill/>
                </a:ln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Кухонный простой очаг размером 890 X 510 мм, высотой 770 мм</a:t>
            </a:r>
            <a:r>
              <a:rPr kumimoji="0" lang="ru-RU" altLang="ru-RU" sz="1600" i="0" strike="noStrike" cap="none" normalizeH="0" baseline="0" dirty="0" smtClean="0">
                <a:ln>
                  <a:noFill/>
                </a:ln>
                <a:effectLst/>
              </a:rPr>
              <a:t> </a:t>
            </a:r>
            <a:endParaRPr kumimoji="0" lang="ru-RU" altLang="ru-RU" sz="1600" i="0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8166" y="3875729"/>
            <a:ext cx="2347012" cy="1556883"/>
          </a:xfrm>
          <a:prstGeom prst="rect">
            <a:avLst/>
          </a:prstGeom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4998458" y="2030080"/>
            <a:ext cx="368465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помощью угольника  и  линейки  проверяют прямоугольность вычерченной формы очага</a:t>
            </a:r>
            <a:r>
              <a:rPr kumimoji="0" lang="ru-RU" altLang="ru-RU" sz="800" b="0" i="0" strike="noStrike" cap="none" normalizeH="0" baseline="0" dirty="0" smtClean="0">
                <a:ln>
                  <a:noFill/>
                </a:ln>
                <a:effectLst/>
              </a:rPr>
              <a:t> </a:t>
            </a:r>
            <a:endParaRPr kumimoji="0" lang="ru-RU" altLang="ru-RU" sz="1800" b="0" i="0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36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63691"/>
              </p:ext>
            </p:extLst>
          </p:nvPr>
        </p:nvGraphicFramePr>
        <p:xfrm>
          <a:off x="255372" y="205946"/>
          <a:ext cx="11689492" cy="2011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83028"/>
                <a:gridCol w="3451654"/>
                <a:gridCol w="4557091"/>
                <a:gridCol w="1497719"/>
              </a:tblGrid>
              <a:tr h="1804086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tabLst/>
                      </a:pPr>
                      <a:r>
                        <a:rPr kumimoji="0" lang="ru-RU" altLang="ru-RU" sz="1800" b="0" i="0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выполняют из целого кирпича.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tabLst/>
                      </a:pPr>
                      <a:r>
                        <a:rPr kumimoji="0" lang="ru-RU" altLang="ru-RU" sz="1800" b="0" i="0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Кладку этого ряда проверяют на прямоугольность и соответствие установленным размерам.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7297" y="336584"/>
            <a:ext cx="2046379" cy="2769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2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КЛАДКА ПЕРВОГО РЯДА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62632" y="336584"/>
            <a:ext cx="25297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100000" l="3182" r="96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604" y="490472"/>
            <a:ext cx="1270357" cy="97817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649" y="336584"/>
            <a:ext cx="2228335" cy="1540987"/>
          </a:xfrm>
          <a:prstGeom prst="rect">
            <a:avLst/>
          </a:prstGeom>
        </p:spPr>
      </p:pic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572590"/>
              </p:ext>
            </p:extLst>
          </p:nvPr>
        </p:nvGraphicFramePr>
        <p:xfrm>
          <a:off x="255372" y="2217626"/>
          <a:ext cx="11689492" cy="382812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74790"/>
                <a:gridCol w="3435179"/>
                <a:gridCol w="4588475"/>
                <a:gridCol w="1491048"/>
              </a:tblGrid>
              <a:tr h="2090763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spc="75" dirty="0" smtClean="0">
                          <a:solidFill>
                            <a:srgbClr val="292C25"/>
                          </a:solidFill>
                          <a:effectLst/>
                          <a:ea typeface="Times New Roman" panose="02020603050405020304" pitchFamily="18" charset="0"/>
                        </a:rPr>
                        <a:t>Тоже самое, что в 1 ряду, при кладке соблюдаем перевязку швов параллель диагональ и углы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altLang="ru-RU" sz="1800" b="0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3-й ряд </a:t>
                      </a:r>
                      <a:r>
                        <a:rPr kumimoji="0" lang="ru-RU" altLang="ru-RU" sz="1800" b="0" i="0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кладут, как 1-й, но с правой стороны устраивают поддувало (коробку) и устанавливают поддувальную дверку, опирая ее на второй ряд и зажимая с двух сторон </a:t>
                      </a:r>
                      <a:r>
                        <a:rPr kumimoji="0" lang="ru-RU" altLang="ru-RU" sz="1800" b="0" i="0" strike="noStrike" cap="none" normalizeH="0" baseline="0" dirty="0" err="1" smtClean="0">
                          <a:ln>
                            <a:noFill/>
                          </a:ln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трехчетверками</a:t>
                      </a:r>
                      <a:r>
                        <a:rPr kumimoji="0" lang="ru-RU" altLang="ru-RU" sz="1800" b="0" i="0" strike="noStrike" cap="none" normalizeH="0" baseline="0" dirty="0" smtClean="0">
                          <a:ln>
                            <a:noFill/>
                          </a:ln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Поддувальная дверка</a:t>
                      </a:r>
                      <a:endParaRPr lang="ru-RU" sz="14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" name="Рисунок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9720" y="2348264"/>
            <a:ext cx="2191264" cy="1663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9720" y="3737889"/>
            <a:ext cx="634312" cy="274112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255372" y="2689606"/>
            <a:ext cx="2046379" cy="2769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2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КЛАДКА </a:t>
            </a:r>
            <a:r>
              <a:rPr lang="ru-RU" sz="1200" b="1" cap="all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второго</a:t>
            </a:r>
            <a:r>
              <a:rPr lang="ru-RU" sz="12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2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РЯДА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100000" l="3182" r="96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604" y="2349824"/>
            <a:ext cx="1270357" cy="978175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255371" y="4839785"/>
            <a:ext cx="2046379" cy="2769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2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КЛАДКА </a:t>
            </a:r>
            <a:r>
              <a:rPr lang="ru-RU" sz="1200" b="1" cap="all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третьего</a:t>
            </a:r>
            <a:r>
              <a:rPr lang="ru-RU" sz="12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2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РЯДА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2862649" y="4397062"/>
            <a:ext cx="2228335" cy="1427089"/>
            <a:chOff x="0" y="4651276"/>
            <a:chExt cx="2978068" cy="2009127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4651276"/>
              <a:ext cx="2978068" cy="20091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9114" y="4651276"/>
              <a:ext cx="1672281" cy="298035"/>
            </a:xfrm>
            <a:prstGeom prst="rect">
              <a:avLst/>
            </a:prstGeom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83561" y="4949717"/>
            <a:ext cx="12954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5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033997"/>
              </p:ext>
            </p:extLst>
          </p:nvPr>
        </p:nvGraphicFramePr>
        <p:xfrm>
          <a:off x="436606" y="404664"/>
          <a:ext cx="11392929" cy="5059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199502"/>
                <a:gridCol w="2553730"/>
                <a:gridCol w="4901513"/>
                <a:gridCol w="173818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algn="ctr"/>
                      <a:r>
                        <a:rPr lang="ru-RU" sz="16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4-й ряд отличается от 3-го тем, что имеет с левой стороны вывод - канал, из которого дымовые газы попадают в трубу или отопительный щиток. Ширина канала 140 мм. Сбоку, против канала, закладывают чистку. Она опирается на 3-й ряд.</a:t>
                      </a:r>
                      <a:endParaRPr lang="ru-RU" sz="16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6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/>
                        <a:t>Прочистные</a:t>
                      </a:r>
                      <a:r>
                        <a:rPr lang="ru-RU" sz="1600" b="0" baseline="0" dirty="0" smtClean="0"/>
                        <a:t> дверки</a:t>
                      </a:r>
                      <a:endParaRPr lang="ru-RU" sz="1600" b="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5-й ряд такой же, как и 4-й.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Поддувальную дверку перекрывают кладкой, и остается отверстие размером 260 х 260 мм. Позднее здесь будет поставлена колосниковая решетка.</a:t>
                      </a:r>
                      <a:endParaRPr lang="ru-RU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cap="all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6-й ряд перекрывает чистку; в нем остается отверстие размером 200 X 260 мм, которое станет продолжением вертикального канала. С правой стороны под колосниковой решеткой оставляют отверстие размером 200 х 260 мм.</a:t>
                      </a:r>
                      <a:endParaRPr lang="ru-RU" sz="1200" u="none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636" y="2124262"/>
            <a:ext cx="6858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89" y="2190587"/>
            <a:ext cx="423486" cy="423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000" l="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065" y="2684324"/>
            <a:ext cx="435496" cy="435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551935" y="728313"/>
            <a:ext cx="2046379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2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КЛАДКА </a:t>
            </a:r>
            <a:r>
              <a:rPr lang="ru-RU" sz="1200" b="1" cap="all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четвертого</a:t>
            </a:r>
            <a:r>
              <a:rPr lang="ru-RU" sz="12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2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РЯДА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4205" y="2475574"/>
            <a:ext cx="2046379" cy="2769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2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КЛАДКА </a:t>
            </a:r>
            <a:r>
              <a:rPr lang="ru-RU" sz="1200" b="1" cap="all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пятого</a:t>
            </a:r>
            <a:r>
              <a:rPr lang="ru-RU" sz="12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2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РЯДА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04205" y="4183949"/>
            <a:ext cx="2046379" cy="2769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2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КЛАДКА </a:t>
            </a:r>
            <a:r>
              <a:rPr lang="ru-RU" sz="1200" b="1" cap="all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шестого </a:t>
            </a:r>
            <a:r>
              <a:rPr lang="ru-RU" sz="12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2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РЯДА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1134" y="537515"/>
            <a:ext cx="1990725" cy="130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1134" y="2320267"/>
            <a:ext cx="1847850" cy="12287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31129" y="3909220"/>
            <a:ext cx="1787859" cy="1301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39700" y="1120632"/>
            <a:ext cx="150495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8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83406"/>
              </p:ext>
            </p:extLst>
          </p:nvPr>
        </p:nvGraphicFramePr>
        <p:xfrm>
          <a:off x="436606" y="404664"/>
          <a:ext cx="11392929" cy="62331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199502"/>
                <a:gridCol w="2553730"/>
                <a:gridCol w="4901513"/>
                <a:gridCol w="1738184"/>
              </a:tblGrid>
              <a:tr h="1473563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 поддувалом с опорой на шестой ряд кладут колосниковую решетку, отступая со всех сторон на 10 мм</a:t>
                      </a:r>
                      <a:r>
                        <a:rPr lang="ru-RU" sz="18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1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Кирпичи, прилегающие к колосниковой решетке, отесывают (они заштрихованы), образуя наклонные плоскости - скаты, по которым топливо скатывается на решетку</a:t>
                      </a:r>
                      <a:endParaRPr lang="ru-RU" sz="1100" b="0" u="non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Колосниковая решетка</a:t>
                      </a:r>
                      <a:endParaRPr lang="ru-RU" sz="14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kern="1200" cap="all" baseline="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 algn="ctr"/>
                      <a:r>
                        <a:rPr lang="ru-RU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8-й ряд образует топливник размером 520 х 260 мм; здесь же устанавливают топочную дверку, опирающуюся на 7-й ряд.</a:t>
                      </a:r>
                      <a:endParaRPr lang="ru-RU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Топочная дверка</a:t>
                      </a:r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cap="all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и 10-й ряды. Кладка этих рядов аналогична кладке 8-го. Здесь важно соблюдать перевязку швов.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Проверка правильности кладки</a:t>
                      </a:r>
                      <a:endParaRPr lang="ru-RU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Проверка вертикальности и горизонтальности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кладки</a:t>
                      </a: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11-й ряд - завершающий. Он должен быть выполнен строго горизонтально.</a:t>
                      </a:r>
                      <a:endParaRPr lang="ru-RU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51935" y="728313"/>
            <a:ext cx="2046379" cy="2769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2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КЛАДКА </a:t>
            </a:r>
            <a:r>
              <a:rPr lang="ru-RU" sz="1200" b="1" cap="all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седьмого</a:t>
            </a:r>
            <a:r>
              <a:rPr lang="ru-RU" sz="12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2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РЯДА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51932" y="5392147"/>
            <a:ext cx="2046379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2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КЛАДКА </a:t>
            </a:r>
            <a:r>
              <a:rPr lang="ru-RU" sz="1200" b="1" cap="all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одиннадцатого </a:t>
            </a:r>
            <a:r>
              <a:rPr lang="ru-RU" sz="12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2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РЯДА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36606" y="4042924"/>
            <a:ext cx="2046379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2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КЛАДКА </a:t>
            </a:r>
            <a:r>
              <a:rPr lang="ru-RU" sz="1200" b="1" cap="all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девятого, десятого </a:t>
            </a:r>
            <a:r>
              <a:rPr lang="ru-RU" sz="12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2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РЯДА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1933" y="2083863"/>
            <a:ext cx="2046379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2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КЛАДКА </a:t>
            </a:r>
            <a:r>
              <a:rPr lang="ru-RU" sz="1200" b="1" cap="all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восьмого</a:t>
            </a:r>
            <a:r>
              <a:rPr lang="ru-RU" sz="12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2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РЯДА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820" y="464666"/>
            <a:ext cx="1714500" cy="120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670" y="2102294"/>
            <a:ext cx="1752600" cy="122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538" y="3784281"/>
            <a:ext cx="1105532" cy="713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0162" y="4200410"/>
            <a:ext cx="1123543" cy="784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1720" y="5253737"/>
            <a:ext cx="1752600" cy="120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3035" y="998921"/>
            <a:ext cx="1504950" cy="7239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06835" y="2336084"/>
            <a:ext cx="877349" cy="102655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13184" y="4444511"/>
            <a:ext cx="184801" cy="5399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24163" y="4550680"/>
            <a:ext cx="100965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4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210013"/>
              </p:ext>
            </p:extLst>
          </p:nvPr>
        </p:nvGraphicFramePr>
        <p:xfrm>
          <a:off x="436606" y="404664"/>
          <a:ext cx="11359978" cy="15849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199502"/>
                <a:gridCol w="2685535"/>
                <a:gridCol w="4868562"/>
                <a:gridCol w="160637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КЛАДКА</a:t>
                      </a:r>
                      <a:r>
                        <a:rPr lang="ru-RU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cap="all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двенадцатого</a:t>
                      </a:r>
                      <a:r>
                        <a:rPr lang="ru-RU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РЯДА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12-й ряд как таковой не существует, на этом этапе укладывают чугунный настил на жидком глиняном растворе. </a:t>
                      </a:r>
                      <a:endParaRPr lang="ru-RU" sz="1400" b="0" u="non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4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dirty="0" smtClean="0"/>
                        <a:t>Проверка правильности кладки, обвязка</a:t>
                      </a:r>
                      <a:endParaRPr lang="ru-RU" sz="14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100000" l="3182" r="96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816" y="404664"/>
            <a:ext cx="1270357" cy="97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721" y="490389"/>
            <a:ext cx="1762125" cy="120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2011" y="1442678"/>
            <a:ext cx="1389162" cy="243553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2990721" y="2384612"/>
            <a:ext cx="5432554" cy="2519445"/>
            <a:chOff x="2990721" y="2384612"/>
            <a:chExt cx="5432554" cy="251944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90721" y="2384612"/>
              <a:ext cx="5432554" cy="25194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83579" y="2447645"/>
              <a:ext cx="484374" cy="2776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6055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83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308</Words>
  <Application>Microsoft Office PowerPoint</Application>
  <PresentationFormat>Широкоэкранный</PresentationFormat>
  <Paragraphs>126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34</cp:revision>
  <dcterms:created xsi:type="dcterms:W3CDTF">2015-11-01T11:22:20Z</dcterms:created>
  <dcterms:modified xsi:type="dcterms:W3CDTF">2015-11-06T15:45:46Z</dcterms:modified>
</cp:coreProperties>
</file>