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</p:sldMasterIdLst>
  <p:sldIdLst>
    <p:sldId id="261" r:id="rId4"/>
    <p:sldId id="258" r:id="rId5"/>
    <p:sldId id="260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9889C-58E1-4DC7-A4BE-B8DFF76E98C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6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1BA53-BFA7-45AF-A323-3D943F58317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6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DF532-451D-4D5B-AE47-8728F07129F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18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E0B84-5201-48C8-87AA-D4E5F736C93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614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D7DDA-E517-4DB2-B18E-C46269C65D4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28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D5F0-58A7-478C-BCB5-D6BD175873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570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64229-A5DE-4D80-AED3-E1BA80512BE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17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555CA-43AC-4A60-BAB8-C0BBEF802C3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962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2281F-3BBD-4D47-9BA2-2F43E9A520C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12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0278A-7403-490F-B234-659130E7CA53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856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1ECBD-BCD2-4F6F-8A77-E01CD8AD078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1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1CB67-2220-4940-9F93-1FDB18E925D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820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E7B7C-8C98-49FA-B0FA-48F7C33A410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94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C3998-D619-45F2-868A-D03CE5E69BB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094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A2000-66FB-4F93-A550-5ABC8440391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622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3BCA0A-BAD9-4854-A01E-5D782B708F1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30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60DE5-9F2D-44F7-BF39-0DFE22677F4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0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291AD-3D50-4F1A-A9E8-2ACAF77DB1F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87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74F06-37A7-4179-9E94-4DA225E94C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04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71506-153C-47B5-B9ED-74B8876D81A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553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13A7F-D643-49B2-8F09-DD0C232CEB4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908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88BFE-4686-418E-A865-136EEE08C88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1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CFF84-347F-4287-90D8-89214EE02C0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214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0C8B6-BBCB-4DC1-885A-5F6EC654328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93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972D0-A8DA-4885-9779-5FD3A791AF2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6321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FE7AF-8A50-4FEE-81B1-07720D428D9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2137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137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137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950A6-9CE2-458E-96B8-5A7F0E2DD4D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61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60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25585-4C8F-444F-B2C5-3157D204912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66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4643-D1D6-4786-89C4-69FEDBCBC2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42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52B38-A901-4539-BAE1-828578E7FBF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6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E5708-664A-495E-B278-1B23F06541D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3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A5941-D865-4DE7-AA80-4792668A523B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6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C71A7-A229-4DB5-9EFA-28DCDC3F70A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8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C86E3B-CFC7-4B6F-81F5-F1C51228C37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161328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97D1CA-0169-41EC-B208-8A564AEE1D6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60402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E86D79-D1F8-4928-A2FC-06F653541A4F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907387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Конференция «Новые стандарты образования: </a:t>
            </a:r>
            <a:r>
              <a:rPr lang="ru-RU" dirty="0" err="1"/>
              <a:t>метапредметный</a:t>
            </a:r>
            <a:r>
              <a:rPr lang="ru-RU" dirty="0"/>
              <a:t> подход»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/>
              <a:t>Проектная и исследовательская технологии на </a:t>
            </a:r>
            <a:r>
              <a:rPr lang="ru-RU" sz="2400" dirty="0" smtClean="0"/>
              <a:t>уроке</a:t>
            </a: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524000" y="18864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lvl="0">
              <a:spcBef>
                <a:spcPct val="0"/>
              </a:spcBef>
              <a:buClrTx/>
              <a:buSzTx/>
            </a:pP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Муниципальное общеобразовательное учреждение</a:t>
            </a:r>
          </a:p>
          <a:p>
            <a:pPr lvl="0">
              <a:spcBef>
                <a:spcPct val="0"/>
              </a:spcBef>
              <a:buClrTx/>
              <a:buSzTx/>
            </a:pPr>
            <a:r>
              <a:rPr lang="ru-RU" sz="1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Красноселькупская</a:t>
            </a:r>
            <a:r>
              <a:rPr lang="ru-RU" sz="1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</a:rPr>
              <a:t>  средняя общеобразовательная школа «Радуга»</a:t>
            </a:r>
            <a:endParaRPr lang="ru-RU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5468936"/>
            <a:ext cx="4596332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Выполнила Карташова Ольга Николаевна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Красноселькуп</a:t>
            </a:r>
            <a:r>
              <a:rPr kumimoji="0" lang="ru-RU" sz="1400" b="1" i="0" u="none" strike="noStrike" kern="0" cap="none" spc="0" normalizeH="0" baseline="0" noProof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</a:rPr>
              <a:t>, 2014</a:t>
            </a:r>
            <a:endParaRPr kumimoji="0" lang="ru-RU" sz="1400" b="1" i="0" u="none" strike="noStrike" kern="0" cap="none" spc="0" normalizeH="0" baseline="0" noProof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872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99"/>
            </a:gs>
            <a:gs pos="50000">
              <a:srgbClr val="006699">
                <a:gamma/>
                <a:shade val="46275"/>
                <a:invGamma/>
              </a:srgbClr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95" name="Group 55"/>
          <p:cNvGrpSpPr>
            <a:grpSpLocks/>
          </p:cNvGrpSpPr>
          <p:nvPr/>
        </p:nvGrpSpPr>
        <p:grpSpPr bwMode="auto">
          <a:xfrm>
            <a:off x="-108519" y="1196752"/>
            <a:ext cx="4896544" cy="5256584"/>
            <a:chOff x="1835" y="1296"/>
            <a:chExt cx="2101" cy="1845"/>
          </a:xfrm>
        </p:grpSpPr>
        <p:sp>
          <p:nvSpPr>
            <p:cNvPr id="10261" name="AutoShape 21"/>
            <p:cNvSpPr>
              <a:spLocks noChangeArrowheads="1"/>
            </p:cNvSpPr>
            <p:nvPr/>
          </p:nvSpPr>
          <p:spPr bwMode="gray">
            <a:xfrm rot="10800000" flipH="1">
              <a:off x="2680" y="2889"/>
              <a:ext cx="374" cy="252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rgbClr val="A1A1FF"/>
                </a:gs>
                <a:gs pos="100000">
                  <a:srgbClr val="A1A1FF">
                    <a:gamma/>
                    <a:tint val="3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59" name="AutoShape 19"/>
            <p:cNvSpPr>
              <a:spLocks noChangeArrowheads="1"/>
            </p:cNvSpPr>
            <p:nvPr/>
          </p:nvSpPr>
          <p:spPr bwMode="gray">
            <a:xfrm rot="16200000" flipH="1">
              <a:off x="1804" y="1979"/>
              <a:ext cx="339" cy="27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rgbClr val="A1A1FF"/>
                </a:gs>
                <a:gs pos="100000">
                  <a:srgbClr val="A1A1FF">
                    <a:gamma/>
                    <a:tint val="3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0" name="AutoShape 20"/>
            <p:cNvSpPr>
              <a:spLocks noChangeArrowheads="1"/>
            </p:cNvSpPr>
            <p:nvPr/>
          </p:nvSpPr>
          <p:spPr bwMode="gray">
            <a:xfrm rot="5400000" flipH="1">
              <a:off x="3626" y="1996"/>
              <a:ext cx="360" cy="261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rgbClr val="A1A1FF"/>
                </a:gs>
                <a:gs pos="100000">
                  <a:srgbClr val="A1A1FF">
                    <a:gamma/>
                    <a:tint val="3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2" name="Oval 22"/>
            <p:cNvSpPr>
              <a:spLocks noChangeArrowheads="1"/>
            </p:cNvSpPr>
            <p:nvPr/>
          </p:nvSpPr>
          <p:spPr bwMode="gray">
            <a:xfrm>
              <a:off x="2078" y="1296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gray">
            <a:xfrm>
              <a:off x="2170" y="1387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gray">
            <a:xfrm>
              <a:off x="2254" y="1472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6" name="Oval 26"/>
            <p:cNvSpPr>
              <a:spLocks noChangeArrowheads="1"/>
            </p:cNvSpPr>
            <p:nvPr/>
          </p:nvSpPr>
          <p:spPr bwMode="gray">
            <a:xfrm>
              <a:off x="2254" y="1472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7" name="Oval 27"/>
            <p:cNvSpPr>
              <a:spLocks noChangeArrowheads="1"/>
            </p:cNvSpPr>
            <p:nvPr/>
          </p:nvSpPr>
          <p:spPr bwMode="gray">
            <a:xfrm>
              <a:off x="2337" y="1555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68" name="Oval 28"/>
            <p:cNvSpPr>
              <a:spLocks noChangeArrowheads="1"/>
            </p:cNvSpPr>
            <p:nvPr/>
          </p:nvSpPr>
          <p:spPr bwMode="gray">
            <a:xfrm>
              <a:off x="2337" y="1555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2247" y="1622"/>
              <a:ext cx="1441" cy="13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Процесс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 создания какого-либо заранее запланированного объекта;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решение определённой,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ясно осознаваемой задачи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dirty="0">
                <a:solidFill>
                  <a:srgbClr val="001D3A"/>
                </a:solidFill>
                <a:latin typeface="Arial" charset="0"/>
              </a:endParaRPr>
            </a:p>
          </p:txBody>
        </p:sp>
      </p:grpSp>
      <p:grpSp>
        <p:nvGrpSpPr>
          <p:cNvPr id="10296" name="Group 56"/>
          <p:cNvGrpSpPr>
            <a:grpSpLocks/>
          </p:cNvGrpSpPr>
          <p:nvPr/>
        </p:nvGrpSpPr>
        <p:grpSpPr bwMode="auto">
          <a:xfrm>
            <a:off x="875046" y="258188"/>
            <a:ext cx="3116879" cy="762000"/>
            <a:chOff x="576" y="767"/>
            <a:chExt cx="1152" cy="480"/>
          </a:xfrm>
        </p:grpSpPr>
        <p:sp>
          <p:nvSpPr>
            <p:cNvPr id="10273" name="AutoShape 33"/>
            <p:cNvSpPr>
              <a:spLocks noChangeArrowheads="1"/>
            </p:cNvSpPr>
            <p:nvPr/>
          </p:nvSpPr>
          <p:spPr bwMode="gray">
            <a:xfrm>
              <a:off x="576" y="767"/>
              <a:ext cx="1152" cy="48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33CCCC">
                    <a:gamma/>
                    <a:shade val="46275"/>
                    <a:invGamma/>
                  </a:srgbClr>
                </a:gs>
                <a:gs pos="50000">
                  <a:srgbClr val="33CCCC"/>
                </a:gs>
                <a:gs pos="100000">
                  <a:srgbClr val="33CCCC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gray">
            <a:xfrm>
              <a:off x="718" y="882"/>
              <a:ext cx="895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>
                  <a:solidFill>
                    <a:srgbClr val="001D3A"/>
                  </a:solidFill>
                  <a:latin typeface="Arial" charset="0"/>
                </a:rPr>
                <a:t>п</a:t>
              </a:r>
              <a:r>
                <a:rPr lang="ru-RU" sz="2000" b="1" dirty="0" smtClean="0">
                  <a:solidFill>
                    <a:srgbClr val="001D3A"/>
                  </a:solidFill>
                  <a:latin typeface="Arial" charset="0"/>
                </a:rPr>
                <a:t>роектный метод</a:t>
              </a:r>
              <a:endParaRPr lang="en-US" sz="2000" b="1" dirty="0">
                <a:solidFill>
                  <a:srgbClr val="001D3A"/>
                </a:solidFill>
                <a:latin typeface="Arial" charset="0"/>
              </a:endParaRPr>
            </a:p>
          </p:txBody>
        </p:sp>
      </p:grpSp>
      <p:grpSp>
        <p:nvGrpSpPr>
          <p:cNvPr id="10297" name="Group 57"/>
          <p:cNvGrpSpPr>
            <a:grpSpLocks/>
          </p:cNvGrpSpPr>
          <p:nvPr/>
        </p:nvGrpSpPr>
        <p:grpSpPr bwMode="auto">
          <a:xfrm>
            <a:off x="4933781" y="256600"/>
            <a:ext cx="3586504" cy="762000"/>
            <a:chOff x="3979" y="352"/>
            <a:chExt cx="1371" cy="480"/>
          </a:xfrm>
        </p:grpSpPr>
        <p:sp>
          <p:nvSpPr>
            <p:cNvPr id="10276" name="AutoShape 36"/>
            <p:cNvSpPr>
              <a:spLocks noChangeArrowheads="1"/>
            </p:cNvSpPr>
            <p:nvPr/>
          </p:nvSpPr>
          <p:spPr bwMode="gray">
            <a:xfrm>
              <a:off x="4032" y="352"/>
              <a:ext cx="1277" cy="48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FFCC66">
                    <a:gamma/>
                    <a:shade val="46275"/>
                    <a:invGamma/>
                  </a:srgbClr>
                </a:gs>
                <a:gs pos="50000">
                  <a:srgbClr val="FFCC66"/>
                </a:gs>
                <a:gs pos="100000">
                  <a:srgbClr val="FFCC66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286" name="Text Box 46"/>
            <p:cNvSpPr txBox="1">
              <a:spLocks noChangeArrowheads="1"/>
            </p:cNvSpPr>
            <p:nvPr/>
          </p:nvSpPr>
          <p:spPr bwMode="gray">
            <a:xfrm>
              <a:off x="3979" y="467"/>
              <a:ext cx="137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b="1" dirty="0" smtClean="0">
                  <a:solidFill>
                    <a:srgbClr val="001D3A"/>
                  </a:solidFill>
                  <a:latin typeface="Arial" charset="0"/>
                </a:rPr>
                <a:t>Исследовательский метод</a:t>
              </a:r>
              <a:endParaRPr lang="en-US" sz="2000" b="1" dirty="0">
                <a:solidFill>
                  <a:srgbClr val="001D3A"/>
                </a:solidFill>
                <a:latin typeface="Arial" charset="0"/>
              </a:endParaRPr>
            </a:p>
          </p:txBody>
        </p:sp>
      </p:grpSp>
      <p:grpSp>
        <p:nvGrpSpPr>
          <p:cNvPr id="33" name="Group 55"/>
          <p:cNvGrpSpPr>
            <a:grpSpLocks/>
          </p:cNvGrpSpPr>
          <p:nvPr/>
        </p:nvGrpSpPr>
        <p:grpSpPr bwMode="auto">
          <a:xfrm>
            <a:off x="4788026" y="1196752"/>
            <a:ext cx="4314303" cy="5256583"/>
            <a:chOff x="1835" y="1296"/>
            <a:chExt cx="2101" cy="1845"/>
          </a:xfrm>
        </p:grpSpPr>
        <p:sp>
          <p:nvSpPr>
            <p:cNvPr id="34" name="AutoShape 21"/>
            <p:cNvSpPr>
              <a:spLocks noChangeArrowheads="1"/>
            </p:cNvSpPr>
            <p:nvPr/>
          </p:nvSpPr>
          <p:spPr bwMode="gray">
            <a:xfrm rot="10800000" flipH="1">
              <a:off x="2680" y="2889"/>
              <a:ext cx="374" cy="252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rgbClr val="A1A1FF"/>
                </a:gs>
                <a:gs pos="100000">
                  <a:srgbClr val="A1A1FF">
                    <a:gamma/>
                    <a:tint val="3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AutoShape 19"/>
            <p:cNvSpPr>
              <a:spLocks noChangeArrowheads="1"/>
            </p:cNvSpPr>
            <p:nvPr/>
          </p:nvSpPr>
          <p:spPr bwMode="gray">
            <a:xfrm rot="16200000" flipH="1">
              <a:off x="1804" y="1979"/>
              <a:ext cx="339" cy="277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rgbClr val="A1A1FF"/>
                </a:gs>
                <a:gs pos="100000">
                  <a:srgbClr val="A1A1FF">
                    <a:gamma/>
                    <a:tint val="3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AutoShape 20"/>
            <p:cNvSpPr>
              <a:spLocks noChangeArrowheads="1"/>
            </p:cNvSpPr>
            <p:nvPr/>
          </p:nvSpPr>
          <p:spPr bwMode="gray">
            <a:xfrm rot="5400000" flipH="1">
              <a:off x="3626" y="1996"/>
              <a:ext cx="360" cy="261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rgbClr val="A1A1FF"/>
                </a:gs>
                <a:gs pos="100000">
                  <a:srgbClr val="A1A1FF">
                    <a:gamma/>
                    <a:tint val="3921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Oval 22"/>
            <p:cNvSpPr>
              <a:spLocks noChangeArrowheads="1"/>
            </p:cNvSpPr>
            <p:nvPr/>
          </p:nvSpPr>
          <p:spPr bwMode="gray">
            <a:xfrm>
              <a:off x="2078" y="1296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2857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gray">
            <a:xfrm>
              <a:off x="2170" y="1387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Oval 25"/>
            <p:cNvSpPr>
              <a:spLocks noChangeArrowheads="1"/>
            </p:cNvSpPr>
            <p:nvPr/>
          </p:nvSpPr>
          <p:spPr bwMode="gray">
            <a:xfrm>
              <a:off x="2254" y="1472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Oval 26"/>
            <p:cNvSpPr>
              <a:spLocks noChangeArrowheads="1"/>
            </p:cNvSpPr>
            <p:nvPr/>
          </p:nvSpPr>
          <p:spPr bwMode="gray">
            <a:xfrm>
              <a:off x="2254" y="1472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" name="Oval 27"/>
            <p:cNvSpPr>
              <a:spLocks noChangeArrowheads="1"/>
            </p:cNvSpPr>
            <p:nvPr/>
          </p:nvSpPr>
          <p:spPr bwMode="gray">
            <a:xfrm>
              <a:off x="2337" y="1555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gray">
            <a:xfrm>
              <a:off x="2337" y="1555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3" name="Text Box 38"/>
            <p:cNvSpPr txBox="1">
              <a:spLocks noChangeArrowheads="1"/>
            </p:cNvSpPr>
            <p:nvPr/>
          </p:nvSpPr>
          <p:spPr bwMode="auto">
            <a:xfrm>
              <a:off x="2287" y="1647"/>
              <a:ext cx="1241" cy="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Процесс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поиска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неизвестного,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новых знаний;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>
                  <a:solidFill>
                    <a:srgbClr val="000000"/>
                  </a:solidFill>
                  <a:latin typeface="Arial" charset="0"/>
                </a:rPr>
                <a:t>б</a:t>
              </a: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ескорыстный 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поиск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 smtClean="0">
                  <a:solidFill>
                    <a:srgbClr val="000000"/>
                  </a:solidFill>
                  <a:latin typeface="Arial" charset="0"/>
                </a:rPr>
                <a:t>истины</a:t>
              </a:r>
              <a:endParaRPr lang="en-US" sz="2400" b="1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74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433" y="-32864"/>
            <a:ext cx="9144000" cy="762000"/>
          </a:xfrm>
        </p:spPr>
        <p:txBody>
          <a:bodyPr/>
          <a:lstStyle/>
          <a:p>
            <a:r>
              <a:rPr lang="ru-RU" sz="4400" dirty="0" smtClean="0"/>
              <a:t>ОТЛИЧИЕ</a:t>
            </a:r>
            <a:endParaRPr lang="en-US" sz="2800" dirty="0"/>
          </a:p>
        </p:txBody>
      </p:sp>
      <p:grpSp>
        <p:nvGrpSpPr>
          <p:cNvPr id="98358" name="Group 54"/>
          <p:cNvGrpSpPr>
            <a:grpSpLocks/>
          </p:cNvGrpSpPr>
          <p:nvPr/>
        </p:nvGrpSpPr>
        <p:grpSpPr bwMode="auto">
          <a:xfrm>
            <a:off x="193016" y="689448"/>
            <a:ext cx="4234968" cy="5835651"/>
            <a:chOff x="873" y="1114"/>
            <a:chExt cx="1113" cy="3676"/>
          </a:xfrm>
        </p:grpSpPr>
        <p:sp>
          <p:nvSpPr>
            <p:cNvPr id="98308" name="AutoShape 4"/>
            <p:cNvSpPr>
              <a:spLocks noChangeArrowheads="1"/>
            </p:cNvSpPr>
            <p:nvPr/>
          </p:nvSpPr>
          <p:spPr bwMode="gray">
            <a:xfrm>
              <a:off x="873" y="1836"/>
              <a:ext cx="1113" cy="2954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6699FF">
                    <a:gamma/>
                    <a:shade val="57647"/>
                    <a:invGamma/>
                  </a:srgbClr>
                </a:gs>
                <a:gs pos="100000">
                  <a:srgbClr val="6699FF"/>
                </a:gs>
              </a:gsLst>
              <a:lin ang="5400000" scaled="1"/>
            </a:gradFill>
            <a:ln>
              <a:noFill/>
            </a:ln>
            <a:effectLst>
              <a:prstShdw prst="shdw12">
                <a:srgbClr val="00000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11" name="Text Box 7"/>
            <p:cNvSpPr txBox="1">
              <a:spLocks noChangeArrowheads="1"/>
            </p:cNvSpPr>
            <p:nvPr/>
          </p:nvSpPr>
          <p:spPr bwMode="gray">
            <a:xfrm>
              <a:off x="918" y="1928"/>
              <a:ext cx="1023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Выбор темы проекта.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Постановка целей и задач.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Планирование проектной деятельности.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Реализация проекта.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Оценка и самооценка проекта.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Презентация.</a:t>
              </a:r>
              <a:endParaRPr lang="en-US" sz="2000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37" name="AutoShape 33"/>
            <p:cNvSpPr>
              <a:spLocks noChangeArrowheads="1"/>
            </p:cNvSpPr>
            <p:nvPr/>
          </p:nvSpPr>
          <p:spPr bwMode="gray">
            <a:xfrm>
              <a:off x="882" y="1114"/>
              <a:ext cx="1104" cy="648"/>
            </a:xfrm>
            <a:prstGeom prst="roundRect">
              <a:avLst>
                <a:gd name="adj" fmla="val 17509"/>
              </a:avLst>
            </a:prstGeom>
            <a:solidFill>
              <a:srgbClr val="4E91D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39" name="AutoShape 35"/>
            <p:cNvSpPr>
              <a:spLocks noChangeArrowheads="1"/>
            </p:cNvSpPr>
            <p:nvPr/>
          </p:nvSpPr>
          <p:spPr bwMode="gray">
            <a:xfrm>
              <a:off x="906" y="1139"/>
              <a:ext cx="1056" cy="321"/>
            </a:xfrm>
            <a:prstGeom prst="roundRect">
              <a:avLst>
                <a:gd name="adj" fmla="val 50000"/>
              </a:avLst>
            </a:prstGeom>
            <a:gradFill rotWithShape="0">
              <a:gsLst>
                <a:gs pos="0">
                  <a:srgbClr val="4E91D4">
                    <a:gamma/>
                    <a:tint val="27451"/>
                    <a:invGamma/>
                  </a:srgbClr>
                </a:gs>
                <a:gs pos="100000">
                  <a:srgbClr val="4E91D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40" name="Text Box 36"/>
            <p:cNvSpPr txBox="1">
              <a:spLocks noChangeArrowheads="1"/>
            </p:cNvSpPr>
            <p:nvPr/>
          </p:nvSpPr>
          <p:spPr bwMode="gray">
            <a:xfrm>
              <a:off x="906" y="1215"/>
              <a:ext cx="1056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проект</a:t>
              </a:r>
              <a:endPara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98359" name="Group 55"/>
          <p:cNvGrpSpPr>
            <a:grpSpLocks/>
          </p:cNvGrpSpPr>
          <p:nvPr/>
        </p:nvGrpSpPr>
        <p:grpSpPr bwMode="auto">
          <a:xfrm>
            <a:off x="4644008" y="738997"/>
            <a:ext cx="4392339" cy="5786102"/>
            <a:chOff x="1529" y="879"/>
            <a:chExt cx="2430" cy="2306"/>
          </a:xfrm>
        </p:grpSpPr>
        <p:sp>
          <p:nvSpPr>
            <p:cNvPr id="98313" name="AutoShape 9"/>
            <p:cNvSpPr>
              <a:spLocks noChangeArrowheads="1"/>
            </p:cNvSpPr>
            <p:nvPr/>
          </p:nvSpPr>
          <p:spPr bwMode="gray">
            <a:xfrm>
              <a:off x="1529" y="1316"/>
              <a:ext cx="2430" cy="1869"/>
            </a:xfrm>
            <a:prstGeom prst="roundRect">
              <a:avLst>
                <a:gd name="adj" fmla="val 7935"/>
              </a:avLst>
            </a:prstGeom>
            <a:gradFill rotWithShape="1">
              <a:gsLst>
                <a:gs pos="0">
                  <a:srgbClr val="99CC00">
                    <a:gamma/>
                    <a:shade val="46275"/>
                    <a:invGamma/>
                  </a:srgbClr>
                </a:gs>
                <a:gs pos="100000">
                  <a:srgbClr val="99CC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41" name="AutoShape 37"/>
            <p:cNvSpPr>
              <a:spLocks noChangeArrowheads="1"/>
            </p:cNvSpPr>
            <p:nvPr/>
          </p:nvSpPr>
          <p:spPr bwMode="gray">
            <a:xfrm>
              <a:off x="1529" y="879"/>
              <a:ext cx="2358" cy="390"/>
            </a:xfrm>
            <a:prstGeom prst="roundRect">
              <a:avLst>
                <a:gd name="adj" fmla="val 17509"/>
              </a:avLst>
            </a:prstGeom>
            <a:solidFill>
              <a:srgbClr val="34B0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43" name="AutoShape 39"/>
            <p:cNvSpPr>
              <a:spLocks noChangeArrowheads="1"/>
            </p:cNvSpPr>
            <p:nvPr/>
          </p:nvSpPr>
          <p:spPr bwMode="gray">
            <a:xfrm>
              <a:off x="1529" y="907"/>
              <a:ext cx="2358" cy="30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4B034">
                    <a:gamma/>
                    <a:tint val="15294"/>
                    <a:invGamma/>
                  </a:srgbClr>
                </a:gs>
                <a:gs pos="100000">
                  <a:srgbClr val="34B034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16" name="Text Box 12"/>
            <p:cNvSpPr txBox="1">
              <a:spLocks noChangeArrowheads="1"/>
            </p:cNvSpPr>
            <p:nvPr/>
          </p:nvSpPr>
          <p:spPr bwMode="gray">
            <a:xfrm>
              <a:off x="1605" y="1374"/>
              <a:ext cx="2278" cy="1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Выбор темы исследования.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Постановка целей и задач.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Выдвижение гипотезы.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Организация исследования: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Courier New" pitchFamily="49" charset="0"/>
                <a:buChar char="o"/>
              </a:pPr>
              <a:r>
                <a:rPr lang="ru-RU" sz="2000" dirty="0">
                  <a:solidFill>
                    <a:srgbClr val="FFFFFF"/>
                  </a:solidFill>
                  <a:latin typeface="Arial" charset="0"/>
                </a:rPr>
                <a:t>и</a:t>
              </a: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сследование гипотезы путём наблюдения, эксперимента, теоретического анализа;</a:t>
              </a:r>
            </a:p>
            <a:p>
              <a:pPr marL="342900" indent="-342900" eaLnBrk="0" fontAlgn="base" hangingPunct="0">
                <a:spcBef>
                  <a:spcPct val="0"/>
                </a:spcBef>
                <a:spcAft>
                  <a:spcPct val="0"/>
                </a:spcAft>
                <a:buFont typeface="Courier New" pitchFamily="49" charset="0"/>
                <a:buChar char="o"/>
              </a:pPr>
              <a:r>
                <a:rPr lang="ru-RU" sz="2000" dirty="0">
                  <a:solidFill>
                    <a:srgbClr val="FFFFFF"/>
                  </a:solidFill>
                  <a:latin typeface="Arial" charset="0"/>
                </a:rPr>
                <a:t>р</a:t>
              </a: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азрешение вопроса и проверка.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5. Фиксирование результатов исследования  форме записи, рисунка, коллекции.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2000" dirty="0" smtClean="0">
                  <a:solidFill>
                    <a:srgbClr val="FFFFFF"/>
                  </a:solidFill>
                  <a:latin typeface="Arial" charset="0"/>
                </a:rPr>
                <a:t>6. Презентация.</a:t>
              </a:r>
              <a:endParaRPr lang="en-US" sz="2000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8345" name="Text Box 41"/>
            <p:cNvSpPr txBox="1">
              <a:spLocks noChangeArrowheads="1"/>
            </p:cNvSpPr>
            <p:nvPr/>
          </p:nvSpPr>
          <p:spPr bwMode="gray">
            <a:xfrm>
              <a:off x="1609" y="936"/>
              <a:ext cx="2350" cy="3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исследование</a:t>
              </a:r>
              <a:endParaRPr lang="en-US" sz="32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71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96" name="Oval 140"/>
          <p:cNvSpPr>
            <a:spLocks noChangeArrowheads="1"/>
          </p:cNvSpPr>
          <p:nvPr/>
        </p:nvSpPr>
        <p:spPr bwMode="gray">
          <a:xfrm>
            <a:off x="4800600" y="1828800"/>
            <a:ext cx="4114800" cy="4343400"/>
          </a:xfrm>
          <a:prstGeom prst="ellipse">
            <a:avLst/>
          </a:prstGeom>
          <a:gradFill rotWithShape="1">
            <a:gsLst>
              <a:gs pos="0">
                <a:srgbClr val="EAB764"/>
              </a:gs>
              <a:gs pos="100000">
                <a:srgbClr val="003B76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иды проектов и исследований</a:t>
            </a:r>
            <a:endParaRPr lang="en-US" dirty="0"/>
          </a:p>
        </p:txBody>
      </p:sp>
      <p:sp>
        <p:nvSpPr>
          <p:cNvPr id="147556" name="Oval 100"/>
          <p:cNvSpPr>
            <a:spLocks noChangeArrowheads="1"/>
          </p:cNvSpPr>
          <p:nvPr/>
        </p:nvSpPr>
        <p:spPr bwMode="gray">
          <a:xfrm>
            <a:off x="152400" y="1828800"/>
            <a:ext cx="4114800" cy="4343400"/>
          </a:xfrm>
          <a:prstGeom prst="ellipse">
            <a:avLst/>
          </a:prstGeom>
          <a:gradFill rotWithShape="1">
            <a:gsLst>
              <a:gs pos="0">
                <a:srgbClr val="003B76"/>
              </a:gs>
              <a:gs pos="100000">
                <a:srgbClr val="54D06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Arial" charset="0"/>
            </a:endParaRPr>
          </a:p>
        </p:txBody>
      </p:sp>
      <p:grpSp>
        <p:nvGrpSpPr>
          <p:cNvPr id="147558" name="Group 102"/>
          <p:cNvGrpSpPr>
            <a:grpSpLocks/>
          </p:cNvGrpSpPr>
          <p:nvPr/>
        </p:nvGrpSpPr>
        <p:grpSpPr bwMode="auto">
          <a:xfrm>
            <a:off x="4343400" y="2895600"/>
            <a:ext cx="381000" cy="381000"/>
            <a:chOff x="2078" y="1680"/>
            <a:chExt cx="1615" cy="1615"/>
          </a:xfrm>
        </p:grpSpPr>
        <p:sp>
          <p:nvSpPr>
            <p:cNvPr id="147559" name="Oval 10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0" name="Oval 10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1" name="Oval 10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2" name="Oval 10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3" name="Oval 10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4" name="Oval 10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147565" name="Group 109"/>
          <p:cNvGrpSpPr>
            <a:grpSpLocks/>
          </p:cNvGrpSpPr>
          <p:nvPr/>
        </p:nvGrpSpPr>
        <p:grpSpPr bwMode="auto">
          <a:xfrm>
            <a:off x="4343400" y="3352800"/>
            <a:ext cx="381000" cy="381000"/>
            <a:chOff x="2078" y="1680"/>
            <a:chExt cx="1615" cy="1615"/>
          </a:xfrm>
        </p:grpSpPr>
        <p:sp>
          <p:nvSpPr>
            <p:cNvPr id="147566" name="Oval 11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7" name="Oval 11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8" name="Oval 11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69" name="Oval 1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0" name="Oval 11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1" name="Oval 1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147572" name="Group 116"/>
          <p:cNvGrpSpPr>
            <a:grpSpLocks/>
          </p:cNvGrpSpPr>
          <p:nvPr/>
        </p:nvGrpSpPr>
        <p:grpSpPr bwMode="auto">
          <a:xfrm>
            <a:off x="4343400" y="3810000"/>
            <a:ext cx="381000" cy="381000"/>
            <a:chOff x="2078" y="1680"/>
            <a:chExt cx="1615" cy="1615"/>
          </a:xfrm>
        </p:grpSpPr>
        <p:sp>
          <p:nvSpPr>
            <p:cNvPr id="147573" name="Oval 11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4" name="Oval 11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5" name="Oval 11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6" name="Oval 12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7" name="Oval 12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78" name="Oval 12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147579" name="Group 123"/>
          <p:cNvGrpSpPr>
            <a:grpSpLocks/>
          </p:cNvGrpSpPr>
          <p:nvPr/>
        </p:nvGrpSpPr>
        <p:grpSpPr bwMode="auto">
          <a:xfrm>
            <a:off x="4343400" y="4267200"/>
            <a:ext cx="381000" cy="381000"/>
            <a:chOff x="2078" y="1680"/>
            <a:chExt cx="1615" cy="1615"/>
          </a:xfrm>
        </p:grpSpPr>
        <p:sp>
          <p:nvSpPr>
            <p:cNvPr id="147580" name="Oval 12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1" name="Oval 12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2" name="Oval 12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3" name="Oval 12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4" name="Oval 12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5" name="Oval 12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147586" name="Group 130"/>
          <p:cNvGrpSpPr>
            <a:grpSpLocks/>
          </p:cNvGrpSpPr>
          <p:nvPr/>
        </p:nvGrpSpPr>
        <p:grpSpPr bwMode="auto">
          <a:xfrm>
            <a:off x="4343400" y="4724400"/>
            <a:ext cx="381000" cy="381000"/>
            <a:chOff x="2078" y="1680"/>
            <a:chExt cx="1615" cy="1615"/>
          </a:xfrm>
        </p:grpSpPr>
        <p:sp>
          <p:nvSpPr>
            <p:cNvPr id="147587" name="Oval 13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8" name="Oval 13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89" name="Oval 13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90" name="Oval 13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91" name="Oval 13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7592" name="Oval 13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147470" name="Text Box 14"/>
          <p:cNvSpPr txBox="1">
            <a:spLocks noChangeArrowheads="1"/>
          </p:cNvSpPr>
          <p:nvPr/>
        </p:nvSpPr>
        <p:spPr bwMode="auto">
          <a:xfrm>
            <a:off x="5486400" y="2514600"/>
            <a:ext cx="22776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теоретическое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482" name="Text Box 26"/>
          <p:cNvSpPr txBox="1">
            <a:spLocks noChangeArrowheads="1"/>
          </p:cNvSpPr>
          <p:nvPr/>
        </p:nvSpPr>
        <p:spPr bwMode="auto">
          <a:xfrm>
            <a:off x="5486400" y="3276600"/>
            <a:ext cx="30299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экспериментальное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494" name="Text Box 38"/>
          <p:cNvSpPr txBox="1">
            <a:spLocks noChangeArrowheads="1"/>
          </p:cNvSpPr>
          <p:nvPr/>
        </p:nvSpPr>
        <p:spPr bwMode="auto">
          <a:xfrm>
            <a:off x="5486400" y="4016375"/>
            <a:ext cx="27506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изобретательское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506" name="Text Box 50"/>
          <p:cNvSpPr txBox="1">
            <a:spLocks noChangeArrowheads="1"/>
          </p:cNvSpPr>
          <p:nvPr/>
        </p:nvSpPr>
        <p:spPr bwMode="auto">
          <a:xfrm>
            <a:off x="5486400" y="4756150"/>
            <a:ext cx="25218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фантастическое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518" name="Text Box 62"/>
          <p:cNvSpPr txBox="1">
            <a:spLocks noChangeArrowheads="1"/>
          </p:cNvSpPr>
          <p:nvPr/>
        </p:nvSpPr>
        <p:spPr bwMode="auto">
          <a:xfrm>
            <a:off x="1066800" y="2613025"/>
            <a:ext cx="29545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исследовательский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530" name="Text Box 74"/>
          <p:cNvSpPr txBox="1">
            <a:spLocks noChangeArrowheads="1"/>
          </p:cNvSpPr>
          <p:nvPr/>
        </p:nvSpPr>
        <p:spPr bwMode="auto">
          <a:xfrm>
            <a:off x="1066800" y="3352800"/>
            <a:ext cx="17854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творческий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542" name="Text Box 86"/>
          <p:cNvSpPr txBox="1">
            <a:spLocks noChangeArrowheads="1"/>
          </p:cNvSpPr>
          <p:nvPr/>
        </p:nvSpPr>
        <p:spPr bwMode="auto">
          <a:xfrm>
            <a:off x="1066800" y="4038600"/>
            <a:ext cx="13751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ролевой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47554" name="Text Box 98"/>
          <p:cNvSpPr txBox="1">
            <a:spLocks noChangeArrowheads="1"/>
          </p:cNvSpPr>
          <p:nvPr/>
        </p:nvSpPr>
        <p:spPr bwMode="auto">
          <a:xfrm>
            <a:off x="1066800" y="4800600"/>
            <a:ext cx="2757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u="sng" dirty="0" smtClean="0">
                <a:solidFill>
                  <a:srgbClr val="FFFFFF"/>
                </a:solidFill>
                <a:latin typeface="Arial" charset="0"/>
              </a:rPr>
              <a:t>информационный</a:t>
            </a:r>
            <a:endParaRPr lang="en-US" sz="2400" u="sng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8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G_Diagram_020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G_Diagram_024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G_Diagram_034">
  <a:themeElements>
    <a:clrScheme name="CD100_dark_2002 7">
      <a:dk1>
        <a:srgbClr val="003B76"/>
      </a:dk1>
      <a:lt1>
        <a:srgbClr val="FFFFFF"/>
      </a:lt1>
      <a:dk2>
        <a:srgbClr val="003399"/>
      </a:dk2>
      <a:lt2>
        <a:srgbClr val="C0C0C0"/>
      </a:lt2>
      <a:accent1>
        <a:srgbClr val="FCC704"/>
      </a:accent1>
      <a:accent2>
        <a:srgbClr val="A01DD5"/>
      </a:accent2>
      <a:accent3>
        <a:srgbClr val="AAADCA"/>
      </a:accent3>
      <a:accent4>
        <a:srgbClr val="DADADA"/>
      </a:accent4>
      <a:accent5>
        <a:srgbClr val="FDE0AA"/>
      </a:accent5>
      <a:accent6>
        <a:srgbClr val="9119C1"/>
      </a:accent6>
      <a:hlink>
        <a:srgbClr val="66C5F4"/>
      </a:hlink>
      <a:folHlink>
        <a:srgbClr val="009999"/>
      </a:folHlink>
    </a:clrScheme>
    <a:fontScheme name="CD100_dark_2002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100_dark_2002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5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6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126CD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100_dark_2002 7">
        <a:dk1>
          <a:srgbClr val="003B76"/>
        </a:dk1>
        <a:lt1>
          <a:srgbClr val="FFFFFF"/>
        </a:lt1>
        <a:dk2>
          <a:srgbClr val="003399"/>
        </a:dk2>
        <a:lt2>
          <a:srgbClr val="C0C0C0"/>
        </a:lt2>
        <a:accent1>
          <a:srgbClr val="FCC704"/>
        </a:accent1>
        <a:accent2>
          <a:srgbClr val="A01DD5"/>
        </a:accent2>
        <a:accent3>
          <a:srgbClr val="AAADCA"/>
        </a:accent3>
        <a:accent4>
          <a:srgbClr val="DADADA"/>
        </a:accent4>
        <a:accent5>
          <a:srgbClr val="FDE0AA"/>
        </a:accent5>
        <a:accent6>
          <a:srgbClr val="9119C1"/>
        </a:accent6>
        <a:hlink>
          <a:srgbClr val="66C5F4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145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TG_Diagram_020</vt:lpstr>
      <vt:lpstr>TG_Diagram_024</vt:lpstr>
      <vt:lpstr>TG_Diagram_034</vt:lpstr>
      <vt:lpstr>Конференция «Новые стандарты образования: метапредметный подход»</vt:lpstr>
      <vt:lpstr>Презентация PowerPoint</vt:lpstr>
      <vt:lpstr>ОТЛИЧИЕ</vt:lpstr>
      <vt:lpstr>виды проектов и исследований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Ольга Карташова</dc:creator>
  <cp:lastModifiedBy>ольга</cp:lastModifiedBy>
  <cp:revision>6</cp:revision>
  <dcterms:created xsi:type="dcterms:W3CDTF">2013-02-27T07:18:43Z</dcterms:created>
  <dcterms:modified xsi:type="dcterms:W3CDTF">2015-04-01T11:51:35Z</dcterms:modified>
</cp:coreProperties>
</file>