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Лист1!$A$2:$A$5</c:f>
              <c:strCache>
                <c:ptCount val="4"/>
                <c:pt idx="0">
                  <c:v>семья </c:v>
                </c:pt>
                <c:pt idx="1">
                  <c:v>СМИ </c:v>
                </c:pt>
                <c:pt idx="2">
                  <c:v>школа</c:v>
                </c:pt>
                <c:pt idx="3">
                  <c:v>улица </c:v>
                </c:pt>
              </c:strCache>
            </c:strRef>
          </c:cat>
          <c:val>
            <c:numRef>
              <c:f>Лист1!$B$2:$B$5</c:f>
              <c:numCache>
                <c:formatCode>General</c:formatCode>
                <c:ptCount val="4"/>
                <c:pt idx="0">
                  <c:v>50</c:v>
                </c:pt>
                <c:pt idx="1">
                  <c:v>30</c:v>
                </c:pt>
                <c:pt idx="2">
                  <c:v>10</c:v>
                </c:pt>
                <c:pt idx="3">
                  <c:v>10</c:v>
                </c:pt>
              </c:numCache>
            </c:numRef>
          </c:val>
        </c:ser>
        <c:ser>
          <c:idx val="1"/>
          <c:order val="1"/>
          <c:tx>
            <c:strRef>
              <c:f>Лист1!$C$1</c:f>
              <c:strCache>
                <c:ptCount val="1"/>
                <c:pt idx="0">
                  <c:v>Ряд 2</c:v>
                </c:pt>
              </c:strCache>
            </c:strRef>
          </c:tx>
          <c:invertIfNegative val="0"/>
          <c:cat>
            <c:strRef>
              <c:f>Лист1!$A$2:$A$5</c:f>
              <c:strCache>
                <c:ptCount val="4"/>
                <c:pt idx="0">
                  <c:v>семья </c:v>
                </c:pt>
                <c:pt idx="1">
                  <c:v>СМИ </c:v>
                </c:pt>
                <c:pt idx="2">
                  <c:v>школа</c:v>
                </c:pt>
                <c:pt idx="3">
                  <c:v>улица </c:v>
                </c:pt>
              </c:strCache>
            </c:strRef>
          </c:cat>
          <c:val>
            <c:numRef>
              <c:f>Лист1!$C$2:$C$5</c:f>
              <c:numCache>
                <c:formatCode>General</c:formatCode>
                <c:ptCount val="4"/>
              </c:numCache>
            </c:numRef>
          </c:val>
        </c:ser>
        <c:ser>
          <c:idx val="2"/>
          <c:order val="2"/>
          <c:tx>
            <c:strRef>
              <c:f>Лист1!$D$1</c:f>
              <c:strCache>
                <c:ptCount val="1"/>
                <c:pt idx="0">
                  <c:v>Ряд 3</c:v>
                </c:pt>
              </c:strCache>
            </c:strRef>
          </c:tx>
          <c:invertIfNegative val="0"/>
          <c:cat>
            <c:strRef>
              <c:f>Лист1!$A$2:$A$5</c:f>
              <c:strCache>
                <c:ptCount val="4"/>
                <c:pt idx="0">
                  <c:v>семья </c:v>
                </c:pt>
                <c:pt idx="1">
                  <c:v>СМИ </c:v>
                </c:pt>
                <c:pt idx="2">
                  <c:v>школа</c:v>
                </c:pt>
                <c:pt idx="3">
                  <c:v>улица </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50"/>
        <c:axId val="147581184"/>
        <c:axId val="147612032"/>
      </c:barChart>
      <c:catAx>
        <c:axId val="147581184"/>
        <c:scaling>
          <c:orientation val="minMax"/>
        </c:scaling>
        <c:delete val="0"/>
        <c:axPos val="b"/>
        <c:majorTickMark val="out"/>
        <c:minorTickMark val="none"/>
        <c:tickLblPos val="nextTo"/>
        <c:crossAx val="147612032"/>
        <c:crosses val="autoZero"/>
        <c:auto val="1"/>
        <c:lblAlgn val="ctr"/>
        <c:lblOffset val="100"/>
        <c:noMultiLvlLbl val="0"/>
      </c:catAx>
      <c:valAx>
        <c:axId val="147612032"/>
        <c:scaling>
          <c:orientation val="minMax"/>
        </c:scaling>
        <c:delete val="0"/>
        <c:axPos val="l"/>
        <c:majorGridlines/>
        <c:numFmt formatCode="General" sourceLinked="1"/>
        <c:majorTickMark val="out"/>
        <c:minorTickMark val="none"/>
        <c:tickLblPos val="nextTo"/>
        <c:crossAx val="1475811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0F379B4-1DC8-4969-9990-83B14C68AEAD}" type="datetimeFigureOut">
              <a:rPr lang="ru-RU" smtClean="0"/>
              <a:t>20.02.2012</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276523E-E9AE-4E61-9A9C-53AD983F5EC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F379B4-1DC8-4969-9990-83B14C68AEAD}"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F379B4-1DC8-4969-9990-83B14C68AEAD}"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F379B4-1DC8-4969-9990-83B14C68AEAD}"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F379B4-1DC8-4969-9990-83B14C68AEAD}" type="datetimeFigureOut">
              <a:rPr lang="ru-RU" smtClean="0"/>
              <a:t>20.02.2012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0F379B4-1DC8-4969-9990-83B14C68AEAD}" type="datetimeFigureOut">
              <a:rPr lang="ru-RU" smtClean="0"/>
              <a:t>20.02.2012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76523E-E9AE-4E61-9A9C-53AD983F5EC1}"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0F379B4-1DC8-4969-9990-83B14C68AEAD}" type="datetimeFigureOut">
              <a:rPr lang="ru-RU" smtClean="0"/>
              <a:t>20.02.2012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276523E-E9AE-4E61-9A9C-53AD983F5EC1}"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0F379B4-1DC8-4969-9990-83B14C68AEAD}" type="datetimeFigureOut">
              <a:rPr lang="ru-RU" smtClean="0"/>
              <a:t>20.02.2012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379B4-1DC8-4969-9990-83B14C68AEAD}" type="datetimeFigureOut">
              <a:rPr lang="ru-RU" smtClean="0"/>
              <a:t>20.02.2012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276523E-E9AE-4E61-9A9C-53AD983F5EC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0F379B4-1DC8-4969-9990-83B14C68AEAD}" type="datetimeFigureOut">
              <a:rPr lang="ru-RU" smtClean="0"/>
              <a:t>20.02.2012</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F276523E-E9AE-4E61-9A9C-53AD983F5EC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0F379B4-1DC8-4969-9990-83B14C68AEAD}" type="datetimeFigureOut">
              <a:rPr lang="ru-RU" smtClean="0"/>
              <a:t>20.02.2012</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F276523E-E9AE-4E61-9A9C-53AD983F5EC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0F379B4-1DC8-4969-9990-83B14C68AEAD}" type="datetimeFigureOut">
              <a:rPr lang="ru-RU" smtClean="0"/>
              <a:t>20.02.2012</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276523E-E9AE-4E61-9A9C-53AD983F5EC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3068960"/>
            <a:ext cx="4464496" cy="1828090"/>
          </a:xfrm>
        </p:spPr>
        <p:txBody>
          <a:bodyPr>
            <a:noAutofit/>
          </a:bodyPr>
          <a:lstStyle/>
          <a:p>
            <a:r>
              <a:rPr lang="ru-RU" sz="3600"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Юридическая ответственность родителей за воспитание и обучение детей</a:t>
            </a:r>
            <a:endParaRPr lang="ru-RU" sz="36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1763688" y="1052736"/>
            <a:ext cx="5712179" cy="1524000"/>
          </a:xfrm>
        </p:spPr>
        <p:txBody>
          <a:bodyPr/>
          <a:lstStyle/>
          <a:p>
            <a:r>
              <a:rPr lang="ru-RU" u="sng" dirty="0"/>
              <a:t>Родительское собрание </a:t>
            </a:r>
          </a:p>
        </p:txBody>
      </p:sp>
      <p:pic>
        <p:nvPicPr>
          <p:cNvPr id="1026" name="Picture 2" descr="D:\Мои документы\Downloads\Ученый.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491" y="2060848"/>
            <a:ext cx="266429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62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Формы насилия над детьми</a:t>
            </a:r>
            <a:endParaRPr lang="ru-RU" b="1" dirty="0">
              <a:solidFill>
                <a:srgbClr val="C00000"/>
              </a:solidFill>
            </a:endParaRPr>
          </a:p>
        </p:txBody>
      </p:sp>
      <p:sp>
        <p:nvSpPr>
          <p:cNvPr id="3" name="Объект 2"/>
          <p:cNvSpPr>
            <a:spLocks noGrp="1"/>
          </p:cNvSpPr>
          <p:nvPr>
            <p:ph sz="quarter" idx="13"/>
          </p:nvPr>
        </p:nvSpPr>
        <p:spPr>
          <a:xfrm>
            <a:off x="971600" y="2060848"/>
            <a:ext cx="3344416" cy="3888432"/>
          </a:xfrm>
        </p:spPr>
        <p:txBody>
          <a:bodyPr>
            <a:normAutofit fontScale="70000" lnSpcReduction="20000"/>
          </a:bodyPr>
          <a:lstStyle/>
          <a:p>
            <a:r>
              <a:rPr lang="ru-RU" sz="2000" b="1" u="sng" dirty="0"/>
              <a:t>1.Физическое насилие</a:t>
            </a:r>
            <a:r>
              <a:rPr lang="ru-RU" sz="2000" dirty="0"/>
              <a:t> - действия (бездействие) со стороны родителей или других взрослых, в результате которых физическое и умственное здоровье ребенка нарушается или находится под угрозой повреждения. Какое же влияние оказывает физическое воздействие на ребёнка?</a:t>
            </a:r>
          </a:p>
          <a:p>
            <a:r>
              <a:rPr lang="ru-RU" sz="2000" u="sng" dirty="0"/>
              <a:t> Признаки физического насилия над ребенком</a:t>
            </a:r>
            <a:r>
              <a:rPr lang="ru-RU" sz="2000" dirty="0"/>
              <a:t>:</a:t>
            </a:r>
          </a:p>
          <a:p>
            <a:r>
              <a:rPr lang="ru-RU" sz="2000" dirty="0"/>
              <a:t>◦ раны и синяки: </a:t>
            </a:r>
          </a:p>
          <a:p>
            <a:r>
              <a:rPr lang="ru-RU" sz="2000" dirty="0"/>
              <a:t>◦ ожоги: </a:t>
            </a:r>
          </a:p>
          <a:p>
            <a:r>
              <a:rPr lang="ru-RU" sz="2000" dirty="0"/>
              <a:t>◦ укусы: </a:t>
            </a:r>
          </a:p>
          <a:p>
            <a:r>
              <a:rPr lang="ru-RU" sz="2000" dirty="0"/>
              <a:t>◦ «синдром тряски ребенка»: сопутствующие признаки - синяки на плечах и груди, имеющие отпечатки пальцев</a:t>
            </a:r>
            <a:r>
              <a:rPr lang="ru-RU" dirty="0"/>
              <a:t>.</a:t>
            </a:r>
            <a:endParaRPr lang="ru-RU" dirty="0"/>
          </a:p>
        </p:txBody>
      </p:sp>
      <p:sp>
        <p:nvSpPr>
          <p:cNvPr id="4" name="Объект 3"/>
          <p:cNvSpPr>
            <a:spLocks noGrp="1"/>
          </p:cNvSpPr>
          <p:nvPr>
            <p:ph sz="quarter" idx="14"/>
          </p:nvPr>
        </p:nvSpPr>
        <p:spPr>
          <a:xfrm>
            <a:off x="4663440" y="2119312"/>
            <a:ext cx="3508960" cy="3901975"/>
          </a:xfrm>
        </p:spPr>
        <p:txBody>
          <a:bodyPr>
            <a:normAutofit fontScale="40000" lnSpcReduction="20000"/>
          </a:bodyPr>
          <a:lstStyle/>
          <a:p>
            <a:pPr algn="just"/>
            <a:r>
              <a:rPr lang="ru-RU" b="1" u="sng" dirty="0"/>
              <a:t>Психическое насилие </a:t>
            </a:r>
            <a:r>
              <a:rPr lang="ru-RU" dirty="0"/>
              <a:t>(эмоционально дурное обращение с детьми): </a:t>
            </a:r>
          </a:p>
          <a:p>
            <a:pPr algn="just"/>
            <a:r>
              <a:rPr lang="ru-RU" dirty="0"/>
              <a:t>• обвинения в адрес ребенка (брань, крики); </a:t>
            </a:r>
          </a:p>
          <a:p>
            <a:pPr algn="just"/>
            <a:r>
              <a:rPr lang="ru-RU" dirty="0"/>
              <a:t>• принижение его успехов, унижение его достоинства; </a:t>
            </a:r>
          </a:p>
          <a:p>
            <a:pPr algn="just"/>
            <a:r>
              <a:rPr lang="ru-RU" dirty="0"/>
              <a:t>• отвержение ребенка; </a:t>
            </a:r>
          </a:p>
          <a:p>
            <a:pPr algn="just"/>
            <a:r>
              <a:rPr lang="ru-RU" dirty="0"/>
              <a:t>• длительное лишение ребенка любви, нежности, заботы со стороны родителей; </a:t>
            </a:r>
          </a:p>
          <a:p>
            <a:pPr algn="just"/>
            <a:r>
              <a:rPr lang="ru-RU" dirty="0"/>
              <a:t>• принуждение к одиночеству; </a:t>
            </a:r>
          </a:p>
          <a:p>
            <a:pPr algn="just"/>
            <a:r>
              <a:rPr lang="ru-RU" dirty="0"/>
              <a:t>• совершение в присутствии ребенка насилия по отношению к супругу или другим детям; </a:t>
            </a:r>
          </a:p>
          <a:p>
            <a:pPr algn="just"/>
            <a:r>
              <a:rPr lang="ru-RU" dirty="0"/>
              <a:t>• причинение боли домашним животным с целью запугать ребенка.</a:t>
            </a:r>
          </a:p>
          <a:p>
            <a:pPr algn="just"/>
            <a:r>
              <a:rPr lang="ru-RU" u="sng" dirty="0"/>
              <a:t>Влияние на ребенка: </a:t>
            </a:r>
            <a:endParaRPr lang="ru-RU" dirty="0"/>
          </a:p>
          <a:p>
            <a:pPr algn="just"/>
            <a:r>
              <a:rPr lang="ru-RU" dirty="0"/>
              <a:t>• задержка в физическом, речевом развитии, задержка роста; </a:t>
            </a:r>
          </a:p>
          <a:p>
            <a:pPr algn="just"/>
            <a:r>
              <a:rPr lang="ru-RU" dirty="0"/>
              <a:t>• импульсивность, взрывчатость, вредные привычки (сосание пальцев, вырывание волос), злость; </a:t>
            </a:r>
          </a:p>
          <a:p>
            <a:pPr algn="just"/>
            <a:r>
              <a:rPr lang="ru-RU" dirty="0"/>
              <a:t>• попытки совершения самоубийства, потеря смысла жизни, цели в жизни; </a:t>
            </a:r>
          </a:p>
          <a:p>
            <a:pPr algn="just"/>
            <a:r>
              <a:rPr lang="ru-RU" dirty="0"/>
              <a:t>• уступчивость, податливость;                                                                                                                                   </a:t>
            </a:r>
          </a:p>
          <a:p>
            <a:pPr algn="just"/>
            <a:r>
              <a:rPr lang="ru-RU" dirty="0"/>
              <a:t>• ночные кошмары, нарушение сна, страхи темноты, боязнь людей, их гнева; </a:t>
            </a:r>
          </a:p>
          <a:p>
            <a:pPr algn="just"/>
            <a:r>
              <a:rPr lang="ru-RU" dirty="0"/>
              <a:t>• депрессии,  печаль,   беспомощность, безнадежность, заторможенность. </a:t>
            </a:r>
          </a:p>
          <a:p>
            <a:endParaRPr lang="ru-RU" dirty="0"/>
          </a:p>
        </p:txBody>
      </p:sp>
    </p:spTree>
    <p:extLst>
      <p:ext uri="{BB962C8B-B14F-4D97-AF65-F5344CB8AC3E}">
        <p14:creationId xmlns:p14="http://schemas.microsoft.com/office/powerpoint/2010/main" val="20028602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Сексуальное насилие над детьми</a:t>
            </a:r>
            <a:r>
              <a:rPr lang="ru-RU" dirty="0">
                <a:solidFill>
                  <a:srgbClr val="C00000"/>
                </a:solidFill>
              </a:rPr>
              <a:t> </a:t>
            </a:r>
            <a:endParaRPr lang="ru-RU" dirty="0">
              <a:solidFill>
                <a:srgbClr val="C00000"/>
              </a:solidFill>
            </a:endParaRPr>
          </a:p>
        </p:txBody>
      </p:sp>
      <p:sp>
        <p:nvSpPr>
          <p:cNvPr id="3" name="Объект 2"/>
          <p:cNvSpPr>
            <a:spLocks noGrp="1"/>
          </p:cNvSpPr>
          <p:nvPr>
            <p:ph idx="1"/>
          </p:nvPr>
        </p:nvSpPr>
        <p:spPr>
          <a:xfrm>
            <a:off x="971600" y="1988840"/>
            <a:ext cx="7128792" cy="4032448"/>
          </a:xfrm>
        </p:spPr>
        <p:txBody>
          <a:bodyPr>
            <a:normAutofit fontScale="92500" lnSpcReduction="10000"/>
          </a:bodyPr>
          <a:lstStyle/>
          <a:p>
            <a:r>
              <a:rPr lang="ru-RU" dirty="0"/>
              <a:t>любой контакт или взаимодействие, в котором ребенок сексуально стимулируется или используется для сексуальной стимуляции. </a:t>
            </a:r>
          </a:p>
          <a:p>
            <a:r>
              <a:rPr lang="ru-RU" u="sng" dirty="0"/>
              <a:t>Влияние на ребенка: </a:t>
            </a:r>
            <a:endParaRPr lang="ru-RU" dirty="0"/>
          </a:p>
          <a:p>
            <a:r>
              <a:rPr lang="ru-RU" dirty="0"/>
              <a:t>• обнаруживает странные (причудливые), слишком сложные </a:t>
            </a:r>
            <a:r>
              <a:rPr lang="ru-RU" dirty="0" smtClean="0"/>
              <a:t>или необычные </a:t>
            </a:r>
            <a:r>
              <a:rPr lang="ru-RU" dirty="0"/>
              <a:t>сексуальные познания или действия; </a:t>
            </a:r>
          </a:p>
          <a:p>
            <a:r>
              <a:rPr lang="ru-RU" dirty="0"/>
              <a:t>• может сексуально приставать к детям, подросткам, взрослым; </a:t>
            </a:r>
          </a:p>
          <a:p>
            <a:r>
              <a:rPr lang="ru-RU" dirty="0"/>
              <a:t>• может жаловаться на зуд, воспаление, боль в области гениталий; </a:t>
            </a:r>
          </a:p>
          <a:p>
            <a:endParaRPr lang="ru-RU" dirty="0"/>
          </a:p>
        </p:txBody>
      </p:sp>
    </p:spTree>
    <p:extLst>
      <p:ext uri="{BB962C8B-B14F-4D97-AF65-F5344CB8AC3E}">
        <p14:creationId xmlns:p14="http://schemas.microsoft.com/office/powerpoint/2010/main" val="3117685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052736"/>
            <a:ext cx="6965245" cy="1202485"/>
          </a:xfrm>
        </p:spPr>
        <p:txBody>
          <a:bodyPr>
            <a:noAutofit/>
          </a:bodyPr>
          <a:lstStyle/>
          <a:p>
            <a:r>
              <a:rPr lang="ru-RU" sz="2800" b="1" dirty="0" smtClean="0">
                <a:solidFill>
                  <a:srgbClr val="C00000"/>
                </a:solidFill>
              </a:rPr>
              <a:t>Виды ответственности за жестокое обращение с детьми</a:t>
            </a:r>
            <a:r>
              <a:rPr lang="ru-RU" sz="4800" b="1" dirty="0">
                <a:solidFill>
                  <a:srgbClr val="C00000"/>
                </a:solidFill>
              </a:rPr>
              <a:t/>
            </a:r>
            <a:br>
              <a:rPr lang="ru-RU" sz="4800" b="1" dirty="0">
                <a:solidFill>
                  <a:srgbClr val="C00000"/>
                </a:solidFill>
              </a:rPr>
            </a:br>
            <a:endParaRPr lang="ru-RU" sz="4800" b="1" dirty="0">
              <a:solidFill>
                <a:srgbClr val="C00000"/>
              </a:solidFill>
            </a:endParaRPr>
          </a:p>
        </p:txBody>
      </p:sp>
      <p:sp>
        <p:nvSpPr>
          <p:cNvPr id="3" name="Объект 2"/>
          <p:cNvSpPr>
            <a:spLocks noGrp="1"/>
          </p:cNvSpPr>
          <p:nvPr>
            <p:ph sz="quarter" idx="13"/>
          </p:nvPr>
        </p:nvSpPr>
        <p:spPr/>
        <p:txBody>
          <a:bodyPr>
            <a:normAutofit fontScale="55000" lnSpcReduction="20000"/>
          </a:bodyPr>
          <a:lstStyle/>
          <a:p>
            <a:r>
              <a:rPr lang="ru-RU" b="1" u="sng" dirty="0"/>
              <a:t>1.Административная ответственность</a:t>
            </a:r>
            <a:endParaRPr lang="ru-RU" dirty="0"/>
          </a:p>
          <a:p>
            <a:pPr algn="just"/>
            <a:r>
              <a:rPr lang="ru-RU" dirty="0"/>
              <a:t>Лица, допустившие пренебрежение основными потребностями ребенка, не исполняющие обязанностей по содержанию и воспитанию несовершеннолетних, подлежат административной ответственности в соответствии с Кодексом Российской Федерации «Об административных правонарушениях» (ст. 5.35). Рассмотрение дел по указанной статье относится к компетенции комиссий по делам несовершеннолетних и защите их прав. </a:t>
            </a:r>
          </a:p>
          <a:p>
            <a:endParaRPr lang="ru-RU" dirty="0"/>
          </a:p>
        </p:txBody>
      </p:sp>
      <p:sp>
        <p:nvSpPr>
          <p:cNvPr id="4" name="Объект 3"/>
          <p:cNvSpPr>
            <a:spLocks noGrp="1"/>
          </p:cNvSpPr>
          <p:nvPr>
            <p:ph sz="quarter" idx="14"/>
          </p:nvPr>
        </p:nvSpPr>
        <p:spPr/>
        <p:txBody>
          <a:bodyPr>
            <a:normAutofit fontScale="70000" lnSpcReduction="20000"/>
          </a:bodyPr>
          <a:lstStyle/>
          <a:p>
            <a:r>
              <a:rPr lang="ru-RU" b="1" u="sng" dirty="0"/>
              <a:t>2. Уголовная ответственность</a:t>
            </a:r>
            <a:endParaRPr lang="ru-RU" dirty="0"/>
          </a:p>
          <a:p>
            <a:pPr algn="just"/>
            <a:r>
              <a:rPr lang="ru-RU" dirty="0"/>
              <a:t>Российское уголовное законодательство предусматривает ответственность лиц за все виды физического и сексуального насилия над детьми, а также по ряду статей за психическое насилие и за пренебрежение основными потребностями детей, отсутствие заботы о них.</a:t>
            </a:r>
          </a:p>
          <a:p>
            <a:endParaRPr lang="ru-RU" dirty="0"/>
          </a:p>
        </p:txBody>
      </p:sp>
    </p:spTree>
    <p:extLst>
      <p:ext uri="{BB962C8B-B14F-4D97-AF65-F5344CB8AC3E}">
        <p14:creationId xmlns:p14="http://schemas.microsoft.com/office/powerpoint/2010/main" val="3406482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437112"/>
            <a:ext cx="6965245" cy="1656184"/>
          </a:xfrm>
        </p:spPr>
        <p:txBody>
          <a:bodyPr>
            <a:noAutofit/>
          </a:bodyPr>
          <a:lstStyle/>
          <a:p>
            <a:r>
              <a:rPr lang="ru-RU" sz="1400" b="1" dirty="0">
                <a:solidFill>
                  <a:srgbClr val="C00000"/>
                </a:solidFill>
              </a:rPr>
              <a:t>Известно, что жестокость порождает жестокость, если Вы исчерпали все аргументы, пытаясь воздействовать на ребёнка, никогда как последнюю меру не применяйте физическое наказание, ни к чему хорошему это не приведёт, ребёнок просто затаит на вас обиду, замкнётся в себе, вы потеряете с ним всякий контакт, а проблема так и останется нерешённой. Успехов Вам и помните, что Ваши дети - это самое дорогое из того, чем наделил Вас Господь</a:t>
            </a:r>
            <a:endParaRPr lang="ru-RU" sz="1400" b="1" dirty="0">
              <a:solidFill>
                <a:srgbClr val="C00000"/>
              </a:solidFill>
            </a:endParaRPr>
          </a:p>
        </p:txBody>
      </p:sp>
      <p:sp>
        <p:nvSpPr>
          <p:cNvPr id="3" name="Объект 2"/>
          <p:cNvSpPr>
            <a:spLocks noGrp="1"/>
          </p:cNvSpPr>
          <p:nvPr>
            <p:ph sz="quarter" idx="13"/>
          </p:nvPr>
        </p:nvSpPr>
        <p:spPr>
          <a:xfrm>
            <a:off x="971600" y="836712"/>
            <a:ext cx="3200400" cy="3602736"/>
          </a:xfrm>
        </p:spPr>
        <p:txBody>
          <a:bodyPr>
            <a:normAutofit fontScale="55000" lnSpcReduction="20000"/>
          </a:bodyPr>
          <a:lstStyle/>
          <a:p>
            <a:r>
              <a:rPr lang="ru-RU" b="1" u="sng" dirty="0"/>
              <a:t>Гражданско-правовая</a:t>
            </a:r>
            <a:r>
              <a:rPr lang="ru-RU" dirty="0"/>
              <a:t>  </a:t>
            </a:r>
            <a:r>
              <a:rPr lang="ru-RU" b="1" u="sng" dirty="0"/>
              <a:t>ответственность</a:t>
            </a:r>
            <a:endParaRPr lang="ru-RU" dirty="0"/>
          </a:p>
          <a:p>
            <a:pPr algn="just"/>
            <a:r>
              <a:rPr lang="ru-RU" dirty="0"/>
              <a:t>Жестокое обращение с ребенком может послужить основанием для привлечения родителей (лиц, их заменяющих) к ответственности. В соответствии с семейным законодательством: лишению родительских прав (ст. 69 Семейного кодекса Российской Федерации), ограничение родительских прав (ст. 73 Семейного кодекса Российской Федерации),     отобрание ребенка при непосредственной   угрозе   жизни   ребенка   или   его   здоровью   (ст.   77 Семейного кодекса Российской Федерации). </a:t>
            </a:r>
          </a:p>
          <a:p>
            <a:pPr algn="just"/>
            <a:endParaRPr lang="ru-RU" dirty="0"/>
          </a:p>
        </p:txBody>
      </p:sp>
      <p:sp>
        <p:nvSpPr>
          <p:cNvPr id="4" name="Объект 3"/>
          <p:cNvSpPr>
            <a:spLocks noGrp="1"/>
          </p:cNvSpPr>
          <p:nvPr>
            <p:ph sz="quarter" idx="14"/>
          </p:nvPr>
        </p:nvSpPr>
        <p:spPr>
          <a:xfrm>
            <a:off x="4788024" y="764704"/>
            <a:ext cx="3200400" cy="3605212"/>
          </a:xfrm>
        </p:spPr>
        <p:txBody>
          <a:bodyPr>
            <a:normAutofit fontScale="85000" lnSpcReduction="20000"/>
          </a:bodyPr>
          <a:lstStyle/>
          <a:p>
            <a:r>
              <a:rPr lang="ru-RU" b="1" u="sng" dirty="0"/>
              <a:t>Дисциплинарная ответственность</a:t>
            </a:r>
            <a:endParaRPr lang="ru-RU" dirty="0"/>
          </a:p>
          <a:p>
            <a:pPr algn="just"/>
            <a:r>
              <a:rPr lang="ru-RU" dirty="0"/>
              <a:t>Наступает, если должностные лица, в чьи обязанности входит обеспечение воспитания, содержания, обучения детей, допускают сокрытие или оставление без внимания фактов жестокого обращения с детьми.</a:t>
            </a:r>
          </a:p>
          <a:p>
            <a:endParaRPr lang="ru-RU" dirty="0"/>
          </a:p>
        </p:txBody>
      </p:sp>
    </p:spTree>
    <p:extLst>
      <p:ext uri="{BB962C8B-B14F-4D97-AF65-F5344CB8AC3E}">
        <p14:creationId xmlns:p14="http://schemas.microsoft.com/office/powerpoint/2010/main" val="229223200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08720"/>
            <a:ext cx="3672408" cy="4647426"/>
          </a:xfrm>
          <a:prstGeom prst="rect">
            <a:avLst/>
          </a:prstGeom>
          <a:noFill/>
        </p:spPr>
        <p:txBody>
          <a:bodyPr wrap="square" rtlCol="0">
            <a:spAutoFit/>
          </a:bodyPr>
          <a:lstStyle/>
          <a:p>
            <a:pPr algn="just"/>
            <a:r>
              <a:rPr lang="ru-RU" sz="2000" b="1" dirty="0">
                <a:solidFill>
                  <a:srgbClr val="C00000"/>
                </a:solidFill>
              </a:rPr>
              <a:t>В</a:t>
            </a:r>
            <a:r>
              <a:rPr lang="ru-RU" sz="2000" dirty="0"/>
              <a:t>оспитание ребенка с четким представлением</a:t>
            </a:r>
          </a:p>
          <a:p>
            <a:pPr algn="just"/>
            <a:r>
              <a:rPr lang="ru-RU" sz="2000" b="1" dirty="0">
                <a:solidFill>
                  <a:srgbClr val="C00000"/>
                </a:solidFill>
              </a:rPr>
              <a:t>М</a:t>
            </a:r>
            <a:r>
              <a:rPr lang="ru-RU" sz="2000" dirty="0"/>
              <a:t>ы. Это целенаправленный и</a:t>
            </a:r>
          </a:p>
          <a:p>
            <a:pPr algn="just"/>
            <a:r>
              <a:rPr lang="ru-RU" sz="2000" b="1" dirty="0">
                <a:solidFill>
                  <a:srgbClr val="C00000"/>
                </a:solidFill>
              </a:rPr>
              <a:t>Е</a:t>
            </a:r>
            <a:r>
              <a:rPr lang="ru-RU" sz="2000" dirty="0"/>
              <a:t>жедневный процесс, в котором происходит его</a:t>
            </a:r>
          </a:p>
          <a:p>
            <a:pPr algn="just"/>
            <a:r>
              <a:rPr lang="ru-RU" sz="2000" b="1" dirty="0">
                <a:solidFill>
                  <a:srgbClr val="C00000"/>
                </a:solidFill>
              </a:rPr>
              <a:t>С</a:t>
            </a:r>
            <a:r>
              <a:rPr lang="ru-RU" sz="2000" dirty="0"/>
              <a:t>амосовершенствование и саморазвитие. Данная работа ведет к</a:t>
            </a:r>
          </a:p>
          <a:p>
            <a:pPr algn="just"/>
            <a:r>
              <a:rPr lang="ru-RU" sz="2000" b="1" dirty="0">
                <a:solidFill>
                  <a:srgbClr val="C00000"/>
                </a:solidFill>
              </a:rPr>
              <a:t>Т</a:t>
            </a:r>
            <a:r>
              <a:rPr lang="ru-RU" sz="2000" dirty="0"/>
              <a:t>риумф</a:t>
            </a:r>
            <a:r>
              <a:rPr lang="en-US" sz="2000" dirty="0"/>
              <a:t>y</a:t>
            </a:r>
            <a:r>
              <a:rPr lang="ru-RU" sz="2000" dirty="0"/>
              <a:t> личности ребенка. Это путь к</a:t>
            </a:r>
          </a:p>
          <a:p>
            <a:pPr algn="just"/>
            <a:r>
              <a:rPr lang="ru-RU" sz="2000" b="1" dirty="0">
                <a:solidFill>
                  <a:srgbClr val="C00000"/>
                </a:solidFill>
              </a:rPr>
              <a:t>Е</a:t>
            </a:r>
            <a:r>
              <a:rPr lang="ru-RU" sz="2000" dirty="0"/>
              <a:t>динению ученика, его родителей и школы.</a:t>
            </a:r>
          </a:p>
          <a:p>
            <a:pPr algn="just"/>
            <a:r>
              <a:rPr lang="ru-RU" sz="2000" b="1" dirty="0"/>
              <a:t> </a:t>
            </a:r>
            <a:endParaRPr lang="ru-RU" sz="2000" dirty="0"/>
          </a:p>
          <a:p>
            <a:endParaRPr lang="ru-RU" dirty="0"/>
          </a:p>
        </p:txBody>
      </p:sp>
      <p:pic>
        <p:nvPicPr>
          <p:cNvPr id="3074" name="Picture 2" descr="D:\Мои документы\мой комп\КАРТИНКИ\C0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1196752"/>
            <a:ext cx="3409950" cy="396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9290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92696"/>
            <a:ext cx="6254044" cy="757522"/>
          </a:xfrm>
        </p:spPr>
        <p:txBody>
          <a:bodyPr/>
          <a:lstStyle/>
          <a:p>
            <a:r>
              <a:rPr lang="ru-RU" b="1" u="sng" dirty="0">
                <a:solidFill>
                  <a:srgbClr val="C00000"/>
                </a:solidFill>
              </a:rPr>
              <a:t>Памятка родителям</a:t>
            </a:r>
            <a:endParaRPr lang="ru-RU" dirty="0">
              <a:solidFill>
                <a:srgbClr val="C00000"/>
              </a:solidFill>
            </a:endParaRPr>
          </a:p>
        </p:txBody>
      </p:sp>
      <p:sp>
        <p:nvSpPr>
          <p:cNvPr id="3" name="Текст 2"/>
          <p:cNvSpPr>
            <a:spLocks noGrp="1"/>
          </p:cNvSpPr>
          <p:nvPr>
            <p:ph type="body" idx="1"/>
          </p:nvPr>
        </p:nvSpPr>
        <p:spPr>
          <a:xfrm>
            <a:off x="899592" y="1484784"/>
            <a:ext cx="7416824" cy="4680520"/>
          </a:xfrm>
        </p:spPr>
        <p:txBody>
          <a:bodyPr>
            <a:normAutofit fontScale="62500" lnSpcReduction="20000"/>
          </a:bodyPr>
          <a:lstStyle/>
          <a:p>
            <a:pPr lvl="0"/>
            <a:r>
              <a:rPr lang="ru-RU" dirty="0"/>
              <a:t>Для успешности своего ребенка родителям необходимо видеть его на пьедестале. Для этого:</a:t>
            </a:r>
          </a:p>
          <a:p>
            <a:pPr lvl="0"/>
            <a:r>
              <a:rPr lang="ru-RU" dirty="0">
                <a:solidFill>
                  <a:srgbClr val="C00000"/>
                </a:solidFill>
              </a:rPr>
              <a:t>Разговаривайте с ребенком о своих делах и о его делах независимо от того, сколько Вашему ребенку лет, даже если Вы сильно устали за день.</a:t>
            </a:r>
          </a:p>
          <a:p>
            <a:pPr lvl="0"/>
            <a:r>
              <a:rPr lang="ru-RU" dirty="0"/>
              <a:t>Помните, жалея себя, вы теряете драгоценное время для установления доверия. Вы теряете доверие своего ребенка — это дорогая потеря, а оно восстанавливается с великим трудом. </a:t>
            </a:r>
          </a:p>
          <a:p>
            <a:pPr lvl="0"/>
            <a:r>
              <a:rPr lang="ru-RU" dirty="0">
                <a:solidFill>
                  <a:srgbClr val="C00000"/>
                </a:solidFill>
              </a:rPr>
              <a:t>Говорите о своей любви ребенку. Если Вы раньше стеснялись это делать, сегодня ещё не поздно. Ребёнок в любом возрасте хочет слышать, что его любят, видеть ласковые глаза. Дорогие предметы не заменят ему искренних слов о любви. </a:t>
            </a:r>
          </a:p>
          <a:p>
            <a:pPr lvl="0"/>
            <a:r>
              <a:rPr lang="ru-RU" dirty="0"/>
              <a:t>Доверяйте ребенку. Доверие — это ответственность за свои поступки, умение открыто анализировать их с Вашей помощью. </a:t>
            </a:r>
          </a:p>
          <a:p>
            <a:pPr lvl="0"/>
            <a:r>
              <a:rPr lang="ru-RU" dirty="0">
                <a:solidFill>
                  <a:srgbClr val="C00000"/>
                </a:solidFill>
              </a:rPr>
              <a:t>Не сравнивайте ни с кем своего ребенка. Если ребенок слышит хвалебные слова в сравнении, то тем самым вы переворачиваете его душевный мир. Подсознание получило информацию, что он хуже, что он не любим. Не удивляйтесь потом откуда у Вашей дочери ужасающий цинизм или жестокость. Дети не могут быть теми, кто Вам нравиться. Вы не хотите принимать такими, какими они есть - и они мстят Вам за Ваше предательство. Эта злая черта характера может пройти через всю жизнь. </a:t>
            </a:r>
          </a:p>
          <a:p>
            <a:pPr lvl="0"/>
            <a:r>
              <a:rPr lang="ru-RU" dirty="0"/>
              <a:t>Обратитесь к специалисту, если ваши отношения не налаживаются. Воздержитесь от мнения, что только ребёнку можно пойти к педагогу или психологу и что Вы сами не нуждаетесь в помощи. Это трудно, но ребёнку еще труднее, чем Вам. </a:t>
            </a:r>
          </a:p>
          <a:p>
            <a:pPr lvl="0"/>
            <a:r>
              <a:rPr lang="ru-RU" dirty="0">
                <a:solidFill>
                  <a:srgbClr val="C00000"/>
                </a:solidFill>
              </a:rPr>
              <a:t>Чувство собственного достоинства развивайте. Любая неудача не должна восприниматься как провал. Если ты упал в пути, то это не значит, что ты идёшь неверной дорогой. </a:t>
            </a:r>
          </a:p>
          <a:p>
            <a:r>
              <a:rPr lang="ru-RU" dirty="0"/>
              <a:t>Используйте свой авторитет. Папа и мама для ребенка являются теми, кто открывает ему взрослый мир. Авторитет взрослого человека играет огромную роль для него при формировании взглядов и убеждений, способствует становлению его самостоятельных суждений, влияет на его поведение. Если на глазах сына отец оскорбляет мать, то эта модель воспринимается им как норма</a:t>
            </a:r>
            <a:endParaRPr lang="ru-RU" dirty="0"/>
          </a:p>
        </p:txBody>
      </p:sp>
    </p:spTree>
    <p:extLst>
      <p:ext uri="{BB962C8B-B14F-4D97-AF65-F5344CB8AC3E}">
        <p14:creationId xmlns:p14="http://schemas.microsoft.com/office/powerpoint/2010/main" val="400988706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052736"/>
            <a:ext cx="6984776" cy="584775"/>
          </a:xfrm>
          <a:prstGeom prst="rect">
            <a:avLst/>
          </a:prstGeom>
          <a:noFill/>
        </p:spPr>
        <p:txBody>
          <a:bodyPr wrap="square" rtlCol="0">
            <a:spAutoFit/>
          </a:bodyPr>
          <a:lstStyle/>
          <a:p>
            <a:pPr algn="ctr"/>
            <a:r>
              <a:rPr lang="ru-RU" sz="3200" b="1" dirty="0" smtClean="0">
                <a:solidFill>
                  <a:srgbClr val="C00000"/>
                </a:solidFill>
                <a:latin typeface="+mj-lt"/>
              </a:rPr>
              <a:t>СПАСИБО  ЗА  ВНИМАНИЕ!</a:t>
            </a:r>
            <a:endParaRPr lang="ru-RU" sz="3200" b="1" dirty="0">
              <a:solidFill>
                <a:srgbClr val="C00000"/>
              </a:solidFill>
              <a:latin typeface="+mj-lt"/>
            </a:endParaRPr>
          </a:p>
        </p:txBody>
      </p:sp>
      <p:pic>
        <p:nvPicPr>
          <p:cNvPr id="4098" name="Picture 2" descr="D:\Мои документы\мой комп\КАРТИНКИ\C4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455" y="1916832"/>
            <a:ext cx="25511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0669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92696"/>
            <a:ext cx="6254044" cy="1362075"/>
          </a:xfrm>
        </p:spPr>
        <p:txBody>
          <a:bodyPr>
            <a:noAutofit/>
          </a:bodyPr>
          <a:lstStyle/>
          <a:p>
            <a:r>
              <a:rPr lang="ru-RU" sz="2000" b="1" dirty="0">
                <a:solidFill>
                  <a:srgbClr val="0033CC"/>
                </a:solidFill>
              </a:rPr>
              <a:t>«По моему глубокому убеждению, педагогика должна стать наукой для всех и для учителей, и для родителей» (В.А. Сухомлинский).</a:t>
            </a:r>
            <a:br>
              <a:rPr lang="ru-RU" sz="2000" b="1" dirty="0">
                <a:solidFill>
                  <a:srgbClr val="0033CC"/>
                </a:solidFill>
              </a:rPr>
            </a:br>
            <a:endParaRPr lang="ru-RU" sz="2000" b="1" dirty="0">
              <a:solidFill>
                <a:srgbClr val="0033CC"/>
              </a:solidFill>
            </a:endParaRPr>
          </a:p>
        </p:txBody>
      </p:sp>
      <p:sp>
        <p:nvSpPr>
          <p:cNvPr id="3" name="Текст 2"/>
          <p:cNvSpPr>
            <a:spLocks noGrp="1"/>
          </p:cNvSpPr>
          <p:nvPr>
            <p:ph type="body" idx="1"/>
          </p:nvPr>
        </p:nvSpPr>
        <p:spPr>
          <a:xfrm>
            <a:off x="1331640" y="2780928"/>
            <a:ext cx="6231467" cy="1309511"/>
          </a:xfrm>
        </p:spPr>
        <p:txBody>
          <a:bodyPr>
            <a:normAutofit lnSpcReduction="10000"/>
          </a:bodyPr>
          <a:lstStyle/>
          <a:p>
            <a:r>
              <a:rPr lang="ru-RU" b="1" dirty="0">
                <a:solidFill>
                  <a:srgbClr val="0033CC"/>
                </a:solidFill>
                <a:latin typeface="+mj-lt"/>
              </a:rPr>
              <a:t>«Большое зло нашего времени... заключается в том, что наши отцы и матери почти полностью лишились осознания того, что... могут сделать для воспитания своих детей» (И.Г. Песталоцци)</a:t>
            </a:r>
            <a:endParaRPr lang="ru-RU" b="1" dirty="0">
              <a:solidFill>
                <a:srgbClr val="0033CC"/>
              </a:solidFill>
              <a:latin typeface="+mj-lt"/>
            </a:endParaRPr>
          </a:p>
        </p:txBody>
      </p:sp>
      <p:sp>
        <p:nvSpPr>
          <p:cNvPr id="4" name="TextBox 3"/>
          <p:cNvSpPr txBox="1"/>
          <p:nvPr/>
        </p:nvSpPr>
        <p:spPr>
          <a:xfrm>
            <a:off x="1547664" y="5013176"/>
            <a:ext cx="6192688" cy="1200329"/>
          </a:xfrm>
          <a:prstGeom prst="rect">
            <a:avLst/>
          </a:prstGeom>
          <a:noFill/>
        </p:spPr>
        <p:txBody>
          <a:bodyPr wrap="square" rtlCol="0">
            <a:spAutoFit/>
          </a:bodyPr>
          <a:lstStyle/>
          <a:p>
            <a:pPr algn="ctr"/>
            <a:r>
              <a:rPr lang="ru-RU" b="1" dirty="0">
                <a:solidFill>
                  <a:srgbClr val="0033CC"/>
                </a:solidFill>
                <a:latin typeface="+mj-lt"/>
              </a:rPr>
              <a:t>«Дети никогда не поступают так, как мы велим поступать; они поступают, как поступаем мы сами» (</a:t>
            </a:r>
            <a:r>
              <a:rPr lang="ru-RU" b="1" dirty="0" err="1">
                <a:solidFill>
                  <a:srgbClr val="0033CC"/>
                </a:solidFill>
                <a:latin typeface="+mj-lt"/>
              </a:rPr>
              <a:t>Л.Хей</a:t>
            </a:r>
            <a:r>
              <a:rPr lang="ru-RU" b="1" dirty="0">
                <a:solidFill>
                  <a:srgbClr val="0033CC"/>
                </a:solidFill>
                <a:latin typeface="+mj-lt"/>
              </a:rPr>
              <a:t>)</a:t>
            </a:r>
          </a:p>
          <a:p>
            <a:endParaRPr lang="ru-RU" dirty="0"/>
          </a:p>
        </p:txBody>
      </p:sp>
      <p:pic>
        <p:nvPicPr>
          <p:cNvPr id="2050" name="Picture 2" descr="D:\Мои документы\мой комп\Мои рисунки\гифы\орнамент\DD01015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946544"/>
            <a:ext cx="1965325" cy="805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Мои документы\мой комп\Мои рисунки\гифы\орнамент\DD01015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33056"/>
            <a:ext cx="1965325" cy="91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183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0033CC"/>
                </a:solidFill>
              </a:rPr>
              <a:t>Воспитание детей – старейшее из человеческих </a:t>
            </a:r>
            <a:r>
              <a:rPr lang="ru-RU" sz="3600" b="1" dirty="0" smtClean="0">
                <a:solidFill>
                  <a:srgbClr val="0033CC"/>
                </a:solidFill>
              </a:rPr>
              <a:t>дел !</a:t>
            </a:r>
            <a:endParaRPr lang="ru-RU" sz="3600" b="1" dirty="0">
              <a:solidFill>
                <a:srgbClr val="0033CC"/>
              </a:solidFill>
            </a:endParaRPr>
          </a:p>
        </p:txBody>
      </p:sp>
      <p:sp>
        <p:nvSpPr>
          <p:cNvPr id="3" name="Объект 2"/>
          <p:cNvSpPr>
            <a:spLocks noGrp="1"/>
          </p:cNvSpPr>
          <p:nvPr>
            <p:ph idx="1"/>
          </p:nvPr>
        </p:nvSpPr>
        <p:spPr>
          <a:xfrm>
            <a:off x="1043608" y="2119257"/>
            <a:ext cx="7056784" cy="3603812"/>
          </a:xfrm>
        </p:spPr>
        <p:txBody>
          <a:bodyPr>
            <a:normAutofit lnSpcReduction="10000"/>
          </a:bodyPr>
          <a:lstStyle/>
          <a:p>
            <a:r>
              <a:rPr lang="ru-RU" dirty="0"/>
              <a:t>Зависит оно от трех переменных: взрослые, дети и отношения между ними. Домашнее воспитание – это задача с тремя неизвестными.</a:t>
            </a:r>
          </a:p>
          <a:p>
            <a:r>
              <a:rPr lang="ru-RU" dirty="0"/>
              <a:t>Одной из причин неблагополучия во всех сферах нашей жизни является </a:t>
            </a:r>
            <a:r>
              <a:rPr lang="ru-RU" dirty="0" err="1"/>
              <a:t>бездуховность</a:t>
            </a:r>
            <a:r>
              <a:rPr lang="ru-RU" dirty="0"/>
              <a:t> подрастающего поколения</a:t>
            </a:r>
            <a:r>
              <a:rPr lang="ru-RU" dirty="0" smtClean="0"/>
              <a:t>.</a:t>
            </a:r>
          </a:p>
          <a:p>
            <a:r>
              <a:rPr lang="ru-RU" dirty="0"/>
              <a:t>Многие родители, представители общественности заблуждаются, считая, что центром воспитания является школа</a:t>
            </a:r>
            <a:endParaRPr lang="ru-RU" dirty="0"/>
          </a:p>
        </p:txBody>
      </p:sp>
    </p:spTree>
    <p:extLst>
      <p:ext uri="{BB962C8B-B14F-4D97-AF65-F5344CB8AC3E}">
        <p14:creationId xmlns:p14="http://schemas.microsoft.com/office/powerpoint/2010/main" val="30488210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6600"/>
                </a:solidFill>
              </a:rPr>
              <a:t>НО ЭТО НЕ ТАК!</a:t>
            </a:r>
            <a:endParaRPr lang="ru-RU" b="1" i="1" dirty="0">
              <a:solidFill>
                <a:srgbClr val="FF66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69941871"/>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37609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284984"/>
            <a:ext cx="6965245" cy="1202485"/>
          </a:xfrm>
        </p:spPr>
        <p:txBody>
          <a:bodyPr>
            <a:noAutofit/>
          </a:bodyPr>
          <a:lstStyle/>
          <a:p>
            <a:r>
              <a:rPr lang="ru-RU" sz="3200" dirty="0"/>
              <a:t>Родителям все время надо думать о том, как он будет жить вдали от их зоркого глаза среди людей. Как будет строить собственные отношения с окружающими, а когда-нибудь собственный дом. Высшая родительская доблесть как раз и определяется мерой готовности отпустить ребенка от себя.</a:t>
            </a:r>
            <a:br>
              <a:rPr lang="ru-RU" sz="3200" dirty="0"/>
            </a:br>
            <a:endParaRPr lang="ru-RU" sz="3200" dirty="0"/>
          </a:p>
        </p:txBody>
      </p:sp>
    </p:spTree>
    <p:extLst>
      <p:ext uri="{BB962C8B-B14F-4D97-AF65-F5344CB8AC3E}">
        <p14:creationId xmlns:p14="http://schemas.microsoft.com/office/powerpoint/2010/main" val="17135016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92696"/>
            <a:ext cx="7416823" cy="1202485"/>
          </a:xfrm>
        </p:spPr>
        <p:txBody>
          <a:bodyPr>
            <a:noAutofit/>
          </a:bodyPr>
          <a:lstStyle/>
          <a:p>
            <a:r>
              <a:rPr lang="ru-RU" sz="3200" b="1" dirty="0">
                <a:solidFill>
                  <a:srgbClr val="0033CC"/>
                </a:solidFill>
              </a:rPr>
              <a:t>Различают три уровня нормативно-правовых материалов</a:t>
            </a:r>
            <a:endParaRPr lang="ru-RU" sz="3200" b="1" dirty="0">
              <a:solidFill>
                <a:srgbClr val="0033CC"/>
              </a:solidFill>
            </a:endParaRPr>
          </a:p>
        </p:txBody>
      </p:sp>
      <p:sp>
        <p:nvSpPr>
          <p:cNvPr id="3" name="Объект 2"/>
          <p:cNvSpPr>
            <a:spLocks noGrp="1"/>
          </p:cNvSpPr>
          <p:nvPr>
            <p:ph sz="quarter" idx="13"/>
          </p:nvPr>
        </p:nvSpPr>
        <p:spPr>
          <a:xfrm>
            <a:off x="899592" y="2204864"/>
            <a:ext cx="3599256" cy="4032448"/>
          </a:xfrm>
        </p:spPr>
        <p:txBody>
          <a:bodyPr>
            <a:normAutofit fontScale="47500" lnSpcReduction="20000"/>
          </a:bodyPr>
          <a:lstStyle/>
          <a:p>
            <a:r>
              <a:rPr lang="ru-RU" b="1" u="sng" dirty="0">
                <a:solidFill>
                  <a:srgbClr val="C00000"/>
                </a:solidFill>
              </a:rPr>
              <a:t>• Декларация прав Ребенка</a:t>
            </a:r>
            <a:r>
              <a:rPr lang="ru-RU" dirty="0"/>
              <a:t> (принята ООН в 1959 году)</a:t>
            </a:r>
          </a:p>
          <a:p>
            <a:pPr algn="just"/>
            <a:r>
              <a:rPr lang="ru-RU" dirty="0"/>
              <a:t>Декларация в отличие от Конвенций, носит не столько законодательный характер, сколько «характер нравственного ориентира»; </a:t>
            </a:r>
          </a:p>
          <a:p>
            <a:pPr algn="just"/>
            <a:r>
              <a:rPr lang="ru-RU" i="1" dirty="0"/>
              <a:t>Четыре принципа осуществления прав детей:</a:t>
            </a:r>
            <a:endParaRPr lang="ru-RU" dirty="0"/>
          </a:p>
          <a:p>
            <a:pPr algn="just"/>
            <a:r>
              <a:rPr lang="ru-RU" u="sng" dirty="0"/>
              <a:t>• Первый принцип:</a:t>
            </a:r>
            <a:r>
              <a:rPr lang="ru-RU" dirty="0"/>
              <a:t> ребенку должна предоставляться возможность нормального развития (материального и духовного). Голодный ребенок должен быть накормлен, больному ребенку должен быть предоставлен уход, порочные дети должны быть исправлены, сиротам и беспризорным детям должно быть дано укрытие и все необходимое для их существования.</a:t>
            </a:r>
          </a:p>
          <a:p>
            <a:pPr algn="just"/>
            <a:r>
              <a:rPr lang="ru-RU" u="sng" dirty="0"/>
              <a:t>• Второй принцип: </a:t>
            </a:r>
            <a:r>
              <a:rPr lang="ru-RU" dirty="0"/>
              <a:t>ребенок должен быть первым, кто получит помощь при бедствии.</a:t>
            </a:r>
          </a:p>
          <a:p>
            <a:pPr algn="just"/>
            <a:r>
              <a:rPr lang="ru-RU" u="sng" dirty="0"/>
              <a:t>• Третий принцип:</a:t>
            </a:r>
            <a:r>
              <a:rPr lang="ru-RU" dirty="0"/>
              <a:t> ребенку должна быть предоставлена возможность зарабатывать средства на существование, но он должен быть огражден от всех форм эксплуатации.</a:t>
            </a:r>
          </a:p>
          <a:p>
            <a:pPr algn="just"/>
            <a:r>
              <a:rPr lang="ru-RU" u="sng" dirty="0"/>
              <a:t>• Четвертый принцип:</a:t>
            </a:r>
            <a:r>
              <a:rPr lang="ru-RU" dirty="0"/>
              <a:t> ребенок должен воспитываться с сознанием того, что его лучшие качества будут использованы на благо следующего поколения.</a:t>
            </a:r>
          </a:p>
          <a:p>
            <a:endParaRPr lang="ru-RU" dirty="0"/>
          </a:p>
        </p:txBody>
      </p:sp>
      <p:sp>
        <p:nvSpPr>
          <p:cNvPr id="4" name="Объект 3"/>
          <p:cNvSpPr>
            <a:spLocks noGrp="1"/>
          </p:cNvSpPr>
          <p:nvPr>
            <p:ph sz="quarter" idx="14"/>
          </p:nvPr>
        </p:nvSpPr>
        <p:spPr>
          <a:xfrm>
            <a:off x="4644008" y="2204864"/>
            <a:ext cx="3200400" cy="3605212"/>
          </a:xfrm>
        </p:spPr>
        <p:txBody>
          <a:bodyPr>
            <a:normAutofit/>
          </a:bodyPr>
          <a:lstStyle/>
          <a:p>
            <a:r>
              <a:rPr lang="ru-RU" sz="1200" b="1" u="sng" dirty="0"/>
              <a:t>• </a:t>
            </a:r>
            <a:r>
              <a:rPr lang="ru-RU" sz="1200" b="1" u="sng" dirty="0">
                <a:solidFill>
                  <a:srgbClr val="C00000"/>
                </a:solidFill>
              </a:rPr>
              <a:t>Конвенция о Правах Ребенка</a:t>
            </a:r>
            <a:r>
              <a:rPr lang="ru-RU" sz="1200" dirty="0"/>
              <a:t> (принята ООН 20 ноября 1989 года);</a:t>
            </a:r>
          </a:p>
          <a:p>
            <a:pPr algn="just"/>
            <a:r>
              <a:rPr lang="ru-RU" sz="1200" dirty="0"/>
              <a:t>Признавая ребенком каждое человеческое существо до достижения 18-летнего возраста, она рассматривает детей как особую демографическую группу населения, нуждающуюся в специальной системе защиты, создании благоприятных условий для выживания, здорового и гармоничного развития каждого ребенка как личности, признавая его самостоятельным субъектом права. Конвенция ставит перед государствами задачу подготовки ребенка к самостоятельной жизни в обществе, воспитания его “в духе мира, достоинства, терпимости, свободы, равенства, солидарности”.</a:t>
            </a:r>
          </a:p>
        </p:txBody>
      </p:sp>
      <p:sp>
        <p:nvSpPr>
          <p:cNvPr id="5" name="TextBox 4"/>
          <p:cNvSpPr txBox="1"/>
          <p:nvPr/>
        </p:nvSpPr>
        <p:spPr>
          <a:xfrm>
            <a:off x="2843808" y="1844824"/>
            <a:ext cx="3312368" cy="369332"/>
          </a:xfrm>
          <a:prstGeom prst="rect">
            <a:avLst/>
          </a:prstGeom>
          <a:noFill/>
        </p:spPr>
        <p:txBody>
          <a:bodyPr wrap="square" rtlCol="0">
            <a:spAutoFit/>
          </a:bodyPr>
          <a:lstStyle/>
          <a:p>
            <a:pPr algn="ctr"/>
            <a:r>
              <a:rPr lang="ru-RU" b="1" dirty="0" smtClean="0">
                <a:solidFill>
                  <a:srgbClr val="C00000"/>
                </a:solidFill>
              </a:rPr>
              <a:t>МЕЖДУНАРОДНЫЙ</a:t>
            </a:r>
            <a:r>
              <a:rPr lang="ru-RU" dirty="0" smtClean="0"/>
              <a:t> </a:t>
            </a:r>
            <a:endParaRPr lang="ru-RU" dirty="0"/>
          </a:p>
        </p:txBody>
      </p:sp>
    </p:spTree>
    <p:extLst>
      <p:ext uri="{BB962C8B-B14F-4D97-AF65-F5344CB8AC3E}">
        <p14:creationId xmlns:p14="http://schemas.microsoft.com/office/powerpoint/2010/main" val="20020260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C00000"/>
                </a:solidFill>
              </a:rPr>
              <a:t>2-й уровень, регулирующий права ребенка:</a:t>
            </a:r>
            <a:r>
              <a:rPr lang="ru-RU" sz="3600" dirty="0">
                <a:solidFill>
                  <a:srgbClr val="C00000"/>
                </a:solidFill>
              </a:rPr>
              <a:t/>
            </a:r>
            <a:br>
              <a:rPr lang="ru-RU" sz="3600" dirty="0">
                <a:solidFill>
                  <a:srgbClr val="C00000"/>
                </a:solidFill>
              </a:rPr>
            </a:br>
            <a:endParaRPr lang="ru-RU" sz="3600" dirty="0">
              <a:solidFill>
                <a:srgbClr val="C00000"/>
              </a:solidFill>
            </a:endParaRPr>
          </a:p>
        </p:txBody>
      </p:sp>
      <p:sp>
        <p:nvSpPr>
          <p:cNvPr id="3" name="Объект 2"/>
          <p:cNvSpPr>
            <a:spLocks noGrp="1"/>
          </p:cNvSpPr>
          <p:nvPr>
            <p:ph idx="1"/>
          </p:nvPr>
        </p:nvSpPr>
        <p:spPr>
          <a:xfrm>
            <a:off x="1043608" y="1844824"/>
            <a:ext cx="6615837" cy="3878245"/>
          </a:xfrm>
        </p:spPr>
        <p:txBody>
          <a:bodyPr>
            <a:normAutofit fontScale="62500" lnSpcReduction="20000"/>
          </a:bodyPr>
          <a:lstStyle/>
          <a:p>
            <a:pPr algn="just"/>
            <a:r>
              <a:rPr lang="ru-RU" b="1" u="sng" dirty="0"/>
              <a:t>Конституция Российской Федерации</a:t>
            </a:r>
            <a:r>
              <a:rPr lang="ru-RU" dirty="0"/>
              <a:t> ст.38,42</a:t>
            </a:r>
          </a:p>
          <a:p>
            <a:pPr algn="just"/>
            <a:r>
              <a:rPr lang="ru-RU" b="1" u="sng" dirty="0"/>
              <a:t>Гражданский кодекс Российской Федерации</a:t>
            </a:r>
            <a:r>
              <a:rPr lang="ru-RU" dirty="0"/>
              <a:t> (некоторые разделы, например, раздел о дееспособности несовершеннолетних детей). </a:t>
            </a:r>
          </a:p>
          <a:p>
            <a:pPr algn="just"/>
            <a:r>
              <a:rPr lang="ru-RU" b="1" u="sng" dirty="0"/>
              <a:t>Семейный кодекс РФ</a:t>
            </a:r>
            <a:r>
              <a:rPr lang="ru-RU" dirty="0"/>
              <a:t> ст.61 «Равенство прав и обязанностей родителей», ст.63 «Права и обязанности родителей по воспитанию и образованию детей», ст.64 «Права и обязанности родителей по защите прав и интересов детей”, ст.65 «Осуществление родительских прав»</a:t>
            </a:r>
          </a:p>
          <a:p>
            <a:pPr algn="just"/>
            <a:r>
              <a:rPr lang="ru-RU" b="1" dirty="0"/>
              <a:t>3-й уровень, регулирующий права ребенка:</a:t>
            </a:r>
            <a:endParaRPr lang="ru-RU" dirty="0"/>
          </a:p>
          <a:p>
            <a:pPr algn="just"/>
            <a:r>
              <a:rPr lang="ru-RU" b="1" u="sng" dirty="0"/>
              <a:t>Федеральная президентская программа «Дети России»</a:t>
            </a:r>
            <a:r>
              <a:rPr lang="ru-RU" dirty="0"/>
              <a:t>, в составе которой целевые программы «Дети-инвалиды», «Дети-сироты», «Планирование семьи», «Одаренные дети» - утверждена Указом Президента РФ от 18.08.94 г. № 1696;</a:t>
            </a:r>
          </a:p>
          <a:p>
            <a:pPr algn="just"/>
            <a:r>
              <a:rPr lang="ru-RU" b="1" u="sng" dirty="0"/>
              <a:t>Федеральный закон</a:t>
            </a:r>
            <a:r>
              <a:rPr lang="ru-RU" dirty="0"/>
              <a:t> </a:t>
            </a:r>
            <a:r>
              <a:rPr lang="ru-RU" b="1" u="sng" dirty="0"/>
              <a:t>«О государственной поддержке молодежных и детских общественных объединений»</a:t>
            </a:r>
            <a:r>
              <a:rPr lang="ru-RU" dirty="0"/>
              <a:t> - принят 28.06.95 г. </a:t>
            </a:r>
          </a:p>
          <a:p>
            <a:pPr algn="just"/>
            <a:r>
              <a:rPr lang="ru-RU" b="1" u="sng" dirty="0"/>
              <a:t>Федеральный закон «Об основных гарантиях прав ребенка в Российской Федерации»</a:t>
            </a:r>
            <a:r>
              <a:rPr lang="ru-RU" dirty="0"/>
              <a:t> - принят 24.07.1998 года, действует в редакции от 20.07. 2000 года.</a:t>
            </a:r>
          </a:p>
          <a:p>
            <a:endParaRPr lang="ru-RU" dirty="0"/>
          </a:p>
        </p:txBody>
      </p:sp>
    </p:spTree>
    <p:extLst>
      <p:ext uri="{BB962C8B-B14F-4D97-AF65-F5344CB8AC3E}">
        <p14:creationId xmlns:p14="http://schemas.microsoft.com/office/powerpoint/2010/main" val="513997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C00000"/>
                </a:solidFill>
              </a:rPr>
              <a:t>К основным правам родителей обучающихся относят:</a:t>
            </a:r>
            <a:r>
              <a:rPr lang="ru-RU" sz="3200" dirty="0">
                <a:solidFill>
                  <a:srgbClr val="C00000"/>
                </a:solidFill>
              </a:rPr>
              <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a:xfrm>
            <a:off x="971600" y="1700808"/>
            <a:ext cx="7200800" cy="4320480"/>
          </a:xfrm>
        </p:spPr>
        <p:txBody>
          <a:bodyPr>
            <a:normAutofit fontScale="55000" lnSpcReduction="20000"/>
          </a:bodyPr>
          <a:lstStyle/>
          <a:p>
            <a:pPr algn="just"/>
            <a:r>
              <a:rPr lang="ru-RU" sz="2500" dirty="0"/>
              <a:t>• выбор формы обучения, вида образовательного учреждения для своего ребенка;</a:t>
            </a:r>
          </a:p>
          <a:p>
            <a:pPr algn="just"/>
            <a:r>
              <a:rPr lang="ru-RU" sz="2500" dirty="0"/>
              <a:t>• защиту законных прав и интересов ребенка;</a:t>
            </a:r>
          </a:p>
          <a:p>
            <a:pPr algn="just"/>
            <a:r>
              <a:rPr lang="ru-RU" sz="2500" dirty="0"/>
              <a:t>• участие в управлении образовательным учреждением;</a:t>
            </a:r>
          </a:p>
          <a:p>
            <a:pPr algn="just"/>
            <a:r>
              <a:rPr lang="ru-RU" sz="2500" dirty="0"/>
              <a:t>• ознакомление с ходом и содержанием образовательного процесса. а также оценками успеваемости обучающегося;</a:t>
            </a:r>
          </a:p>
          <a:p>
            <a:pPr algn="just"/>
            <a:r>
              <a:rPr lang="ru-RU" sz="2500" dirty="0"/>
              <a:t>• ознакомление с Уставом образовательного учреждения, лицензией на право ведения образовательной деятельности со свидетельством о государственной аккредитации образовательного учреждения и другими документами, регламентирующими организацию образовательного процесса;</a:t>
            </a:r>
          </a:p>
          <a:p>
            <a:pPr algn="just"/>
            <a:r>
              <a:rPr lang="ru-RU" sz="2500" dirty="0"/>
              <a:t>• согласие на оставление ребенком до получения им основного общего образования образовательного учреждения по достижении 15 лет;</a:t>
            </a:r>
          </a:p>
          <a:p>
            <a:pPr algn="just"/>
            <a:r>
              <a:rPr lang="ru-RU" sz="2500" dirty="0"/>
              <a:t>• согласие на проведение начальной профессиональной подготовки в общеобразовательных учреждениях;</a:t>
            </a:r>
          </a:p>
          <a:p>
            <a:pPr algn="just"/>
            <a:r>
              <a:rPr lang="ru-RU" sz="2500" dirty="0"/>
              <a:t>• согласие оставления ребенка на повторный курс обучения в случае получения им на итоговой аттестации двух и более неудовлетворительных оценок;</a:t>
            </a:r>
          </a:p>
          <a:p>
            <a:pPr algn="just"/>
            <a:r>
              <a:rPr lang="ru-RU" sz="2500" dirty="0"/>
              <a:t>• оформление договора об оказании образовательным учреждением платных образовательных услуг.</a:t>
            </a:r>
          </a:p>
          <a:p>
            <a:pPr algn="ctr"/>
            <a:r>
              <a:rPr lang="ru-RU" sz="2500" b="1" dirty="0">
                <a:solidFill>
                  <a:srgbClr val="0033CC"/>
                </a:solidFill>
              </a:rPr>
              <a:t>Родители (законные представители) несовершеннолетних </a:t>
            </a:r>
            <a:r>
              <a:rPr lang="ru-RU" sz="2500" b="1" dirty="0" smtClean="0">
                <a:solidFill>
                  <a:srgbClr val="0033CC"/>
                </a:solidFill>
              </a:rPr>
              <a:t>до  </a:t>
            </a:r>
            <a:r>
              <a:rPr lang="ru-RU" sz="2500" b="1" dirty="0">
                <a:solidFill>
                  <a:srgbClr val="0033CC"/>
                </a:solidFill>
              </a:rPr>
              <a:t>получения последними основного общего образования не только имеют права, но и несут юридические обязанности за их воспитание, образование и содержание</a:t>
            </a:r>
            <a:r>
              <a:rPr lang="ru-RU" sz="2500" dirty="0"/>
              <a:t>.</a:t>
            </a:r>
          </a:p>
          <a:p>
            <a:endParaRPr lang="ru-RU" dirty="0"/>
          </a:p>
        </p:txBody>
      </p:sp>
    </p:spTree>
    <p:extLst>
      <p:ext uri="{BB962C8B-B14F-4D97-AF65-F5344CB8AC3E}">
        <p14:creationId xmlns:p14="http://schemas.microsoft.com/office/powerpoint/2010/main" val="29102012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C00000"/>
                </a:solidFill>
              </a:rPr>
              <a:t>Родители обучающегося, воспитанника обязаны:</a:t>
            </a:r>
            <a:r>
              <a:rPr lang="ru-RU" dirty="0"/>
              <a:t/>
            </a:r>
            <a:br>
              <a:rPr lang="ru-RU" dirty="0"/>
            </a:br>
            <a:endParaRPr lang="ru-RU" dirty="0"/>
          </a:p>
        </p:txBody>
      </p:sp>
      <p:sp>
        <p:nvSpPr>
          <p:cNvPr id="3" name="Объект 2"/>
          <p:cNvSpPr>
            <a:spLocks noGrp="1"/>
          </p:cNvSpPr>
          <p:nvPr>
            <p:ph idx="1"/>
          </p:nvPr>
        </p:nvSpPr>
        <p:spPr>
          <a:xfrm>
            <a:off x="899592" y="1700808"/>
            <a:ext cx="7272808" cy="4392488"/>
          </a:xfrm>
        </p:spPr>
        <p:txBody>
          <a:bodyPr>
            <a:normAutofit fontScale="55000" lnSpcReduction="20000"/>
          </a:bodyPr>
          <a:lstStyle/>
          <a:p>
            <a:pPr algn="just"/>
            <a:r>
              <a:rPr lang="ru-RU" dirty="0"/>
              <a:t>• заложить основы физического, нравственного и интеллектуального развития личности ребенка в раннем возрасте;</a:t>
            </a:r>
          </a:p>
          <a:p>
            <a:pPr algn="just"/>
            <a:r>
              <a:rPr lang="ru-RU" dirty="0"/>
              <a:t>• подать заявление о приеме ребенка в образовательное учреждение;</a:t>
            </a:r>
          </a:p>
          <a:p>
            <a:pPr algn="just"/>
            <a:r>
              <a:rPr lang="ru-RU" dirty="0"/>
              <a:t>• оформить договор с образовательным учреждением, если ребенок поступает в данное учреждение;</a:t>
            </a:r>
          </a:p>
          <a:p>
            <a:pPr algn="just"/>
            <a:r>
              <a:rPr lang="ru-RU" dirty="0"/>
              <a:t>• обеспечить получение детьми основного общего образования;</a:t>
            </a:r>
          </a:p>
          <a:p>
            <a:pPr algn="just"/>
            <a:r>
              <a:rPr lang="ru-RU" dirty="0"/>
              <a:t>• отвечать за воспитание своих детей и создание необходимых условий для получения ими образования;</a:t>
            </a:r>
          </a:p>
          <a:p>
            <a:pPr algn="just"/>
            <a:r>
              <a:rPr lang="ru-RU" dirty="0"/>
              <a:t>• выполнять Устав образовательного учреждения;</a:t>
            </a:r>
          </a:p>
          <a:p>
            <a:pPr algn="just"/>
            <a:r>
              <a:rPr lang="ru-RU" dirty="0"/>
              <a:t>• контролировать проведение перевода обучающегося в специальные (коррекционные) группы и классы только с их согласия и по заключению психолого-педагогической и медико-педагогической комиссий;</a:t>
            </a:r>
          </a:p>
          <a:p>
            <a:pPr algn="just"/>
            <a:r>
              <a:rPr lang="ru-RU" dirty="0"/>
              <a:t>• контролировать осуществление гражданским образовательным учреждением военной подготовки учащихся только с их согласия и на факультативной основе;</a:t>
            </a:r>
          </a:p>
          <a:p>
            <a:pPr algn="just"/>
            <a:r>
              <a:rPr lang="ru-RU" dirty="0"/>
              <a:t>• контролировать проведение начальной профессиональной подготовки общеобразовательным </a:t>
            </a:r>
            <a:r>
              <a:rPr lang="ru-RU" dirty="0" smtClean="0"/>
              <a:t>учреждением;</a:t>
            </a:r>
            <a:endParaRPr lang="ru-RU" dirty="0"/>
          </a:p>
          <a:p>
            <a:pPr algn="just"/>
            <a:r>
              <a:rPr lang="ru-RU" dirty="0"/>
              <a:t>• контролировать привлечение обучающихся к труду, не предусмотренному образовательной программой, только с их согласия и согласия их ребенка;</a:t>
            </a:r>
          </a:p>
          <a:p>
            <a:pPr algn="just"/>
            <a:r>
              <a:rPr lang="ru-RU" dirty="0"/>
              <a:t>• отвечать за ликвидацию академической задолженности в течение следующего учебного года, если обучающиеся были переведены в следующий класс условно. </a:t>
            </a:r>
          </a:p>
          <a:p>
            <a:pPr algn="just"/>
            <a:r>
              <a:rPr lang="ru-RU" dirty="0"/>
              <a:t>Обязанности и права родителей, не предусмотренные вышеуказанными документами, могут закрепляться заключенным между ними и образовательным учреждением договором в соответствии с Уставом данного учреждения.</a:t>
            </a:r>
          </a:p>
          <a:p>
            <a:pPr algn="just"/>
            <a:endParaRPr lang="ru-RU" dirty="0"/>
          </a:p>
        </p:txBody>
      </p:sp>
    </p:spTree>
    <p:extLst>
      <p:ext uri="{BB962C8B-B14F-4D97-AF65-F5344CB8AC3E}">
        <p14:creationId xmlns:p14="http://schemas.microsoft.com/office/powerpoint/2010/main" val="1556017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76</TotalTime>
  <Words>1938</Words>
  <Application>Microsoft Office PowerPoint</Application>
  <PresentationFormat>Экран (4:3)</PresentationFormat>
  <Paragraphs>110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Кнопка</vt:lpstr>
      <vt:lpstr>Юридическая ответственность родителей за воспитание и обучение детей</vt:lpstr>
      <vt:lpstr>«По моему глубокому убеждению, педагогика должна стать наукой для всех и для учителей, и для родителей» (В.А. Сухомлинский). </vt:lpstr>
      <vt:lpstr>Воспитание детей – старейшее из человеческих дел !</vt:lpstr>
      <vt:lpstr>НО ЭТО НЕ ТАК!</vt:lpstr>
      <vt:lpstr>Родителям все время надо думать о том, как он будет жить вдали от их зоркого глаза среди людей. Как будет строить собственные отношения с окружающими, а когда-нибудь собственный дом. Высшая родительская доблесть как раз и определяется мерой готовности отпустить ребенка от себя. </vt:lpstr>
      <vt:lpstr>Различают три уровня нормативно-правовых материалов</vt:lpstr>
      <vt:lpstr>2-й уровень, регулирующий права ребенка: </vt:lpstr>
      <vt:lpstr>К основным правам родителей обучающихся относят: </vt:lpstr>
      <vt:lpstr>Родители обучающегося, воспитанника обязаны: </vt:lpstr>
      <vt:lpstr>Формы насилия над детьми</vt:lpstr>
      <vt:lpstr>Сексуальное насилие над детьми </vt:lpstr>
      <vt:lpstr>Виды ответственности за жестокое обращение с детьми </vt:lpstr>
      <vt:lpstr>Известно, что жестокость порождает жестокость, если Вы исчерпали все аргументы, пытаясь воздействовать на ребёнка, никогда как последнюю меру не применяйте физическое наказание, ни к чему хорошему это не приведёт, ребёнок просто затаит на вас обиду, замкнётся в себе, вы потеряете с ним всякий контакт, а проблема так и останется нерешённой. Успехов Вам и помните, что Ваши дети - это самое дорогое из того, чем наделил Вас Господь</vt:lpstr>
      <vt:lpstr>Презентация PowerPoint</vt:lpstr>
      <vt:lpstr>Памятка родителям</vt:lpstr>
      <vt:lpstr>Презентация PowerPoint</vt:lpstr>
    </vt:vector>
  </TitlesOfParts>
  <Company>spa.ucoz.ua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Юридическая ответственность родителей за воспитание и обучение детей</dc:title>
  <dc:creator>SPA</dc:creator>
  <cp:lastModifiedBy>SPA</cp:lastModifiedBy>
  <cp:revision>7</cp:revision>
  <dcterms:created xsi:type="dcterms:W3CDTF">2012-02-21T04:54:45Z</dcterms:created>
  <dcterms:modified xsi:type="dcterms:W3CDTF">2012-02-21T06:10:47Z</dcterms:modified>
</cp:coreProperties>
</file>