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78" r:id="rId5"/>
    <p:sldId id="272" r:id="rId6"/>
    <p:sldId id="277" r:id="rId7"/>
    <p:sldId id="258" r:id="rId8"/>
    <p:sldId id="274" r:id="rId9"/>
    <p:sldId id="259" r:id="rId10"/>
    <p:sldId id="275" r:id="rId11"/>
    <p:sldId id="279" r:id="rId12"/>
    <p:sldId id="260" r:id="rId13"/>
    <p:sldId id="276" r:id="rId14"/>
    <p:sldId id="261" r:id="rId15"/>
    <p:sldId id="280" r:id="rId16"/>
    <p:sldId id="262" r:id="rId17"/>
    <p:sldId id="281" r:id="rId18"/>
    <p:sldId id="263" r:id="rId19"/>
    <p:sldId id="282" r:id="rId20"/>
    <p:sldId id="283" r:id="rId21"/>
    <p:sldId id="284" r:id="rId22"/>
    <p:sldId id="287" r:id="rId23"/>
    <p:sldId id="288" r:id="rId24"/>
    <p:sldId id="289" r:id="rId25"/>
    <p:sldId id="291" r:id="rId26"/>
    <p:sldId id="290" r:id="rId27"/>
    <p:sldId id="264" r:id="rId28"/>
    <p:sldId id="285" r:id="rId29"/>
    <p:sldId id="265" r:id="rId30"/>
    <p:sldId id="286" r:id="rId31"/>
    <p:sldId id="292" r:id="rId32"/>
    <p:sldId id="267" r:id="rId33"/>
    <p:sldId id="293" r:id="rId34"/>
    <p:sldId id="268" r:id="rId35"/>
    <p:sldId id="294" r:id="rId36"/>
    <p:sldId id="270" r:id="rId37"/>
    <p:sldId id="295" r:id="rId38"/>
    <p:sldId id="296" r:id="rId39"/>
    <p:sldId id="297" r:id="rId40"/>
    <p:sldId id="298" r:id="rId41"/>
    <p:sldId id="299" r:id="rId42"/>
    <p:sldId id="309" r:id="rId43"/>
    <p:sldId id="300" r:id="rId44"/>
    <p:sldId id="301" r:id="rId45"/>
    <p:sldId id="310" r:id="rId46"/>
    <p:sldId id="302" r:id="rId47"/>
    <p:sldId id="303" r:id="rId48"/>
    <p:sldId id="304" r:id="rId49"/>
    <p:sldId id="308" r:id="rId50"/>
    <p:sldId id="305" r:id="rId51"/>
    <p:sldId id="306" r:id="rId52"/>
    <p:sldId id="307" r:id="rId53"/>
    <p:sldId id="31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B7FBD35-4DAF-404E-B0A0-8D3E3A950496}">
          <p14:sldIdLst>
            <p14:sldId id="256"/>
            <p14:sldId id="271"/>
            <p14:sldId id="257"/>
            <p14:sldId id="278"/>
            <p14:sldId id="272"/>
            <p14:sldId id="277"/>
            <p14:sldId id="258"/>
            <p14:sldId id="274"/>
            <p14:sldId id="259"/>
            <p14:sldId id="275"/>
            <p14:sldId id="279"/>
            <p14:sldId id="260"/>
            <p14:sldId id="276"/>
            <p14:sldId id="261"/>
            <p14:sldId id="280"/>
            <p14:sldId id="262"/>
            <p14:sldId id="281"/>
            <p14:sldId id="263"/>
            <p14:sldId id="282"/>
            <p14:sldId id="283"/>
            <p14:sldId id="284"/>
            <p14:sldId id="287"/>
            <p14:sldId id="288"/>
            <p14:sldId id="289"/>
            <p14:sldId id="291"/>
            <p14:sldId id="290"/>
            <p14:sldId id="264"/>
            <p14:sldId id="285"/>
            <p14:sldId id="265"/>
            <p14:sldId id="286"/>
            <p14:sldId id="292"/>
            <p14:sldId id="267"/>
            <p14:sldId id="293"/>
            <p14:sldId id="268"/>
            <p14:sldId id="294"/>
            <p14:sldId id="270"/>
            <p14:sldId id="295"/>
            <p14:sldId id="296"/>
            <p14:sldId id="297"/>
            <p14:sldId id="298"/>
            <p14:sldId id="299"/>
            <p14:sldId id="309"/>
            <p14:sldId id="300"/>
            <p14:sldId id="301"/>
            <p14:sldId id="310"/>
            <p14:sldId id="302"/>
            <p14:sldId id="303"/>
            <p14:sldId id="304"/>
            <p14:sldId id="308"/>
            <p14:sldId id="305"/>
            <p14:sldId id="306"/>
            <p14:sldId id="307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DBEF9-E5E9-4BAB-ACE9-2E53852DC68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FBB196-919E-4955-B6E7-BC81A2445C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vi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/>
          <a:lstStyle/>
          <a:p>
            <a:r>
              <a:rPr lang="ru-RU" b="1" dirty="0" smtClean="0"/>
              <a:t>Архитектура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искусство постройки зданий и сооружений для жизни и деятельности человека. Слово « архитектура» произошло от греческого 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«</a:t>
            </a:r>
            <a:r>
              <a:rPr lang="ru-RU" sz="4800" dirty="0" err="1" smtClean="0">
                <a:solidFill>
                  <a:schemeClr val="tx1"/>
                </a:solidFill>
              </a:rPr>
              <a:t>архус</a:t>
            </a:r>
            <a:r>
              <a:rPr lang="ru-RU" sz="4800" dirty="0" smtClean="0">
                <a:solidFill>
                  <a:schemeClr val="tx1"/>
                </a:solidFill>
              </a:rPr>
              <a:t>»-главный, высший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«</a:t>
            </a:r>
            <a:r>
              <a:rPr lang="ru-RU" sz="4800" dirty="0" err="1">
                <a:solidFill>
                  <a:schemeClr val="tx1"/>
                </a:solidFill>
              </a:rPr>
              <a:t>т</a:t>
            </a:r>
            <a:r>
              <a:rPr lang="ru-RU" sz="4800" dirty="0" err="1" smtClean="0">
                <a:solidFill>
                  <a:schemeClr val="tx1"/>
                </a:solidFill>
              </a:rPr>
              <a:t>ектанико</a:t>
            </a:r>
            <a:r>
              <a:rPr lang="ru-RU" sz="4800" dirty="0" smtClean="0">
                <a:solidFill>
                  <a:schemeClr val="tx1"/>
                </a:solidFill>
              </a:rPr>
              <a:t>»- строительство.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Древней Греции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283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05907"/>
            <a:ext cx="29811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92" y="3817984"/>
            <a:ext cx="410445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viewer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Декоративно - прикладное искусство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       </a:t>
            </a:r>
            <a:r>
              <a:rPr lang="ru-RU" sz="4400" dirty="0" smtClean="0">
                <a:solidFill>
                  <a:schemeClr val="tx1"/>
                </a:solidFill>
              </a:rPr>
              <a:t>Создание художественных изделий, имеющих практическое значение в общественном и частном быту.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viewer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a42868f81d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987477" cy="22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6" y="3645024"/>
            <a:ext cx="3991257" cy="2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_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54286"/>
            <a:ext cx="3515668" cy="35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748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Пользователь\Desktop\viewer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Натюрморт-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3200" dirty="0" smtClean="0"/>
              <a:t> (от франц.</a:t>
            </a:r>
            <a:r>
              <a:rPr lang="en-US" sz="3200" dirty="0" err="1" smtClean="0"/>
              <a:t>naturemorte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r>
              <a:rPr lang="ru-RU" sz="3200" dirty="0" smtClean="0"/>
              <a:t> «мертвая природа.»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3744416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  <a:r>
              <a:rPr lang="ru-RU" sz="4400" dirty="0" smtClean="0">
                <a:solidFill>
                  <a:schemeClr val="tx1"/>
                </a:solidFill>
              </a:rPr>
              <a:t>картины, героями которых являются различные предметы обихода, фрукты, цветы или снедь (рыба, дичь).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Пользователь\Desktop\viewer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11834"/>
            <a:ext cx="7772400" cy="178010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7" y="620688"/>
            <a:ext cx="2580134" cy="23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62259"/>
            <a:ext cx="1964432" cy="22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3284984"/>
            <a:ext cx="3338264" cy="29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эжд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0" y="3434545"/>
            <a:ext cx="4625833" cy="28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62259"/>
            <a:ext cx="3115419" cy="24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Искусство создания художественных образов красками.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Живопись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5429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765194"/>
          </a:xfrm>
        </p:spPr>
        <p:txBody>
          <a:bodyPr/>
          <a:lstStyle/>
          <a:p>
            <a:r>
              <a:rPr lang="ru-RU" b="1" dirty="0" smtClean="0"/>
              <a:t>Пейзаж-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5112568"/>
          </a:xfrm>
        </p:spPr>
        <p:txBody>
          <a:bodyPr>
            <a:normAutofit/>
          </a:bodyPr>
          <a:lstStyle/>
          <a:p>
            <a:r>
              <a:rPr lang="ru-RU" sz="3600" dirty="0"/>
              <a:t>о</a:t>
            </a:r>
            <a:r>
              <a:rPr lang="ru-RU" sz="3600" dirty="0" smtClean="0"/>
              <a:t>т франц. </a:t>
            </a:r>
            <a:r>
              <a:rPr lang="en-US" sz="3600" dirty="0" err="1" smtClean="0"/>
              <a:t>paysag</a:t>
            </a:r>
            <a:r>
              <a:rPr lang="ru-RU" sz="3600" dirty="0" smtClean="0"/>
              <a:t>,</a:t>
            </a:r>
            <a:r>
              <a:rPr lang="en-US" sz="3600" dirty="0"/>
              <a:t> </a:t>
            </a:r>
            <a:r>
              <a:rPr lang="ru-RU" sz="3600" dirty="0" smtClean="0"/>
              <a:t>от</a:t>
            </a:r>
            <a:r>
              <a:rPr lang="en-US" sz="3600" dirty="0" smtClean="0"/>
              <a:t> pays-</a:t>
            </a:r>
            <a:r>
              <a:rPr lang="ru-RU" sz="3600" dirty="0" smtClean="0"/>
              <a:t>страна, местность, как самостоятельный жанр, возник в Голландии.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Картины, в которых природа стала их главным содержанием</a:t>
            </a:r>
            <a:r>
              <a:rPr lang="ru-RU" sz="5600" dirty="0" smtClean="0"/>
              <a:t>.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4895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 </a:t>
            </a:r>
            <a:r>
              <a:rPr lang="ru-RU" dirty="0" err="1" smtClean="0"/>
              <a:t>голланских</a:t>
            </a:r>
            <a:r>
              <a:rPr lang="ru-RU" dirty="0" smtClean="0"/>
              <a:t> художников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004048" cy="21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f4277b3a49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890243" cy="28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56" y="2222076"/>
            <a:ext cx="3518188" cy="31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Горный 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ъх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35" y="1233963"/>
            <a:ext cx="4084628" cy="26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56" y="4471251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8612"/>
            <a:ext cx="2772408" cy="21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1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5" y="1233962"/>
            <a:ext cx="3763676" cy="26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183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11657"/>
            <a:ext cx="2592412" cy="20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Деревенский 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6" y="1081520"/>
            <a:ext cx="3110671" cy="24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102404678_derevenskiy_peyzazh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" y="3861048"/>
            <a:ext cx="3366490" cy="25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.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8" y="1709211"/>
            <a:ext cx="4347506" cy="34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ru-RU" dirty="0" smtClean="0"/>
              <a:t>Городской 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86" y="1414260"/>
            <a:ext cx="1374580" cy="22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8441"/>
            <a:ext cx="2654659" cy="26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58441"/>
            <a:ext cx="2992147" cy="21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i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8109"/>
            <a:ext cx="3667707" cy="24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7"/>
            <a:ext cx="2808312" cy="26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936104"/>
          </a:xfrm>
        </p:spPr>
        <p:txBody>
          <a:bodyPr/>
          <a:lstStyle/>
          <a:p>
            <a:r>
              <a:rPr lang="ru-RU" smtClean="0"/>
              <a:t>Морской пейзаж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0_2f83b_47be17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432923" cy="28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94" y="1401628"/>
            <a:ext cx="3155846" cy="2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4484_cat0_ce07c838j_429e0475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2366"/>
            <a:ext cx="4487117" cy="23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picture_mirr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018297" cy="24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 по </a:t>
            </a:r>
            <a:r>
              <a:rPr lang="ru-RU" smtClean="0"/>
              <a:t>временам года.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57187879_1270042187_fc6fcbd1e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4" y="3933057"/>
            <a:ext cx="3696142" cy="27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20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18" y="1169976"/>
            <a:ext cx="4282428" cy="23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87427389_large_220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18" y="3717032"/>
            <a:ext cx="4282428" cy="29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90404857_3104c83afd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4" y="1150758"/>
            <a:ext cx="3696142" cy="25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viewer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sz="6000" dirty="0" smtClean="0"/>
              <a:t>Изображение на картине какого-нибудь человека или группы людей.</a:t>
            </a:r>
          </a:p>
          <a:p>
            <a:endParaRPr lang="ru-RU" sz="6000" b="1" dirty="0"/>
          </a:p>
          <a:p>
            <a:r>
              <a:rPr lang="ru-RU" sz="6000" dirty="0" smtClean="0"/>
              <a:t>Автопортрет-портрет написанный с самого себя.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Портрет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6075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viewer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viewe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втопортреты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259681155_1239297760_leonardno-da-vin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18116" cy="51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12541"/>
            <a:ext cx="31285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/>
              <a:t>Бытовой жанр</a:t>
            </a:r>
            <a:endParaRPr lang="ru-RU" sz="6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36164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Это картины в которых изображены сцены из жизни людей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viewer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8012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Исторический жанр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54441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Картины, содержащие события прошедших веков.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viewer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60"/>
          </a:xfrm>
        </p:spPr>
        <p:txBody>
          <a:bodyPr>
            <a:normAutofit/>
          </a:bodyPr>
          <a:lstStyle/>
          <a:p>
            <a:r>
              <a:rPr lang="ru-RU" b="1" dirty="0" smtClean="0"/>
              <a:t>Анималистический жанр- </a:t>
            </a:r>
            <a:r>
              <a:rPr lang="ru-RU" dirty="0" smtClean="0">
                <a:solidFill>
                  <a:schemeClr val="tx1"/>
                </a:solidFill>
              </a:rPr>
              <a:t>это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произведения искусства на которых изображены животные.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34004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viewer (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Самостоятельная работа.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473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Определить вид и жанр картины.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773296"/>
            <a:ext cx="6840760" cy="52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2257028" cy="28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3414"/>
            <a:ext cx="41044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4786c77f854459c36b8aa8cc71ecb2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9544"/>
            <a:ext cx="4283919" cy="34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460px-RooksBackOfSavrasov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2987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39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Пользователь\Desktop\0_2f83b_47be17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5" y="525462"/>
            <a:ext cx="8378566" cy="53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536504" cy="49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41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0206"/>
            <a:ext cx="6581693" cy="42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1880"/>
            <a:ext cx="4176464" cy="56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106384480_large_472390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Пользователь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56784" cy="52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43420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21878" cy="56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05866866_large_rozu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2" y="476672"/>
            <a:ext cx="45910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361" y="332657"/>
            <a:ext cx="7375246" cy="1296143"/>
          </a:xfrm>
        </p:spPr>
        <p:txBody>
          <a:bodyPr/>
          <a:lstStyle/>
          <a:p>
            <a:r>
              <a:rPr lang="ru-RU" b="1" dirty="0" smtClean="0"/>
              <a:t>Графика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381642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Искусство изображения предметов линиями и штрихами, без </a:t>
            </a:r>
            <a:r>
              <a:rPr lang="ru-RU" sz="4800" dirty="0" smtClean="0">
                <a:solidFill>
                  <a:schemeClr val="tx1"/>
                </a:solidFill>
              </a:rPr>
              <a:t>красок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Графика от слова «графо» пишу, черчу, рисую. Первые произведения графики- наскальные росписи, первобытного искусства.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0784"/>
            <a:ext cx="7272808" cy="4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5"/>
            <a:ext cx="4567783" cy="45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7095"/>
            <a:ext cx="4961210" cy="39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Молодцы!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Наскальные рисунки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Пользователь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25" y="1522923"/>
            <a:ext cx="1584175" cy="26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94986"/>
            <a:ext cx="3312368" cy="31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02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" y="1700808"/>
            <a:ext cx="2568548" cy="42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61541383_20090524244_TanumFoss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22" y="4616748"/>
            <a:ext cx="2391582" cy="20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ользователь\Desktop\ufo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45" y="4616748"/>
            <a:ext cx="3119227" cy="20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iewe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dirty="0" smtClean="0"/>
              <a:t>Скульптура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400800" cy="37444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</a:rPr>
              <a:t>Искусство создания объемных художественных произведений путем резьбы, высекания, лепки или отливки.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viewer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238</Words>
  <Application>Microsoft Office PowerPoint</Application>
  <PresentationFormat>Экран (4:3)</PresentationFormat>
  <Paragraphs>41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Волна</vt:lpstr>
      <vt:lpstr>Презентация PowerPoint</vt:lpstr>
      <vt:lpstr>Живопись</vt:lpstr>
      <vt:lpstr>Презентация PowerPoint</vt:lpstr>
      <vt:lpstr>Презентация PowerPoint</vt:lpstr>
      <vt:lpstr>Графика</vt:lpstr>
      <vt:lpstr>Наскальные рисунки</vt:lpstr>
      <vt:lpstr>Презентация PowerPoint</vt:lpstr>
      <vt:lpstr>Скульптура</vt:lpstr>
      <vt:lpstr>Презентация PowerPoint</vt:lpstr>
      <vt:lpstr>Архитектура</vt:lpstr>
      <vt:lpstr>Архитектура Древней Греции</vt:lpstr>
      <vt:lpstr>Презентация PowerPoint</vt:lpstr>
      <vt:lpstr>Декоративно - прикладное искусство.</vt:lpstr>
      <vt:lpstr>Презентация PowerPoint</vt:lpstr>
      <vt:lpstr>Презентация PowerPoint</vt:lpstr>
      <vt:lpstr> </vt:lpstr>
      <vt:lpstr>Натюрморт-  (от франц.naturemorte)  «мертвая природа.»</vt:lpstr>
      <vt:lpstr>Презентация PowerPoint</vt:lpstr>
      <vt:lpstr>Презентация PowerPoint</vt:lpstr>
      <vt:lpstr>Пейзаж-</vt:lpstr>
      <vt:lpstr>Пейзажи голланских художников</vt:lpstr>
      <vt:lpstr>Горный пейзаж</vt:lpstr>
      <vt:lpstr>Деревенский пейзаж</vt:lpstr>
      <vt:lpstr>Городской пейзаж</vt:lpstr>
      <vt:lpstr>Морской пейзаж </vt:lpstr>
      <vt:lpstr>Пейзаж по временам года.</vt:lpstr>
      <vt:lpstr>Презентация PowerPoint</vt:lpstr>
      <vt:lpstr>Портрет</vt:lpstr>
      <vt:lpstr>Презентация PowerPoint</vt:lpstr>
      <vt:lpstr>Автопортреты</vt:lpstr>
      <vt:lpstr>  Бытовой жанр</vt:lpstr>
      <vt:lpstr>Презентация PowerPoint</vt:lpstr>
      <vt:lpstr>Исторический жанр</vt:lpstr>
      <vt:lpstr>Презентация PowerPoint</vt:lpstr>
      <vt:lpstr>Анималистический жанр- это произведения искусства на которых изображены животные. </vt:lpstr>
      <vt:lpstr>Презентация PowerPoint</vt:lpstr>
      <vt:lpstr>Спасибо за внимание!</vt:lpstr>
      <vt:lpstr>Самостоятельная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2013-09-18T14:49:18Z</dcterms:created>
  <dcterms:modified xsi:type="dcterms:W3CDTF">2015-09-27T15:43:31Z</dcterms:modified>
</cp:coreProperties>
</file>