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F25264E-647A-4320-9373-0C23BF6E5098}" type="datetimeFigureOut">
              <a:rPr lang="ru-RU" smtClean="0"/>
              <a:pPr/>
              <a:t>22.02.2018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B14247-4299-4FFC-B5D0-1E57EA38DE9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F25264E-647A-4320-9373-0C23BF6E5098}" type="datetimeFigureOut">
              <a:rPr lang="ru-RU" smtClean="0"/>
              <a:pPr/>
              <a:t>22.02.2018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B14247-4299-4FFC-B5D0-1E57EA38DE9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F25264E-647A-4320-9373-0C23BF6E5098}" type="datetimeFigureOut">
              <a:rPr lang="ru-RU" smtClean="0"/>
              <a:pPr/>
              <a:t>22.02.2018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B14247-4299-4FFC-B5D0-1E57EA38DE9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F25264E-647A-4320-9373-0C23BF6E5098}" type="datetimeFigureOut">
              <a:rPr lang="ru-RU" smtClean="0"/>
              <a:pPr/>
              <a:t>22.02.2018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B14247-4299-4FFC-B5D0-1E57EA38DE9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F25264E-647A-4320-9373-0C23BF6E5098}" type="datetimeFigureOut">
              <a:rPr lang="ru-RU" smtClean="0"/>
              <a:pPr/>
              <a:t>22.02.2018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B14247-4299-4FFC-B5D0-1E57EA38DE9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F25264E-647A-4320-9373-0C23BF6E5098}" type="datetimeFigureOut">
              <a:rPr lang="ru-RU" smtClean="0"/>
              <a:pPr/>
              <a:t>22.02.2018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B14247-4299-4FFC-B5D0-1E57EA38DE9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F25264E-647A-4320-9373-0C23BF6E5098}" type="datetimeFigureOut">
              <a:rPr lang="ru-RU" smtClean="0"/>
              <a:pPr/>
              <a:t>22.02.2018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9B14247-4299-4FFC-B5D0-1E57EA38DE9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F25264E-647A-4320-9373-0C23BF6E5098}" type="datetimeFigureOut">
              <a:rPr lang="ru-RU" smtClean="0"/>
              <a:pPr/>
              <a:t>22.02.2018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9B14247-4299-4FFC-B5D0-1E57EA38DE9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F25264E-647A-4320-9373-0C23BF6E5098}" type="datetimeFigureOut">
              <a:rPr lang="ru-RU" smtClean="0"/>
              <a:pPr/>
              <a:t>22.02.2018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9B14247-4299-4FFC-B5D0-1E57EA38DE9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F25264E-647A-4320-9373-0C23BF6E5098}" type="datetimeFigureOut">
              <a:rPr lang="ru-RU" smtClean="0"/>
              <a:pPr/>
              <a:t>22.02.2018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B14247-4299-4FFC-B5D0-1E57EA38DE9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F25264E-647A-4320-9373-0C23BF6E5098}" type="datetimeFigureOut">
              <a:rPr lang="ru-RU" smtClean="0"/>
              <a:pPr/>
              <a:t>22.02.2018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B14247-4299-4FFC-B5D0-1E57EA38DE9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5264E-647A-4320-9373-0C23BF6E5098}" type="datetimeFigureOut">
              <a:rPr lang="ru-RU" smtClean="0"/>
              <a:pPr/>
              <a:t>22.02.2018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B14247-4299-4FFC-B5D0-1E57EA38DE93}"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0" y="274638"/>
            <a:ext cx="8229600" cy="1143000"/>
          </a:xfrm>
        </p:spPr>
        <p:txBody>
          <a:bodyPr/>
          <a:lstStyle/>
          <a:p>
            <a:r>
              <a:rPr lang="ru-RU" dirty="0" smtClean="0">
                <a:solidFill>
                  <a:schemeClr val="tx2"/>
                </a:solidFill>
                <a:latin typeface="Times New Roman" pitchFamily="18" charset="0"/>
                <a:cs typeface="Times New Roman" pitchFamily="18" charset="0"/>
              </a:rPr>
              <a:t>«Покормите птиц зимой!»</a:t>
            </a:r>
            <a:endParaRPr lang="ru-RU" dirty="0">
              <a:solidFill>
                <a:schemeClr val="tx2"/>
              </a:solidFill>
              <a:latin typeface="Times New Roman" pitchFamily="18" charset="0"/>
              <a:cs typeface="Times New Roman" pitchFamily="18" charset="0"/>
            </a:endParaRPr>
          </a:p>
        </p:txBody>
      </p:sp>
      <p:pic>
        <p:nvPicPr>
          <p:cNvPr id="6" name="Содержимое 5" descr="5066ebd837bbb914bf1a8fd6a271f443.jpg"/>
          <p:cNvPicPr>
            <a:picLocks noGrp="1" noChangeAspect="1"/>
          </p:cNvPicPr>
          <p:nvPr>
            <p:ph idx="4294967295"/>
          </p:nvPr>
        </p:nvPicPr>
        <p:blipFill>
          <a:blip r:embed="rId2" cstate="print"/>
          <a:stretch>
            <a:fillRect/>
          </a:stretch>
        </p:blipFill>
        <p:spPr>
          <a:xfrm>
            <a:off x="899592" y="2132856"/>
            <a:ext cx="3657600" cy="2733675"/>
          </a:xfrm>
        </p:spPr>
      </p:pic>
      <p:sp>
        <p:nvSpPr>
          <p:cNvPr id="11265" name="Rectangle 1"/>
          <p:cNvSpPr>
            <a:spLocks noChangeArrowheads="1"/>
          </p:cNvSpPr>
          <p:nvPr/>
        </p:nvSpPr>
        <p:spPr bwMode="auto">
          <a:xfrm>
            <a:off x="6012160" y="318848"/>
            <a:ext cx="2808312"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Авторы: учащиеся 2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класса</a:t>
            </a:r>
            <a:r>
              <a:rPr lang="ru-RU" sz="900" dirty="0">
                <a:latin typeface="Arial" pitchFamily="34" charset="0"/>
                <a:cs typeface="Arial" pitchFamily="34"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МБОУ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СШ № 34</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ru-RU" sz="1400" dirty="0">
                <a:latin typeface="Times New Roman" pitchFamily="18" charset="0"/>
                <a:ea typeface="Calibri" pitchFamily="34" charset="0"/>
                <a:cs typeface="Times New Roman" pitchFamily="18" charset="0"/>
              </a:rPr>
              <a:t>г</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орода Смоленска и учитель</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первой категории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Трофимова Елена</a:t>
            </a:r>
            <a:r>
              <a:rPr kumimoji="0" lang="ru-RU" sz="14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Викторовна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836713"/>
            <a:ext cx="3528392" cy="2923877"/>
          </a:xfrm>
          <a:prstGeom prst="rect">
            <a:avLst/>
          </a:prstGeom>
        </p:spPr>
        <p:txBody>
          <a:bodyPr wrap="square">
            <a:spAutoFit/>
          </a:bodyPr>
          <a:lstStyle/>
          <a:p>
            <a:pPr algn="ctr"/>
            <a:r>
              <a:rPr lang="ru-RU" sz="2000" b="1" dirty="0" smtClean="0">
                <a:solidFill>
                  <a:schemeClr val="accent2">
                    <a:lumMod val="50000"/>
                  </a:schemeClr>
                </a:solidFill>
                <a:latin typeface="Times New Roman" pitchFamily="18" charset="0"/>
                <a:cs typeface="Times New Roman" pitchFamily="18" charset="0"/>
              </a:rPr>
              <a:t>Синица большая</a:t>
            </a:r>
          </a:p>
          <a:p>
            <a:pPr algn="ctr"/>
            <a:r>
              <a:rPr lang="ru-RU" sz="2000" dirty="0" smtClean="0">
                <a:solidFill>
                  <a:schemeClr val="bg1"/>
                </a:solidFill>
                <a:latin typeface="Times New Roman" pitchFamily="18" charset="0"/>
                <a:cs typeface="Times New Roman" pitchFamily="18" charset="0"/>
              </a:rPr>
              <a:t>Живёт повсюду в парках и на улицах города. Синичку можно узнать по её писку «синь-синь-синь». Зимой питается семенами и другой растительной пищей. Чаще всего именно синицы </a:t>
            </a:r>
            <a:r>
              <a:rPr lang="ru-RU" sz="2400" dirty="0" smtClean="0">
                <a:solidFill>
                  <a:schemeClr val="bg1"/>
                </a:solidFill>
                <a:latin typeface="Times New Roman" pitchFamily="18" charset="0"/>
                <a:cs typeface="Times New Roman" pitchFamily="18" charset="0"/>
              </a:rPr>
              <a:t>пос</a:t>
            </a:r>
            <a:r>
              <a:rPr lang="ru-RU" sz="2000" dirty="0" smtClean="0">
                <a:solidFill>
                  <a:schemeClr val="bg1"/>
                </a:solidFill>
                <a:latin typeface="Times New Roman" pitchFamily="18" charset="0"/>
                <a:cs typeface="Times New Roman" pitchFamily="18" charset="0"/>
              </a:rPr>
              <a:t>ещают зимой кормушки.</a:t>
            </a:r>
            <a:endParaRPr lang="ru-RU" dirty="0">
              <a:solidFill>
                <a:schemeClr val="bg1"/>
              </a:solidFill>
              <a:latin typeface="Times New Roman" pitchFamily="18" charset="0"/>
              <a:cs typeface="Times New Roman" pitchFamily="18" charset="0"/>
            </a:endParaRPr>
          </a:p>
        </p:txBody>
      </p:sp>
      <p:pic>
        <p:nvPicPr>
          <p:cNvPr id="3" name="Рисунок 2" descr="C:\Users\пк-идея\Desktop\42-25155719_Parus_major.jpg"/>
          <p:cNvPicPr/>
          <p:nvPr/>
        </p:nvPicPr>
        <p:blipFill>
          <a:blip r:embed="rId2" cstate="email"/>
          <a:srcRect/>
          <a:stretch>
            <a:fillRect/>
          </a:stretch>
        </p:blipFill>
        <p:spPr bwMode="auto">
          <a:xfrm>
            <a:off x="4067944" y="2204864"/>
            <a:ext cx="4792216" cy="3528392"/>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692696"/>
            <a:ext cx="3672408" cy="2862322"/>
          </a:xfrm>
          <a:prstGeom prst="rect">
            <a:avLst/>
          </a:prstGeom>
        </p:spPr>
        <p:txBody>
          <a:bodyPr wrap="square">
            <a:spAutoFit/>
          </a:bodyPr>
          <a:lstStyle/>
          <a:p>
            <a:pPr algn="ctr"/>
            <a:r>
              <a:rPr lang="ru-RU" sz="2000" b="1" dirty="0" smtClean="0">
                <a:solidFill>
                  <a:schemeClr val="accent2">
                    <a:lumMod val="50000"/>
                  </a:schemeClr>
                </a:solidFill>
                <a:latin typeface="Times New Roman" pitchFamily="18" charset="0"/>
                <a:cs typeface="Times New Roman" pitchFamily="18" charset="0"/>
              </a:rPr>
              <a:t>Поползень</a:t>
            </a:r>
          </a:p>
          <a:p>
            <a:r>
              <a:rPr lang="ru-RU" sz="2000" dirty="0" smtClean="0">
                <a:solidFill>
                  <a:schemeClr val="bg1"/>
                </a:solidFill>
                <a:latin typeface="Times New Roman" pitchFamily="18" charset="0"/>
                <a:cs typeface="Times New Roman" pitchFamily="18" charset="0"/>
              </a:rPr>
              <a:t>Эта птичка передвигается по стволу вниз головой так же хорошо, как и головой вверх. Бегая он засовывает свой длинный и острый клюв в каждую трещинку в надежде найти корм. Очень любит орехи</a:t>
            </a:r>
            <a:r>
              <a:rPr lang="ru-RU" sz="2000" dirty="0" smtClean="0">
                <a:solidFill>
                  <a:schemeClr val="bg1"/>
                </a:solidFill>
              </a:rPr>
              <a:t>. </a:t>
            </a:r>
            <a:endParaRPr lang="ru-RU" dirty="0">
              <a:solidFill>
                <a:schemeClr val="bg1"/>
              </a:solidFill>
            </a:endParaRPr>
          </a:p>
        </p:txBody>
      </p:sp>
      <p:pic>
        <p:nvPicPr>
          <p:cNvPr id="3" name="Picture 2" descr="C:\Users\пк-идея\Desktop\post-1169-1109192349.jpg"/>
          <p:cNvPicPr>
            <a:picLocks noChangeAspect="1" noChangeArrowheads="1"/>
          </p:cNvPicPr>
          <p:nvPr/>
        </p:nvPicPr>
        <p:blipFill>
          <a:blip r:embed="rId2" cstate="email"/>
          <a:srcRect/>
          <a:stretch>
            <a:fillRect/>
          </a:stretch>
        </p:blipFill>
        <p:spPr bwMode="auto">
          <a:xfrm>
            <a:off x="3923928" y="1484784"/>
            <a:ext cx="4935521" cy="3744416"/>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548680"/>
            <a:ext cx="3168352" cy="3477875"/>
          </a:xfrm>
          <a:prstGeom prst="rect">
            <a:avLst/>
          </a:prstGeom>
        </p:spPr>
        <p:txBody>
          <a:bodyPr wrap="square">
            <a:spAutoFit/>
          </a:bodyPr>
          <a:lstStyle/>
          <a:p>
            <a:pPr algn="ctr"/>
            <a:r>
              <a:rPr lang="ru-RU" sz="2000" b="1" dirty="0" smtClean="0">
                <a:solidFill>
                  <a:schemeClr val="accent2">
                    <a:lumMod val="50000"/>
                  </a:schemeClr>
                </a:solidFill>
                <a:latin typeface="Times New Roman" pitchFamily="18" charset="0"/>
                <a:cs typeface="Times New Roman" pitchFamily="18" charset="0"/>
              </a:rPr>
              <a:t>Домовой воробей</a:t>
            </a:r>
          </a:p>
          <a:p>
            <a:r>
              <a:rPr lang="ru-RU" sz="2000" dirty="0" smtClean="0">
                <a:solidFill>
                  <a:schemeClr val="bg1"/>
                </a:solidFill>
                <a:latin typeface="Times New Roman" pitchFamily="18" charset="0"/>
                <a:cs typeface="Times New Roman" pitchFamily="18" charset="0"/>
              </a:rPr>
              <a:t>Бойкая, энергичная, задиристая птичка. Держатся домовые воробьи стайками. Могут даже выгонять скворцов из скворечников. Издаёт разнообразный щебет, чириканье. Питается семенами, в меньшей степени насекомыми.</a:t>
            </a:r>
            <a:endParaRPr lang="ru-RU" sz="2000" dirty="0">
              <a:solidFill>
                <a:schemeClr val="bg1"/>
              </a:solidFill>
              <a:latin typeface="Times New Roman" pitchFamily="18" charset="0"/>
              <a:cs typeface="Times New Roman" pitchFamily="18" charset="0"/>
            </a:endParaRPr>
          </a:p>
        </p:txBody>
      </p:sp>
      <p:pic>
        <p:nvPicPr>
          <p:cNvPr id="3" name="Picture 2" descr="C:\Users\пк-идея\Desktop\фото акция птицы\фото\SAM_0150.JPG"/>
          <p:cNvPicPr>
            <a:picLocks noChangeAspect="1" noChangeArrowheads="1"/>
          </p:cNvPicPr>
          <p:nvPr/>
        </p:nvPicPr>
        <p:blipFill>
          <a:blip r:embed="rId2" cstate="email"/>
          <a:srcRect/>
          <a:stretch>
            <a:fillRect/>
          </a:stretch>
        </p:blipFill>
        <p:spPr bwMode="auto">
          <a:xfrm>
            <a:off x="3884985" y="1988840"/>
            <a:ext cx="4844369" cy="4104456"/>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620688"/>
            <a:ext cx="2664296" cy="2554545"/>
          </a:xfrm>
          <a:prstGeom prst="rect">
            <a:avLst/>
          </a:prstGeom>
        </p:spPr>
        <p:txBody>
          <a:bodyPr wrap="square">
            <a:spAutoFit/>
          </a:bodyPr>
          <a:lstStyle/>
          <a:p>
            <a:pPr algn="ctr"/>
            <a:r>
              <a:rPr lang="ru-RU" sz="2000" b="1" dirty="0" smtClean="0">
                <a:solidFill>
                  <a:schemeClr val="accent2">
                    <a:lumMod val="50000"/>
                  </a:schemeClr>
                </a:solidFill>
                <a:latin typeface="Times New Roman" pitchFamily="18" charset="0"/>
                <a:cs typeface="Times New Roman" pitchFamily="18" charset="0"/>
              </a:rPr>
              <a:t>Снегирь</a:t>
            </a:r>
          </a:p>
          <a:p>
            <a:r>
              <a:rPr lang="ru-RU" sz="2000" dirty="0" smtClean="0">
                <a:solidFill>
                  <a:schemeClr val="bg1"/>
                </a:solidFill>
                <a:latin typeface="Times New Roman" pitchFamily="18" charset="0"/>
                <a:cs typeface="Times New Roman" pitchFamily="18" charset="0"/>
              </a:rPr>
              <a:t>Маленькая птичка беспрестанно поющая «</a:t>
            </a:r>
            <a:r>
              <a:rPr lang="ru-RU" sz="2000" dirty="0" err="1" smtClean="0">
                <a:solidFill>
                  <a:schemeClr val="bg1"/>
                </a:solidFill>
                <a:latin typeface="Times New Roman" pitchFamily="18" charset="0"/>
                <a:cs typeface="Times New Roman" pitchFamily="18" charset="0"/>
              </a:rPr>
              <a:t>жю-жю-жю</a:t>
            </a:r>
            <a:r>
              <a:rPr lang="ru-RU" sz="2000" dirty="0" smtClean="0">
                <a:solidFill>
                  <a:schemeClr val="bg1"/>
                </a:solidFill>
                <a:latin typeface="Times New Roman" pitchFamily="18" charset="0"/>
                <a:cs typeface="Times New Roman" pitchFamily="18" charset="0"/>
              </a:rPr>
              <a:t>». Питается ягодами рябины, выедает из них семена, а мякоть плодов выбрасывает.</a:t>
            </a:r>
            <a:endParaRPr lang="ru-RU" sz="2000" dirty="0">
              <a:solidFill>
                <a:schemeClr val="bg1"/>
              </a:solidFill>
              <a:latin typeface="Times New Roman" pitchFamily="18" charset="0"/>
              <a:cs typeface="Times New Roman" pitchFamily="18" charset="0"/>
            </a:endParaRPr>
          </a:p>
        </p:txBody>
      </p:sp>
      <p:pic>
        <p:nvPicPr>
          <p:cNvPr id="3" name="Рисунок 2" descr="post-261223-1363612923.jpg"/>
          <p:cNvPicPr>
            <a:picLocks noChangeAspect="1"/>
          </p:cNvPicPr>
          <p:nvPr/>
        </p:nvPicPr>
        <p:blipFill>
          <a:blip r:embed="rId2" cstate="print"/>
          <a:stretch>
            <a:fillRect/>
          </a:stretch>
        </p:blipFill>
        <p:spPr>
          <a:xfrm>
            <a:off x="3707904" y="332656"/>
            <a:ext cx="4971082" cy="4365103"/>
          </a:xfrm>
          <a:prstGeom prst="rect">
            <a:avLst/>
          </a:prstGeom>
        </p:spPr>
      </p:pic>
      <p:pic>
        <p:nvPicPr>
          <p:cNvPr id="4" name="Picture 2" descr="C:\Users\пк-идея\Desktop\фото акция птицы\фото\SDC10231.JPG"/>
          <p:cNvPicPr>
            <a:picLocks noChangeAspect="1" noChangeArrowheads="1"/>
          </p:cNvPicPr>
          <p:nvPr/>
        </p:nvPicPr>
        <p:blipFill>
          <a:blip r:embed="rId3" cstate="email"/>
          <a:srcRect/>
          <a:stretch>
            <a:fillRect/>
          </a:stretch>
        </p:blipFill>
        <p:spPr bwMode="auto">
          <a:xfrm>
            <a:off x="323528" y="4005064"/>
            <a:ext cx="3515883" cy="2636912"/>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пк-идея\Desktop\sviristeli.jpg"/>
          <p:cNvPicPr>
            <a:picLocks noChangeAspect="1" noChangeArrowheads="1"/>
          </p:cNvPicPr>
          <p:nvPr/>
        </p:nvPicPr>
        <p:blipFill>
          <a:blip r:embed="rId2" cstate="email"/>
          <a:srcRect/>
          <a:stretch>
            <a:fillRect/>
          </a:stretch>
        </p:blipFill>
        <p:spPr bwMode="auto">
          <a:xfrm>
            <a:off x="4644008" y="706940"/>
            <a:ext cx="3940688" cy="5124338"/>
          </a:xfrm>
          <a:prstGeom prst="rect">
            <a:avLst/>
          </a:prstGeom>
          <a:ln>
            <a:noFill/>
          </a:ln>
          <a:effectLst>
            <a:softEdge rad="112500"/>
          </a:effectLst>
        </p:spPr>
      </p:pic>
      <p:sp>
        <p:nvSpPr>
          <p:cNvPr id="6" name="Прямоугольник 5"/>
          <p:cNvSpPr/>
          <p:nvPr/>
        </p:nvSpPr>
        <p:spPr>
          <a:xfrm>
            <a:off x="755576" y="548681"/>
            <a:ext cx="3672408" cy="2554545"/>
          </a:xfrm>
          <a:prstGeom prst="rect">
            <a:avLst/>
          </a:prstGeom>
        </p:spPr>
        <p:txBody>
          <a:bodyPr wrap="square">
            <a:spAutoFit/>
          </a:bodyPr>
          <a:lstStyle/>
          <a:p>
            <a:pPr algn="ctr"/>
            <a:r>
              <a:rPr lang="ru-RU" sz="2000" b="1" dirty="0" smtClean="0">
                <a:solidFill>
                  <a:schemeClr val="accent2">
                    <a:lumMod val="50000"/>
                  </a:schemeClr>
                </a:solidFill>
                <a:latin typeface="Times New Roman" pitchFamily="18" charset="0"/>
                <a:cs typeface="Times New Roman" pitchFamily="18" charset="0"/>
              </a:rPr>
              <a:t>Свиристель</a:t>
            </a:r>
          </a:p>
          <a:p>
            <a:r>
              <a:rPr lang="ru-RU" sz="2000" dirty="0" smtClean="0">
                <a:solidFill>
                  <a:schemeClr val="bg1"/>
                </a:solidFill>
                <a:latin typeface="Times New Roman" pitchFamily="18" charset="0"/>
                <a:cs typeface="Times New Roman" pitchFamily="18" charset="0"/>
              </a:rPr>
              <a:t>Назвали эту птицу так за её нежную птичью трель «</a:t>
            </a:r>
            <a:r>
              <a:rPr lang="ru-RU" sz="2000" dirty="0" err="1" smtClean="0">
                <a:solidFill>
                  <a:schemeClr val="bg1"/>
                </a:solidFill>
                <a:latin typeface="Times New Roman" pitchFamily="18" charset="0"/>
                <a:cs typeface="Times New Roman" pitchFamily="18" charset="0"/>
              </a:rPr>
              <a:t>сви-ри-ри-ри-ри</a:t>
            </a:r>
            <a:r>
              <a:rPr lang="ru-RU" sz="2000" dirty="0" smtClean="0">
                <a:solidFill>
                  <a:schemeClr val="bg1"/>
                </a:solidFill>
                <a:latin typeface="Times New Roman" pitchFamily="18" charset="0"/>
                <a:cs typeface="Times New Roman" pitchFamily="18" charset="0"/>
              </a:rPr>
              <a:t>», похожую на звучание свирели. Эти птички в нашем городе появляются довольно часто и облепляют городские рябины.</a:t>
            </a:r>
            <a:endParaRPr lang="ru-RU" sz="2000" dirty="0">
              <a:solidFill>
                <a:schemeClr val="bg1"/>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260648"/>
            <a:ext cx="2880320" cy="3477875"/>
          </a:xfrm>
          <a:prstGeom prst="rect">
            <a:avLst/>
          </a:prstGeom>
        </p:spPr>
        <p:txBody>
          <a:bodyPr wrap="square">
            <a:spAutoFit/>
          </a:bodyPr>
          <a:lstStyle/>
          <a:p>
            <a:pPr algn="ctr"/>
            <a:r>
              <a:rPr lang="ru-RU" sz="2000" b="1" dirty="0" smtClean="0">
                <a:solidFill>
                  <a:schemeClr val="accent2">
                    <a:lumMod val="50000"/>
                  </a:schemeClr>
                </a:solidFill>
                <a:latin typeface="Times New Roman" pitchFamily="18" charset="0"/>
                <a:cs typeface="Times New Roman" pitchFamily="18" charset="0"/>
              </a:rPr>
              <a:t>Клёст</a:t>
            </a:r>
          </a:p>
          <a:p>
            <a:r>
              <a:rPr lang="ru-RU" sz="2000" dirty="0" smtClean="0">
                <a:solidFill>
                  <a:schemeClr val="bg1"/>
                </a:solidFill>
                <a:latin typeface="Times New Roman" pitchFamily="18" charset="0"/>
                <a:cs typeface="Times New Roman" pitchFamily="18" charset="0"/>
              </a:rPr>
              <a:t>Главная отличительная особенность клеста – клюв, сложенный крестиком, он помогает птице отгибать чешуйки шишки и ловко доставать из неё семена. Эти семена содержат много смолы, которую клесты очень любят.</a:t>
            </a:r>
            <a:endParaRPr lang="ru-RU" dirty="0">
              <a:solidFill>
                <a:schemeClr val="bg1"/>
              </a:solidFill>
              <a:latin typeface="Times New Roman" pitchFamily="18" charset="0"/>
              <a:cs typeface="Times New Roman" pitchFamily="18" charset="0"/>
            </a:endParaRPr>
          </a:p>
        </p:txBody>
      </p:sp>
      <p:pic>
        <p:nvPicPr>
          <p:cNvPr id="3" name="Рисунок 2" descr="730785.jpg"/>
          <p:cNvPicPr>
            <a:picLocks noChangeAspect="1"/>
          </p:cNvPicPr>
          <p:nvPr/>
        </p:nvPicPr>
        <p:blipFill>
          <a:blip r:embed="rId2" cstate="print"/>
          <a:stretch>
            <a:fillRect/>
          </a:stretch>
        </p:blipFill>
        <p:spPr>
          <a:xfrm>
            <a:off x="4716016" y="188640"/>
            <a:ext cx="4320480" cy="3240360"/>
          </a:xfrm>
          <a:prstGeom prst="rect">
            <a:avLst/>
          </a:prstGeom>
        </p:spPr>
      </p:pic>
      <p:pic>
        <p:nvPicPr>
          <p:cNvPr id="4" name="Рисунок 3" descr="1260753588_birds_12_01_2009_bw_017.jpg"/>
          <p:cNvPicPr>
            <a:picLocks noChangeAspect="1"/>
          </p:cNvPicPr>
          <p:nvPr/>
        </p:nvPicPr>
        <p:blipFill>
          <a:blip r:embed="rId3" cstate="print"/>
          <a:stretch>
            <a:fillRect/>
          </a:stretch>
        </p:blipFill>
        <p:spPr>
          <a:xfrm>
            <a:off x="3491880" y="3284984"/>
            <a:ext cx="4572000" cy="3429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404664"/>
            <a:ext cx="4032447" cy="523220"/>
          </a:xfrm>
          <a:prstGeom prst="rect">
            <a:avLst/>
          </a:prstGeom>
        </p:spPr>
        <p:txBody>
          <a:bodyPr wrap="square">
            <a:spAutoFit/>
          </a:bodyPr>
          <a:lstStyle/>
          <a:p>
            <a:r>
              <a:rPr lang="ru-RU" sz="2800" b="1" dirty="0" smtClean="0">
                <a:solidFill>
                  <a:srgbClr val="990000"/>
                </a:solidFill>
              </a:rPr>
              <a:t>Листовка–обращение</a:t>
            </a:r>
            <a:r>
              <a:rPr lang="ru-RU" dirty="0" smtClean="0">
                <a:solidFill>
                  <a:srgbClr val="990000"/>
                </a:solidFill>
              </a:rPr>
              <a:t> </a:t>
            </a:r>
            <a:endParaRPr lang="ru-RU" dirty="0">
              <a:solidFill>
                <a:srgbClr val="990000"/>
              </a:solidFill>
            </a:endParaRPr>
          </a:p>
        </p:txBody>
      </p:sp>
      <p:sp>
        <p:nvSpPr>
          <p:cNvPr id="13" name="Прямоугольник 12"/>
          <p:cNvSpPr/>
          <p:nvPr/>
        </p:nvSpPr>
        <p:spPr>
          <a:xfrm>
            <a:off x="683568" y="980728"/>
            <a:ext cx="7632848" cy="2752035"/>
          </a:xfrm>
          <a:prstGeom prst="rect">
            <a:avLst/>
          </a:prstGeom>
        </p:spPr>
        <p:txBody>
          <a:bodyPr wrap="square">
            <a:spAutoFit/>
          </a:bodyPr>
          <a:lstStyle/>
          <a:p>
            <a:pPr lvl="0" algn="ctr" fontAlgn="base">
              <a:spcBef>
                <a:spcPts val="500"/>
              </a:spcBef>
              <a:spcAft>
                <a:spcPts val="500"/>
              </a:spcAft>
            </a:pPr>
            <a:r>
              <a:rPr lang="ru-RU" sz="4400" b="1" dirty="0" smtClean="0">
                <a:solidFill>
                  <a:srgbClr val="000099"/>
                </a:solidFill>
                <a:latin typeface="Calibri" pitchFamily="34" charset="0"/>
                <a:cs typeface="Arial" pitchFamily="34" charset="0"/>
              </a:rPr>
              <a:t>«Покормите птиц зимой!»</a:t>
            </a:r>
          </a:p>
          <a:p>
            <a:pPr lvl="0" algn="ctr" fontAlgn="base">
              <a:spcBef>
                <a:spcPts val="500"/>
              </a:spcBef>
              <a:spcAft>
                <a:spcPts val="500"/>
              </a:spcAft>
            </a:pPr>
            <a:r>
              <a:rPr lang="ru-RU" b="1" dirty="0" smtClean="0">
                <a:solidFill>
                  <a:schemeClr val="bg1"/>
                </a:solidFill>
                <a:latin typeface="Calibri" pitchFamily="34" charset="0"/>
                <a:cs typeface="Arial" pitchFamily="34" charset="0"/>
              </a:rPr>
              <a:t>Дорогие ребята!</a:t>
            </a:r>
          </a:p>
          <a:p>
            <a:pPr lvl="0" algn="ctr" fontAlgn="base">
              <a:spcBef>
                <a:spcPts val="500"/>
              </a:spcBef>
              <a:spcAft>
                <a:spcPts val="500"/>
              </a:spcAft>
            </a:pPr>
            <a:r>
              <a:rPr lang="ru-RU" b="1" dirty="0" smtClean="0">
                <a:solidFill>
                  <a:schemeClr val="bg1"/>
                </a:solidFill>
                <a:latin typeface="Calibri" pitchFamily="34" charset="0"/>
                <a:cs typeface="Arial" pitchFamily="34" charset="0"/>
              </a:rPr>
              <a:t>Зимой очень трудно птицам. Они ждут нашей помощи. Сделайте и развесьте кормушки. Не забывайте подсыпать корм. Нерегулярное наполнение кормушки может вызвать гибель привыкших к подкормке пернатых. Птицы – наши друзья! Весной они нас отблагодарят.</a:t>
            </a:r>
          </a:p>
          <a:p>
            <a:pPr lvl="0" algn="ctr" fontAlgn="base">
              <a:spcBef>
                <a:spcPct val="0"/>
              </a:spcBef>
              <a:spcAft>
                <a:spcPts val="1000"/>
              </a:spcAft>
            </a:pPr>
            <a:r>
              <a:rPr lang="ru-RU" b="1" i="1" dirty="0" smtClean="0">
                <a:solidFill>
                  <a:schemeClr val="bg1"/>
                </a:solidFill>
                <a:latin typeface="Calibri" pitchFamily="34" charset="0"/>
                <a:cs typeface="Arial" pitchFamily="34" charset="0"/>
              </a:rPr>
              <a:t>Ученики 2 «Г» класса</a:t>
            </a:r>
            <a:endParaRPr lang="ru-RU" dirty="0">
              <a:solidFill>
                <a:schemeClr val="bg1"/>
              </a:solidFill>
            </a:endParaRPr>
          </a:p>
        </p:txBody>
      </p:sp>
      <p:pic>
        <p:nvPicPr>
          <p:cNvPr id="14" name="Рисунок 13" descr="707.jpg"/>
          <p:cNvPicPr/>
          <p:nvPr/>
        </p:nvPicPr>
        <p:blipFill>
          <a:blip r:embed="rId2" cstate="print"/>
          <a:stretch>
            <a:fillRect/>
          </a:stretch>
        </p:blipFill>
        <p:spPr>
          <a:xfrm>
            <a:off x="2771800" y="4077072"/>
            <a:ext cx="3609975" cy="2057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260648"/>
            <a:ext cx="5845535" cy="369332"/>
          </a:xfrm>
          <a:prstGeom prst="rect">
            <a:avLst/>
          </a:prstGeom>
        </p:spPr>
        <p:txBody>
          <a:bodyPr wrap="square">
            <a:spAutoFit/>
          </a:bodyPr>
          <a:lstStyle/>
          <a:p>
            <a:pPr lvl="0" fontAlgn="base">
              <a:spcBef>
                <a:spcPct val="0"/>
              </a:spcBef>
              <a:spcAft>
                <a:spcPct val="0"/>
              </a:spcAft>
            </a:pPr>
            <a:r>
              <a:rPr lang="ru-RU" b="1" dirty="0" smtClean="0">
                <a:solidFill>
                  <a:srgbClr val="FF0000"/>
                </a:solidFill>
                <a:latin typeface="Arial" pitchFamily="34" charset="0"/>
                <a:ea typeface="Times New Roman" pitchFamily="18" charset="0"/>
                <a:cs typeface="Arial" pitchFamily="34" charset="0"/>
              </a:rPr>
              <a:t>Памятка  “Как подкармливать птиц”</a:t>
            </a:r>
            <a:endParaRPr lang="ru-RU" dirty="0" smtClean="0">
              <a:latin typeface="Arial" pitchFamily="34" charset="0"/>
              <a:cs typeface="Arial" pitchFamily="34" charset="0"/>
            </a:endParaRPr>
          </a:p>
        </p:txBody>
      </p:sp>
      <p:sp>
        <p:nvSpPr>
          <p:cNvPr id="3" name="Прямоугольник 2"/>
          <p:cNvSpPr/>
          <p:nvPr/>
        </p:nvSpPr>
        <p:spPr>
          <a:xfrm>
            <a:off x="683568" y="692696"/>
            <a:ext cx="5976664" cy="3323987"/>
          </a:xfrm>
          <a:prstGeom prst="rect">
            <a:avLst/>
          </a:prstGeom>
        </p:spPr>
        <p:txBody>
          <a:bodyPr wrap="square">
            <a:spAutoFit/>
          </a:bodyPr>
          <a:lstStyle/>
          <a:p>
            <a:pPr marL="273050" lvl="0" indent="-273050" eaLnBrk="0" fontAlgn="base" hangingPunct="0">
              <a:spcBef>
                <a:spcPct val="0"/>
              </a:spcBef>
              <a:spcAft>
                <a:spcPct val="0"/>
              </a:spcAft>
            </a:pPr>
            <a:r>
              <a:rPr lang="ru-RU" sz="1400" dirty="0" smtClean="0">
                <a:solidFill>
                  <a:schemeClr val="bg1"/>
                </a:solidFill>
                <a:latin typeface="Arial" pitchFamily="34" charset="0"/>
                <a:ea typeface="Times New Roman" pitchFamily="18" charset="0"/>
                <a:cs typeface="Arial" pitchFamily="34" charset="0"/>
              </a:rPr>
              <a:t>1. Кормушки лучше делать самые простые – из пакетов из–под молочных продуктов. А также из пластиковых бутылок, укреплённых вверх дном, чтобы зерно постепенно высыпалось на подставку. Кормушка должна быть удобна и безопасна для птиц (плотное крепление, никаких острых краёв)</a:t>
            </a:r>
            <a:endParaRPr lang="ru-RU" sz="800" dirty="0" smtClean="0">
              <a:solidFill>
                <a:schemeClr val="bg1"/>
              </a:solidFill>
              <a:latin typeface="Arial" pitchFamily="34" charset="0"/>
              <a:cs typeface="Arial" pitchFamily="34" charset="0"/>
            </a:endParaRPr>
          </a:p>
          <a:p>
            <a:pPr marL="273050" lvl="0" indent="-273050" eaLnBrk="0" fontAlgn="base" hangingPunct="0">
              <a:spcBef>
                <a:spcPct val="0"/>
              </a:spcBef>
              <a:spcAft>
                <a:spcPct val="0"/>
              </a:spcAft>
            </a:pPr>
            <a:r>
              <a:rPr lang="ru-RU" sz="1400" dirty="0" smtClean="0">
                <a:solidFill>
                  <a:schemeClr val="bg1"/>
                </a:solidFill>
                <a:latin typeface="Arial" pitchFamily="34" charset="0"/>
                <a:ea typeface="Times New Roman" pitchFamily="18" charset="0"/>
                <a:cs typeface="Arial" pitchFamily="34" charset="0"/>
              </a:rPr>
              <a:t>2. Развешивайте кормушки в спокойных для птиц местах.</a:t>
            </a:r>
          </a:p>
          <a:p>
            <a:pPr marL="273050" lvl="0" indent="-273050" eaLnBrk="0" fontAlgn="base" hangingPunct="0">
              <a:spcBef>
                <a:spcPct val="0"/>
              </a:spcBef>
              <a:spcAft>
                <a:spcPct val="0"/>
              </a:spcAft>
            </a:pPr>
            <a:r>
              <a:rPr lang="ru-RU" sz="1400" dirty="0" smtClean="0">
                <a:solidFill>
                  <a:schemeClr val="bg1"/>
                </a:solidFill>
                <a:latin typeface="Arial" pitchFamily="34" charset="0"/>
                <a:ea typeface="Times New Roman" pitchFamily="18" charset="0"/>
                <a:cs typeface="Arial" pitchFamily="34" charset="0"/>
              </a:rPr>
              <a:t>3. Следите, чтобы корм в кормушке был постоянно.</a:t>
            </a:r>
          </a:p>
          <a:p>
            <a:pPr marL="273050" lvl="0" indent="-273050" eaLnBrk="0" fontAlgn="base" hangingPunct="0">
              <a:spcBef>
                <a:spcPct val="0"/>
              </a:spcBef>
              <a:spcAft>
                <a:spcPct val="0"/>
              </a:spcAft>
            </a:pPr>
            <a:r>
              <a:rPr lang="ru-RU" sz="1400" dirty="0" smtClean="0">
                <a:solidFill>
                  <a:schemeClr val="bg1"/>
                </a:solidFill>
                <a:latin typeface="Arial" pitchFamily="34" charset="0"/>
                <a:ea typeface="Times New Roman" pitchFamily="18" charset="0"/>
                <a:cs typeface="Arial" pitchFamily="34" charset="0"/>
              </a:rPr>
              <a:t>4. Кормушки нужно держать в чистоте.</a:t>
            </a:r>
          </a:p>
          <a:p>
            <a:pPr marL="273050" lvl="0" indent="-273050" eaLnBrk="0" fontAlgn="base" hangingPunct="0">
              <a:spcBef>
                <a:spcPct val="0"/>
              </a:spcBef>
              <a:spcAft>
                <a:spcPct val="0"/>
              </a:spcAft>
            </a:pPr>
            <a:r>
              <a:rPr lang="ru-RU" sz="1400" dirty="0" smtClean="0">
                <a:solidFill>
                  <a:schemeClr val="bg1"/>
                </a:solidFill>
                <a:latin typeface="Arial" pitchFamily="34" charset="0"/>
                <a:ea typeface="Times New Roman" pitchFamily="18" charset="0"/>
                <a:cs typeface="Arial" pitchFamily="34" charset="0"/>
              </a:rPr>
              <a:t>5. Следите, чтобы в кормушке не было снега.</a:t>
            </a:r>
          </a:p>
          <a:p>
            <a:pPr marL="273050" lvl="0" indent="-273050" eaLnBrk="0" fontAlgn="base" hangingPunct="0">
              <a:spcBef>
                <a:spcPct val="0"/>
              </a:spcBef>
              <a:spcAft>
                <a:spcPct val="0"/>
              </a:spcAft>
            </a:pPr>
            <a:r>
              <a:rPr lang="ru-RU" sz="1400" dirty="0" smtClean="0">
                <a:solidFill>
                  <a:schemeClr val="bg1"/>
                </a:solidFill>
                <a:latin typeface="Arial" pitchFamily="34" charset="0"/>
                <a:ea typeface="Times New Roman" pitchFamily="18" charset="0"/>
                <a:cs typeface="Arial" pitchFamily="34" charset="0"/>
              </a:rPr>
              <a:t>6. Помните, что основные зимние корма: семечки арбуза, дыни, тыквы, пшеничные отруби, овсяные хлопья, пшено, семена подсолнечника (не жареные, не солёные), сушёные ягоды боярышника, шиповника, крошки белого хлеба, несолёное свиное сало, говяжий жир. Нельзя кормить птиц солёными продуктами и ржаным хлебом (это смертельно опасно для них)</a:t>
            </a:r>
          </a:p>
        </p:txBody>
      </p:sp>
      <p:pic>
        <p:nvPicPr>
          <p:cNvPr id="4" name="Рисунок 3" descr="0d032eb337dfb0cd2eed48d9b3ff2fa45.jpg"/>
          <p:cNvPicPr>
            <a:picLocks noChangeAspect="1"/>
          </p:cNvPicPr>
          <p:nvPr/>
        </p:nvPicPr>
        <p:blipFill>
          <a:blip r:embed="rId2" cstate="print"/>
          <a:stretch>
            <a:fillRect/>
          </a:stretch>
        </p:blipFill>
        <p:spPr>
          <a:xfrm>
            <a:off x="437594" y="4054570"/>
            <a:ext cx="3702358" cy="2614790"/>
          </a:xfrm>
          <a:prstGeom prst="rect">
            <a:avLst/>
          </a:prstGeom>
        </p:spPr>
      </p:pic>
      <p:pic>
        <p:nvPicPr>
          <p:cNvPr id="5" name="Рисунок 4" descr="a7dac6cbe376.jpg"/>
          <p:cNvPicPr>
            <a:picLocks noChangeAspect="1"/>
          </p:cNvPicPr>
          <p:nvPr/>
        </p:nvPicPr>
        <p:blipFill>
          <a:blip r:embed="rId3" cstate="print"/>
          <a:stretch>
            <a:fillRect/>
          </a:stretch>
        </p:blipFill>
        <p:spPr>
          <a:xfrm>
            <a:off x="4716016" y="3980580"/>
            <a:ext cx="4098032" cy="270470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37138" y="260648"/>
            <a:ext cx="3669723" cy="369332"/>
          </a:xfrm>
          <a:prstGeom prst="rect">
            <a:avLst/>
          </a:prstGeom>
        </p:spPr>
        <p:txBody>
          <a:bodyPr wrap="square">
            <a:spAutoFit/>
          </a:bodyPr>
          <a:lstStyle/>
          <a:p>
            <a:pPr algn="ctr"/>
            <a:r>
              <a:rPr lang="ru-RU" b="1" dirty="0" smtClean="0">
                <a:solidFill>
                  <a:schemeClr val="accent2">
                    <a:lumMod val="50000"/>
                  </a:schemeClr>
                </a:solidFill>
                <a:latin typeface="Times New Roman" pitchFamily="18" charset="0"/>
                <a:cs typeface="Times New Roman" pitchFamily="18" charset="0"/>
              </a:rPr>
              <a:t>Акция «Покормите птиц зимой!»</a:t>
            </a:r>
            <a:endParaRPr lang="ru-RU" b="1" dirty="0">
              <a:solidFill>
                <a:schemeClr val="accent2">
                  <a:lumMod val="50000"/>
                </a:schemeClr>
              </a:solidFill>
              <a:latin typeface="Times New Roman" pitchFamily="18" charset="0"/>
              <a:cs typeface="Times New Roman" pitchFamily="18" charset="0"/>
            </a:endParaRPr>
          </a:p>
        </p:txBody>
      </p:sp>
      <p:sp>
        <p:nvSpPr>
          <p:cNvPr id="3" name="Прямоугольник 2"/>
          <p:cNvSpPr/>
          <p:nvPr/>
        </p:nvSpPr>
        <p:spPr>
          <a:xfrm>
            <a:off x="611560" y="692696"/>
            <a:ext cx="3240360" cy="1200329"/>
          </a:xfrm>
          <a:prstGeom prst="rect">
            <a:avLst/>
          </a:prstGeom>
        </p:spPr>
        <p:txBody>
          <a:bodyPr wrap="square">
            <a:spAutoFit/>
          </a:bodyPr>
          <a:lstStyle/>
          <a:p>
            <a:r>
              <a:rPr lang="ru-RU" dirty="0" smtClean="0">
                <a:solidFill>
                  <a:schemeClr val="bg1"/>
                </a:solidFill>
                <a:latin typeface="Times New Roman" pitchFamily="18" charset="0"/>
                <a:cs typeface="Times New Roman" pitchFamily="18" charset="0"/>
              </a:rPr>
              <a:t>Кормушки лучше делать самые простые – из тетра пакетов, а также из пластиковых бутылок. </a:t>
            </a:r>
            <a:endParaRPr lang="ru-RU" dirty="0">
              <a:solidFill>
                <a:schemeClr val="bg1"/>
              </a:solidFill>
              <a:latin typeface="Times New Roman" pitchFamily="18" charset="0"/>
              <a:cs typeface="Times New Roman" pitchFamily="18" charset="0"/>
            </a:endParaRPr>
          </a:p>
        </p:txBody>
      </p:sp>
      <p:pic>
        <p:nvPicPr>
          <p:cNvPr id="4" name="Рисунок 3" descr="янв 019.jpg"/>
          <p:cNvPicPr>
            <a:picLocks noChangeAspect="1"/>
          </p:cNvPicPr>
          <p:nvPr/>
        </p:nvPicPr>
        <p:blipFill>
          <a:blip r:embed="rId2" cstate="print"/>
          <a:stretch>
            <a:fillRect/>
          </a:stretch>
        </p:blipFill>
        <p:spPr>
          <a:xfrm>
            <a:off x="4283968" y="692696"/>
            <a:ext cx="4267200" cy="3200400"/>
          </a:xfrm>
          <a:prstGeom prst="rect">
            <a:avLst/>
          </a:prstGeom>
        </p:spPr>
      </p:pic>
      <p:pic>
        <p:nvPicPr>
          <p:cNvPr id="5" name="Рисунок 4" descr="янв 017.jpg"/>
          <p:cNvPicPr>
            <a:picLocks noChangeAspect="1"/>
          </p:cNvPicPr>
          <p:nvPr/>
        </p:nvPicPr>
        <p:blipFill>
          <a:blip r:embed="rId3" cstate="print"/>
          <a:stretch>
            <a:fillRect/>
          </a:stretch>
        </p:blipFill>
        <p:spPr>
          <a:xfrm>
            <a:off x="251520" y="2852936"/>
            <a:ext cx="4267200" cy="3200400"/>
          </a:xfrm>
          <a:prstGeom prst="rect">
            <a:avLst/>
          </a:prstGeom>
        </p:spPr>
      </p:pic>
      <p:sp>
        <p:nvSpPr>
          <p:cNvPr id="6" name="Прямоугольник 5"/>
          <p:cNvSpPr/>
          <p:nvPr/>
        </p:nvSpPr>
        <p:spPr>
          <a:xfrm>
            <a:off x="5148064" y="4293096"/>
            <a:ext cx="3096344" cy="1015663"/>
          </a:xfrm>
          <a:prstGeom prst="rect">
            <a:avLst/>
          </a:prstGeom>
        </p:spPr>
        <p:txBody>
          <a:bodyPr wrap="square">
            <a:spAutoFit/>
          </a:bodyPr>
          <a:lstStyle/>
          <a:p>
            <a:r>
              <a:rPr lang="ru-RU" sz="2000" dirty="0" smtClean="0">
                <a:solidFill>
                  <a:schemeClr val="bg1"/>
                </a:solidFill>
                <a:latin typeface="Times New Roman" pitchFamily="18" charset="0"/>
                <a:cs typeface="Times New Roman" pitchFamily="18" charset="0"/>
              </a:rPr>
              <a:t>Более долговечные кормушки сделанные из дерева. </a:t>
            </a:r>
            <a:endParaRPr lang="ru-RU"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755577" y="1397000"/>
          <a:ext cx="7704856" cy="4480272"/>
        </p:xfrm>
        <a:graphic>
          <a:graphicData uri="http://schemas.openxmlformats.org/drawingml/2006/table">
            <a:tbl>
              <a:tblPr/>
              <a:tblGrid>
                <a:gridCol w="1371202"/>
                <a:gridCol w="3142063"/>
                <a:gridCol w="3191591"/>
              </a:tblGrid>
              <a:tr h="417541">
                <a:tc>
                  <a:txBody>
                    <a:bodyPr/>
                    <a:lstStyle/>
                    <a:p>
                      <a:pPr algn="just">
                        <a:lnSpc>
                          <a:spcPct val="100000"/>
                        </a:lnSpc>
                        <a:spcAft>
                          <a:spcPts val="0"/>
                        </a:spcAft>
                      </a:pPr>
                      <a:r>
                        <a:rPr lang="ru-RU" sz="1600" b="1" dirty="0">
                          <a:solidFill>
                            <a:srgbClr val="C00000"/>
                          </a:solidFill>
                          <a:latin typeface="Times New Roman"/>
                          <a:ea typeface="Times New Roman"/>
                          <a:cs typeface="Times New Roman"/>
                        </a:rPr>
                        <a:t>Название птицы</a:t>
                      </a:r>
                      <a:endParaRPr lang="ru-RU" sz="1600" b="1" dirty="0">
                        <a:solidFill>
                          <a:srgbClr val="C00000"/>
                        </a:solidFill>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00000"/>
                        </a:lnSpc>
                        <a:spcAft>
                          <a:spcPts val="0"/>
                        </a:spcAft>
                      </a:pPr>
                      <a:r>
                        <a:rPr lang="ru-RU" sz="1600" b="1" dirty="0">
                          <a:solidFill>
                            <a:srgbClr val="C00000"/>
                          </a:solidFill>
                          <a:latin typeface="Times New Roman"/>
                          <a:ea typeface="Times New Roman"/>
                          <a:cs typeface="Times New Roman"/>
                        </a:rPr>
                        <a:t>Чем питается в природе зимой</a:t>
                      </a:r>
                      <a:endParaRPr lang="ru-RU" sz="1600" b="1" dirty="0">
                        <a:solidFill>
                          <a:srgbClr val="C00000"/>
                        </a:solidFill>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00000"/>
                        </a:lnSpc>
                        <a:spcAft>
                          <a:spcPts val="0"/>
                        </a:spcAft>
                      </a:pPr>
                      <a:r>
                        <a:rPr lang="ru-RU" sz="1600" b="1" dirty="0">
                          <a:solidFill>
                            <a:srgbClr val="C00000"/>
                          </a:solidFill>
                          <a:latin typeface="Times New Roman"/>
                          <a:ea typeface="Times New Roman"/>
                          <a:cs typeface="Times New Roman"/>
                        </a:rPr>
                        <a:t>Чем можно подкармливать</a:t>
                      </a:r>
                      <a:endParaRPr lang="ru-RU" sz="1600" b="1" dirty="0">
                        <a:solidFill>
                          <a:srgbClr val="C00000"/>
                        </a:solidFill>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99170">
                <a:tc>
                  <a:txBody>
                    <a:bodyPr/>
                    <a:lstStyle/>
                    <a:p>
                      <a:pPr algn="just">
                        <a:lnSpc>
                          <a:spcPct val="100000"/>
                        </a:lnSpc>
                        <a:spcAft>
                          <a:spcPts val="0"/>
                        </a:spcAft>
                      </a:pPr>
                      <a:r>
                        <a:rPr lang="ru-RU" sz="1600" b="1" dirty="0">
                          <a:solidFill>
                            <a:srgbClr val="C00000"/>
                          </a:solidFill>
                          <a:latin typeface="Times New Roman"/>
                          <a:ea typeface="Times New Roman"/>
                          <a:cs typeface="Times New Roman"/>
                        </a:rPr>
                        <a:t>Воробей домовой</a:t>
                      </a:r>
                      <a:endParaRPr lang="ru-RU" sz="1600" b="1" dirty="0">
                        <a:solidFill>
                          <a:srgbClr val="C00000"/>
                        </a:solidFill>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00000"/>
                        </a:lnSpc>
                        <a:spcAft>
                          <a:spcPts val="0"/>
                        </a:spcAft>
                      </a:pPr>
                      <a:r>
                        <a:rPr lang="ru-RU" sz="1600" dirty="0">
                          <a:solidFill>
                            <a:srgbClr val="000000"/>
                          </a:solidFill>
                          <a:latin typeface="Times New Roman"/>
                          <a:ea typeface="Times New Roman"/>
                          <a:cs typeface="Times New Roman"/>
                        </a:rPr>
                        <a:t>Семена сорных растений, хлебные крошки.</a:t>
                      </a:r>
                      <a:endParaRPr lang="ru-RU" sz="1600" dirty="0">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00000"/>
                        </a:lnSpc>
                        <a:spcAft>
                          <a:spcPts val="0"/>
                        </a:spcAft>
                      </a:pPr>
                      <a:r>
                        <a:rPr lang="ru-RU" sz="1600" dirty="0">
                          <a:solidFill>
                            <a:srgbClr val="000000"/>
                          </a:solidFill>
                          <a:latin typeface="Times New Roman"/>
                          <a:ea typeface="Times New Roman"/>
                          <a:cs typeface="Times New Roman"/>
                        </a:rPr>
                        <a:t>Овес и просо</a:t>
                      </a:r>
                      <a:r>
                        <a:rPr lang="ru-RU" sz="1600" dirty="0" smtClean="0">
                          <a:solidFill>
                            <a:srgbClr val="000000"/>
                          </a:solidFill>
                          <a:latin typeface="Times New Roman"/>
                          <a:ea typeface="Times New Roman"/>
                          <a:cs typeface="Times New Roman"/>
                        </a:rPr>
                        <a:t>, пшеничные </a:t>
                      </a:r>
                      <a:r>
                        <a:rPr lang="ru-RU" sz="1600" dirty="0">
                          <a:solidFill>
                            <a:srgbClr val="000000"/>
                          </a:solidFill>
                          <a:latin typeface="Times New Roman"/>
                          <a:ea typeface="Times New Roman"/>
                          <a:cs typeface="Times New Roman"/>
                        </a:rPr>
                        <a:t>отруби,  а также крошки белого хлеба</a:t>
                      </a:r>
                      <a:endParaRPr lang="ru-RU" sz="1600" dirty="0">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869002">
                <a:tc>
                  <a:txBody>
                    <a:bodyPr/>
                    <a:lstStyle/>
                    <a:p>
                      <a:pPr algn="just">
                        <a:lnSpc>
                          <a:spcPct val="100000"/>
                        </a:lnSpc>
                        <a:spcAft>
                          <a:spcPts val="0"/>
                        </a:spcAft>
                      </a:pPr>
                      <a:r>
                        <a:rPr lang="ru-RU" sz="1600" b="1" dirty="0">
                          <a:solidFill>
                            <a:srgbClr val="C00000"/>
                          </a:solidFill>
                          <a:latin typeface="Times New Roman"/>
                          <a:ea typeface="Times New Roman"/>
                          <a:cs typeface="Times New Roman"/>
                        </a:rPr>
                        <a:t>Синица большая</a:t>
                      </a:r>
                      <a:endParaRPr lang="ru-RU" sz="1400" b="1" dirty="0">
                        <a:solidFill>
                          <a:srgbClr val="C00000"/>
                        </a:solidFill>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00000"/>
                        </a:lnSpc>
                        <a:spcAft>
                          <a:spcPts val="0"/>
                        </a:spcAft>
                      </a:pPr>
                      <a:r>
                        <a:rPr lang="ru-RU" sz="1600" dirty="0">
                          <a:solidFill>
                            <a:schemeClr val="bg1"/>
                          </a:solidFill>
                          <a:latin typeface="Times New Roman"/>
                          <a:ea typeface="Times New Roman"/>
                          <a:cs typeface="Times New Roman"/>
                        </a:rPr>
                        <a:t>Семенами и другой растительной пищей, личинками и куколками спрятавшихся насекомых.</a:t>
                      </a:r>
                      <a:endParaRPr lang="ru-RU" sz="1400" dirty="0">
                        <a:solidFill>
                          <a:schemeClr val="bg1"/>
                        </a:solidFill>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00000"/>
                        </a:lnSpc>
                        <a:spcAft>
                          <a:spcPts val="0"/>
                        </a:spcAft>
                      </a:pPr>
                      <a:r>
                        <a:rPr lang="ru-RU" sz="1600" dirty="0">
                          <a:solidFill>
                            <a:schemeClr val="bg1"/>
                          </a:solidFill>
                          <a:latin typeface="Times New Roman"/>
                          <a:ea typeface="Times New Roman"/>
                          <a:cs typeface="Times New Roman"/>
                        </a:rPr>
                        <a:t>Семена, мясо, говяжий жир, несоленое  сало.    Очень  любят     семечки  подсолнечника. </a:t>
                      </a:r>
                      <a:endParaRPr lang="ru-RU" sz="1400" dirty="0">
                        <a:solidFill>
                          <a:schemeClr val="bg1"/>
                        </a:solidFill>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99170">
                <a:tc>
                  <a:txBody>
                    <a:bodyPr/>
                    <a:lstStyle/>
                    <a:p>
                      <a:pPr algn="just">
                        <a:lnSpc>
                          <a:spcPct val="100000"/>
                        </a:lnSpc>
                        <a:spcAft>
                          <a:spcPts val="0"/>
                        </a:spcAft>
                      </a:pPr>
                      <a:r>
                        <a:rPr lang="ru-RU" sz="1600" b="1" dirty="0">
                          <a:solidFill>
                            <a:srgbClr val="C00000"/>
                          </a:solidFill>
                          <a:latin typeface="Times New Roman"/>
                          <a:ea typeface="Times New Roman"/>
                          <a:cs typeface="Times New Roman"/>
                        </a:rPr>
                        <a:t>Дятел</a:t>
                      </a:r>
                      <a:endParaRPr lang="ru-RU" sz="1400" b="1" dirty="0">
                        <a:solidFill>
                          <a:srgbClr val="C00000"/>
                        </a:solidFill>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00000"/>
                        </a:lnSpc>
                        <a:spcAft>
                          <a:spcPts val="0"/>
                        </a:spcAft>
                      </a:pPr>
                      <a:r>
                        <a:rPr lang="ru-RU" sz="1600" dirty="0">
                          <a:solidFill>
                            <a:schemeClr val="bg1"/>
                          </a:solidFill>
                          <a:latin typeface="Times New Roman"/>
                          <a:ea typeface="Times New Roman"/>
                          <a:cs typeface="Times New Roman"/>
                        </a:rPr>
                        <a:t>Семена  сосны и ели, личинками и куколками спрятавшихся насекомых.</a:t>
                      </a:r>
                      <a:endParaRPr lang="ru-RU" sz="1400" dirty="0">
                        <a:solidFill>
                          <a:schemeClr val="bg1"/>
                        </a:solidFill>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00000"/>
                        </a:lnSpc>
                        <a:spcAft>
                          <a:spcPts val="0"/>
                        </a:spcAft>
                      </a:pPr>
                      <a:r>
                        <a:rPr lang="ru-RU" sz="1600" dirty="0">
                          <a:solidFill>
                            <a:srgbClr val="000000"/>
                          </a:solidFill>
                          <a:latin typeface="Times New Roman"/>
                          <a:ea typeface="Times New Roman"/>
                          <a:cs typeface="Times New Roman"/>
                        </a:rPr>
                        <a:t> Сухофрукты, свежие мягкие фрукты, несоленое сало.</a:t>
                      </a:r>
                      <a:endParaRPr lang="ru-RU" sz="1400" dirty="0">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17541">
                <a:tc>
                  <a:txBody>
                    <a:bodyPr/>
                    <a:lstStyle/>
                    <a:p>
                      <a:pPr algn="just">
                        <a:lnSpc>
                          <a:spcPct val="100000"/>
                        </a:lnSpc>
                        <a:spcAft>
                          <a:spcPts val="0"/>
                        </a:spcAft>
                      </a:pPr>
                      <a:r>
                        <a:rPr lang="ru-RU" sz="1600" b="1" dirty="0">
                          <a:solidFill>
                            <a:srgbClr val="C00000"/>
                          </a:solidFill>
                          <a:latin typeface="Times New Roman"/>
                          <a:ea typeface="Times New Roman"/>
                          <a:cs typeface="Times New Roman"/>
                        </a:rPr>
                        <a:t>Снегирь</a:t>
                      </a:r>
                      <a:endParaRPr lang="ru-RU" sz="1400" b="1" dirty="0">
                        <a:solidFill>
                          <a:srgbClr val="C00000"/>
                        </a:solidFill>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00000"/>
                        </a:lnSpc>
                        <a:spcAft>
                          <a:spcPts val="0"/>
                        </a:spcAft>
                      </a:pPr>
                      <a:r>
                        <a:rPr lang="ru-RU" sz="1600" dirty="0">
                          <a:solidFill>
                            <a:schemeClr val="bg1"/>
                          </a:solidFill>
                          <a:latin typeface="Times New Roman"/>
                          <a:ea typeface="Times New Roman"/>
                          <a:cs typeface="Times New Roman"/>
                        </a:rPr>
                        <a:t>Семенами  растений  и  ягодами.</a:t>
                      </a:r>
                      <a:endParaRPr lang="ru-RU" sz="1400" dirty="0">
                        <a:solidFill>
                          <a:schemeClr val="bg1"/>
                        </a:solidFill>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00000"/>
                        </a:lnSpc>
                        <a:spcAft>
                          <a:spcPts val="0"/>
                        </a:spcAft>
                      </a:pPr>
                      <a:r>
                        <a:rPr lang="ru-RU" sz="1600" dirty="0">
                          <a:solidFill>
                            <a:srgbClr val="000000"/>
                          </a:solidFill>
                          <a:latin typeface="Times New Roman"/>
                          <a:ea typeface="Times New Roman"/>
                          <a:cs typeface="Times New Roman"/>
                        </a:rPr>
                        <a:t>Ягоды рябины, бузины, боярышника.</a:t>
                      </a:r>
                      <a:endParaRPr lang="ru-RU" sz="1400" dirty="0">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541525">
                <a:tc>
                  <a:txBody>
                    <a:bodyPr/>
                    <a:lstStyle/>
                    <a:p>
                      <a:pPr algn="just">
                        <a:lnSpc>
                          <a:spcPct val="100000"/>
                        </a:lnSpc>
                        <a:spcAft>
                          <a:spcPts val="0"/>
                        </a:spcAft>
                      </a:pPr>
                      <a:r>
                        <a:rPr lang="ru-RU" sz="1600" b="1" dirty="0">
                          <a:solidFill>
                            <a:srgbClr val="C00000"/>
                          </a:solidFill>
                          <a:latin typeface="Times New Roman"/>
                          <a:ea typeface="Times New Roman"/>
                          <a:cs typeface="Times New Roman"/>
                        </a:rPr>
                        <a:t>Сойка</a:t>
                      </a:r>
                      <a:endParaRPr lang="ru-RU" sz="1400" b="1" dirty="0">
                        <a:solidFill>
                          <a:srgbClr val="C00000"/>
                        </a:solidFill>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00000"/>
                        </a:lnSpc>
                        <a:spcAft>
                          <a:spcPts val="0"/>
                        </a:spcAft>
                      </a:pPr>
                      <a:r>
                        <a:rPr lang="ru-RU" sz="1600" dirty="0">
                          <a:solidFill>
                            <a:schemeClr val="bg1"/>
                          </a:solidFill>
                          <a:latin typeface="Times New Roman"/>
                          <a:ea typeface="Times New Roman"/>
                          <a:cs typeface="Times New Roman"/>
                        </a:rPr>
                        <a:t>Семенами  растений  и  ягодами.</a:t>
                      </a:r>
                      <a:endParaRPr lang="ru-RU" sz="1400" dirty="0">
                        <a:solidFill>
                          <a:schemeClr val="bg1"/>
                        </a:solidFill>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00000"/>
                        </a:lnSpc>
                        <a:spcAft>
                          <a:spcPts val="0"/>
                        </a:spcAft>
                      </a:pPr>
                      <a:r>
                        <a:rPr lang="ru-RU" sz="1600" dirty="0">
                          <a:solidFill>
                            <a:srgbClr val="000000"/>
                          </a:solidFill>
                          <a:latin typeface="Times New Roman"/>
                          <a:ea typeface="Times New Roman"/>
                          <a:cs typeface="Times New Roman"/>
                        </a:rPr>
                        <a:t>Ягоды рябины, семена, крошки белого хлеба.</a:t>
                      </a:r>
                      <a:endParaRPr lang="ru-RU" sz="1400" dirty="0">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63695">
                <a:tc>
                  <a:txBody>
                    <a:bodyPr/>
                    <a:lstStyle/>
                    <a:p>
                      <a:pPr algn="just">
                        <a:lnSpc>
                          <a:spcPct val="100000"/>
                        </a:lnSpc>
                        <a:spcAft>
                          <a:spcPts val="0"/>
                        </a:spcAft>
                      </a:pPr>
                      <a:r>
                        <a:rPr lang="ru-RU" sz="1600" b="1" dirty="0">
                          <a:solidFill>
                            <a:srgbClr val="C00000"/>
                          </a:solidFill>
                          <a:latin typeface="Times New Roman"/>
                          <a:ea typeface="Times New Roman"/>
                          <a:cs typeface="Times New Roman"/>
                        </a:rPr>
                        <a:t>Чёрный ворон</a:t>
                      </a:r>
                      <a:endParaRPr lang="ru-RU" sz="1400" b="1" dirty="0">
                        <a:solidFill>
                          <a:srgbClr val="C00000"/>
                        </a:solidFill>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00000"/>
                        </a:lnSpc>
                        <a:spcAft>
                          <a:spcPts val="0"/>
                        </a:spcAft>
                      </a:pPr>
                      <a:r>
                        <a:rPr lang="ru-RU" sz="1600">
                          <a:solidFill>
                            <a:srgbClr val="000000"/>
                          </a:solidFill>
                          <a:latin typeface="Times New Roman"/>
                          <a:ea typeface="Times New Roman"/>
                          <a:cs typeface="Times New Roman"/>
                        </a:rPr>
                        <a:t>Всеяден.</a:t>
                      </a:r>
                      <a:endParaRPr lang="ru-RU" sz="1400">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00000"/>
                        </a:lnSpc>
                        <a:spcAft>
                          <a:spcPts val="0"/>
                        </a:spcAft>
                      </a:pPr>
                      <a:r>
                        <a:rPr lang="ru-RU" sz="1600" dirty="0">
                          <a:solidFill>
                            <a:srgbClr val="000000"/>
                          </a:solidFill>
                          <a:latin typeface="Times New Roman"/>
                          <a:ea typeface="Times New Roman"/>
                          <a:cs typeface="Times New Roman"/>
                        </a:rPr>
                        <a:t>Может питаться любыми отходами на мусорных контейнеров.</a:t>
                      </a:r>
                      <a:endParaRPr lang="ru-RU" sz="1400" dirty="0">
                        <a:latin typeface="Calibri"/>
                        <a:ea typeface="Calibri"/>
                        <a:cs typeface="Times New Roman"/>
                      </a:endParaRPr>
                    </a:p>
                  </a:txBody>
                  <a:tcPr marL="35511" marR="355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049" name="Рисунок 1" descr="0_3d4b5_b1780cba_XL.jpg"/>
          <p:cNvPicPr>
            <a:picLocks noChangeAspect="1" noChangeArrowheads="1"/>
          </p:cNvPicPr>
          <p:nvPr/>
        </p:nvPicPr>
        <p:blipFill>
          <a:blip r:embed="rId2" cstate="print"/>
          <a:srcRect/>
          <a:stretch>
            <a:fillRect/>
          </a:stretch>
        </p:blipFill>
        <p:spPr bwMode="auto">
          <a:xfrm rot="-770298">
            <a:off x="4234428" y="1301038"/>
            <a:ext cx="3238500" cy="3159125"/>
          </a:xfrm>
          <a:prstGeom prst="rect">
            <a:avLst/>
          </a:prstGeom>
          <a:noFill/>
        </p:spPr>
      </p:pic>
      <p:sp>
        <p:nvSpPr>
          <p:cNvPr id="2051" name="Rectangle 3"/>
          <p:cNvSpPr>
            <a:spLocks noChangeArrowheads="1"/>
          </p:cNvSpPr>
          <p:nvPr/>
        </p:nvSpPr>
        <p:spPr bwMode="auto">
          <a:xfrm>
            <a:off x="683568" y="-4402091"/>
            <a:ext cx="2592288" cy="91409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solidFill>
                <a:srgbClr val="0000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solidFill>
                <a:srgbClr val="0000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solidFill>
                <a:srgbClr val="0000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solidFill>
                <a:srgbClr val="0000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solidFill>
                <a:srgbClr val="0000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solidFill>
                <a:srgbClr val="0000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solidFill>
                <a:srgbClr val="0000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solidFill>
                <a:srgbClr val="0000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solidFill>
                <a:srgbClr val="0000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solidFill>
                <a:srgbClr val="0000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solidFill>
                <a:srgbClr val="0000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solidFill>
                <a:srgbClr val="0000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solidFill>
                <a:srgbClr val="000000"/>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Подкормите птиц зимой!</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Пусть со всех концов</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 нам слетятся, как домой,</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Стайкой на крыльцо.</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Сколько гибнет их - не счесть,</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Видеть тяжело.</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А ведь в нашем сердце есть</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 для птиц тепло.</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Приучите птиц в мороз</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 своему окну,</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Чтоб без песен не пришлось</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Нам встречать весну</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620689"/>
            <a:ext cx="4572000" cy="646331"/>
          </a:xfrm>
          <a:prstGeom prst="rect">
            <a:avLst/>
          </a:prstGeom>
        </p:spPr>
        <p:txBody>
          <a:bodyPr wrap="square">
            <a:spAutoFit/>
          </a:bodyPr>
          <a:lstStyle/>
          <a:p>
            <a:r>
              <a:rPr lang="ru-RU" b="1" dirty="0" smtClean="0">
                <a:solidFill>
                  <a:srgbClr val="002060"/>
                </a:solidFill>
                <a:latin typeface="Times New Roman" pitchFamily="18" charset="0"/>
                <a:cs typeface="Times New Roman" pitchFamily="18" charset="0"/>
              </a:rPr>
              <a:t>Виды птиц, прилетевших за время       наблюдения</a:t>
            </a:r>
            <a:endParaRPr lang="ru-RU" dirty="0"/>
          </a:p>
        </p:txBody>
      </p:sp>
      <p:graphicFrame>
        <p:nvGraphicFramePr>
          <p:cNvPr id="3" name="Таблица 2"/>
          <p:cNvGraphicFramePr>
            <a:graphicFrameLocks noGrp="1"/>
          </p:cNvGraphicFramePr>
          <p:nvPr/>
        </p:nvGraphicFramePr>
        <p:xfrm>
          <a:off x="1524000" y="1481174"/>
          <a:ext cx="6095999" cy="3895652"/>
        </p:xfrm>
        <a:graphic>
          <a:graphicData uri="http://schemas.openxmlformats.org/drawingml/2006/table">
            <a:tbl>
              <a:tblPr/>
              <a:tblGrid>
                <a:gridCol w="1523555"/>
                <a:gridCol w="1524148"/>
                <a:gridCol w="1524148"/>
                <a:gridCol w="1524148"/>
              </a:tblGrid>
              <a:tr h="458312">
                <a:tc>
                  <a:txBody>
                    <a:bodyPr/>
                    <a:lstStyle/>
                    <a:p>
                      <a:pPr>
                        <a:lnSpc>
                          <a:spcPct val="115000"/>
                        </a:lnSpc>
                        <a:spcAft>
                          <a:spcPts val="0"/>
                        </a:spcAft>
                      </a:pPr>
                      <a:r>
                        <a:rPr lang="ru-RU" sz="1300" b="1" dirty="0">
                          <a:solidFill>
                            <a:schemeClr val="bg1"/>
                          </a:solidFill>
                          <a:latin typeface="Times New Roman"/>
                          <a:ea typeface="Calibri"/>
                          <a:cs typeface="Times New Roman"/>
                        </a:rPr>
                        <a:t>         птица</a:t>
                      </a:r>
                      <a:endParaRPr lang="ru-RU" sz="1000" dirty="0">
                        <a:solidFill>
                          <a:schemeClr val="bg1"/>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15000"/>
                        </a:lnSpc>
                        <a:spcAft>
                          <a:spcPts val="0"/>
                        </a:spcAft>
                      </a:pPr>
                      <a:r>
                        <a:rPr lang="ru-RU" sz="1300" b="1">
                          <a:solidFill>
                            <a:schemeClr val="bg1"/>
                          </a:solidFill>
                          <a:latin typeface="Times New Roman"/>
                          <a:ea typeface="Calibri"/>
                          <a:cs typeface="Times New Roman"/>
                        </a:rPr>
                        <a:t>    кормушка</a:t>
                      </a:r>
                      <a:endParaRPr lang="ru-RU" sz="1000">
                        <a:solidFill>
                          <a:schemeClr val="bg1"/>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15000"/>
                        </a:lnSpc>
                        <a:spcAft>
                          <a:spcPts val="0"/>
                        </a:spcAft>
                      </a:pPr>
                      <a:r>
                        <a:rPr lang="ru-RU" sz="1300" b="1">
                          <a:solidFill>
                            <a:schemeClr val="bg1"/>
                          </a:solidFill>
                          <a:latin typeface="Times New Roman"/>
                          <a:ea typeface="Calibri"/>
                          <a:cs typeface="Times New Roman"/>
                        </a:rPr>
                        <a:t>          корм</a:t>
                      </a:r>
                      <a:endParaRPr lang="ru-RU" sz="1000">
                        <a:solidFill>
                          <a:schemeClr val="bg1"/>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15000"/>
                        </a:lnSpc>
                        <a:spcAft>
                          <a:spcPts val="0"/>
                        </a:spcAft>
                      </a:pPr>
                      <a:r>
                        <a:rPr lang="ru-RU" sz="1300" b="1">
                          <a:solidFill>
                            <a:schemeClr val="bg1"/>
                          </a:solidFill>
                          <a:latin typeface="Times New Roman"/>
                          <a:ea typeface="Calibri"/>
                          <a:cs typeface="Times New Roman"/>
                        </a:rPr>
                        <a:t>         Способ</a:t>
                      </a:r>
                      <a:endParaRPr lang="ru-RU" sz="1000">
                        <a:solidFill>
                          <a:schemeClr val="bg1"/>
                        </a:solidFill>
                        <a:latin typeface="Calibri"/>
                        <a:ea typeface="Calibri"/>
                        <a:cs typeface="Times New Roman"/>
                      </a:endParaRPr>
                    </a:p>
                    <a:p>
                      <a:pPr>
                        <a:lnSpc>
                          <a:spcPct val="115000"/>
                        </a:lnSpc>
                        <a:spcAft>
                          <a:spcPts val="0"/>
                        </a:spcAft>
                      </a:pPr>
                      <a:r>
                        <a:rPr lang="ru-RU" sz="1300" b="1">
                          <a:solidFill>
                            <a:schemeClr val="bg1"/>
                          </a:solidFill>
                          <a:latin typeface="Times New Roman"/>
                          <a:ea typeface="Calibri"/>
                          <a:cs typeface="Times New Roman"/>
                        </a:rPr>
                        <a:t>   употребления</a:t>
                      </a:r>
                      <a:endParaRPr lang="ru-RU" sz="1000">
                        <a:solidFill>
                          <a:schemeClr val="bg1"/>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458312">
                <a:tc>
                  <a:txBody>
                    <a:bodyPr/>
                    <a:lstStyle/>
                    <a:p>
                      <a:pPr>
                        <a:lnSpc>
                          <a:spcPct val="115000"/>
                        </a:lnSpc>
                        <a:spcAft>
                          <a:spcPts val="0"/>
                        </a:spcAft>
                      </a:pPr>
                      <a:r>
                        <a:rPr lang="ru-RU" sz="1300" b="1" dirty="0">
                          <a:solidFill>
                            <a:schemeClr val="bg1"/>
                          </a:solidFill>
                          <a:latin typeface="Times New Roman"/>
                          <a:ea typeface="Calibri"/>
                          <a:cs typeface="Times New Roman"/>
                        </a:rPr>
                        <a:t>Голуби, воробьи</a:t>
                      </a:r>
                      <a:endParaRPr lang="ru-RU" sz="1000" dirty="0">
                        <a:solidFill>
                          <a:schemeClr val="bg1"/>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15000"/>
                        </a:lnSpc>
                        <a:spcAft>
                          <a:spcPts val="0"/>
                        </a:spcAft>
                      </a:pPr>
                      <a:r>
                        <a:rPr lang="ru-RU" sz="1300" b="1">
                          <a:solidFill>
                            <a:schemeClr val="bg1"/>
                          </a:solidFill>
                          <a:latin typeface="Times New Roman"/>
                          <a:ea typeface="Calibri"/>
                          <a:cs typeface="Times New Roman"/>
                        </a:rPr>
                        <a:t>Устойчивая, крепкая</a:t>
                      </a:r>
                      <a:endParaRPr lang="ru-RU" sz="1000">
                        <a:solidFill>
                          <a:schemeClr val="bg1"/>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15000"/>
                        </a:lnSpc>
                        <a:spcAft>
                          <a:spcPts val="0"/>
                        </a:spcAft>
                      </a:pPr>
                      <a:r>
                        <a:rPr lang="ru-RU" sz="1300" b="1">
                          <a:solidFill>
                            <a:schemeClr val="bg1"/>
                          </a:solidFill>
                          <a:latin typeface="Times New Roman"/>
                          <a:ea typeface="Calibri"/>
                          <a:cs typeface="Times New Roman"/>
                        </a:rPr>
                        <a:t>любой</a:t>
                      </a:r>
                      <a:endParaRPr lang="ru-RU" sz="1000">
                        <a:solidFill>
                          <a:schemeClr val="bg1"/>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15000"/>
                        </a:lnSpc>
                        <a:spcAft>
                          <a:spcPts val="0"/>
                        </a:spcAft>
                      </a:pPr>
                      <a:r>
                        <a:rPr lang="ru-RU" sz="1300" b="1">
                          <a:solidFill>
                            <a:schemeClr val="bg1"/>
                          </a:solidFill>
                          <a:latin typeface="Times New Roman"/>
                          <a:ea typeface="Calibri"/>
                          <a:cs typeface="Times New Roman"/>
                        </a:rPr>
                        <a:t>Клюют у кормушки</a:t>
                      </a:r>
                      <a:endParaRPr lang="ru-RU" sz="1000">
                        <a:solidFill>
                          <a:schemeClr val="bg1"/>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604092">
                <a:tc>
                  <a:txBody>
                    <a:bodyPr/>
                    <a:lstStyle/>
                    <a:p>
                      <a:pPr>
                        <a:lnSpc>
                          <a:spcPct val="115000"/>
                        </a:lnSpc>
                        <a:spcAft>
                          <a:spcPts val="0"/>
                        </a:spcAft>
                      </a:pPr>
                      <a:r>
                        <a:rPr lang="ru-RU" sz="1300" b="1" dirty="0">
                          <a:solidFill>
                            <a:schemeClr val="bg1"/>
                          </a:solidFill>
                          <a:latin typeface="Times New Roman"/>
                          <a:ea typeface="Calibri"/>
                          <a:cs typeface="Times New Roman"/>
                        </a:rPr>
                        <a:t>синица</a:t>
                      </a:r>
                      <a:endParaRPr lang="ru-RU" sz="1000" dirty="0">
                        <a:solidFill>
                          <a:schemeClr val="bg1"/>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15000"/>
                        </a:lnSpc>
                        <a:spcAft>
                          <a:spcPts val="0"/>
                        </a:spcAft>
                      </a:pPr>
                      <a:r>
                        <a:rPr lang="ru-RU" sz="1300" b="1" dirty="0">
                          <a:solidFill>
                            <a:schemeClr val="bg1"/>
                          </a:solidFill>
                          <a:latin typeface="Times New Roman"/>
                          <a:ea typeface="Calibri"/>
                          <a:cs typeface="Times New Roman"/>
                        </a:rPr>
                        <a:t>Маленькая, недоступная голубям</a:t>
                      </a:r>
                      <a:endParaRPr lang="ru-RU" sz="1000" dirty="0">
                        <a:solidFill>
                          <a:schemeClr val="bg1"/>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15000"/>
                        </a:lnSpc>
                        <a:spcAft>
                          <a:spcPts val="0"/>
                        </a:spcAft>
                      </a:pPr>
                      <a:r>
                        <a:rPr lang="ru-RU" sz="1300" b="1" dirty="0">
                          <a:solidFill>
                            <a:schemeClr val="bg1"/>
                          </a:solidFill>
                          <a:latin typeface="Times New Roman"/>
                          <a:ea typeface="Calibri"/>
                          <a:cs typeface="Times New Roman"/>
                        </a:rPr>
                        <a:t>Семечки подсолнечника, тыквы, дыни, сало, геркулесовые хлопья, сырое мясо</a:t>
                      </a:r>
                      <a:endParaRPr lang="ru-RU" sz="1000" dirty="0">
                        <a:solidFill>
                          <a:schemeClr val="bg1"/>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15000"/>
                        </a:lnSpc>
                        <a:spcAft>
                          <a:spcPts val="0"/>
                        </a:spcAft>
                      </a:pPr>
                      <a:r>
                        <a:rPr lang="ru-RU" sz="1300" b="1">
                          <a:solidFill>
                            <a:schemeClr val="bg1"/>
                          </a:solidFill>
                          <a:latin typeface="Times New Roman"/>
                          <a:ea typeface="Calibri"/>
                          <a:cs typeface="Times New Roman"/>
                        </a:rPr>
                        <a:t>Берёт по зёрнышку, клюёт на дереве, зажимая лапами</a:t>
                      </a:r>
                      <a:endParaRPr lang="ru-RU" sz="1000">
                        <a:solidFill>
                          <a:schemeClr val="bg1"/>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916624">
                <a:tc>
                  <a:txBody>
                    <a:bodyPr/>
                    <a:lstStyle/>
                    <a:p>
                      <a:pPr>
                        <a:lnSpc>
                          <a:spcPct val="115000"/>
                        </a:lnSpc>
                        <a:spcAft>
                          <a:spcPts val="0"/>
                        </a:spcAft>
                      </a:pPr>
                      <a:r>
                        <a:rPr lang="ru-RU" sz="1300" b="1">
                          <a:solidFill>
                            <a:schemeClr val="bg1"/>
                          </a:solidFill>
                          <a:latin typeface="Times New Roman"/>
                          <a:ea typeface="Calibri"/>
                          <a:cs typeface="Times New Roman"/>
                        </a:rPr>
                        <a:t>снегирь</a:t>
                      </a:r>
                      <a:endParaRPr lang="ru-RU" sz="1000">
                        <a:solidFill>
                          <a:schemeClr val="bg1"/>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15000"/>
                        </a:lnSpc>
                        <a:spcAft>
                          <a:spcPts val="0"/>
                        </a:spcAft>
                      </a:pPr>
                      <a:r>
                        <a:rPr lang="ru-RU" sz="1300" b="1">
                          <a:solidFill>
                            <a:schemeClr val="bg1"/>
                          </a:solidFill>
                          <a:latin typeface="Times New Roman"/>
                          <a:ea typeface="Calibri"/>
                          <a:cs typeface="Times New Roman"/>
                        </a:rPr>
                        <a:t>Бусы из фруктов, семян, удалённые кормушки</a:t>
                      </a:r>
                      <a:endParaRPr lang="ru-RU" sz="1000">
                        <a:solidFill>
                          <a:schemeClr val="bg1"/>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15000"/>
                        </a:lnSpc>
                        <a:spcAft>
                          <a:spcPts val="0"/>
                        </a:spcAft>
                      </a:pPr>
                      <a:r>
                        <a:rPr lang="ru-RU" sz="1300" b="1" dirty="0">
                          <a:solidFill>
                            <a:schemeClr val="bg1"/>
                          </a:solidFill>
                          <a:latin typeface="Times New Roman"/>
                          <a:ea typeface="Calibri"/>
                          <a:cs typeface="Times New Roman"/>
                        </a:rPr>
                        <a:t>Рябина, калина, просо, овсяная крупа, семена подсолнечника</a:t>
                      </a:r>
                      <a:endParaRPr lang="ru-RU" sz="1000" dirty="0">
                        <a:solidFill>
                          <a:schemeClr val="bg1"/>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15000"/>
                        </a:lnSpc>
                        <a:spcAft>
                          <a:spcPts val="0"/>
                        </a:spcAft>
                      </a:pPr>
                      <a:r>
                        <a:rPr lang="ru-RU" sz="1300" b="1" dirty="0">
                          <a:solidFill>
                            <a:schemeClr val="bg1"/>
                          </a:solidFill>
                          <a:latin typeface="Times New Roman"/>
                          <a:ea typeface="Calibri"/>
                          <a:cs typeface="Times New Roman"/>
                        </a:rPr>
                        <a:t>Клюёт очень аккуратно, не сорит</a:t>
                      </a:r>
                      <a:endParaRPr lang="ru-RU" sz="1000" dirty="0">
                        <a:solidFill>
                          <a:schemeClr val="bg1"/>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458312">
                <a:tc>
                  <a:txBody>
                    <a:bodyPr/>
                    <a:lstStyle/>
                    <a:p>
                      <a:pPr>
                        <a:lnSpc>
                          <a:spcPct val="115000"/>
                        </a:lnSpc>
                        <a:spcAft>
                          <a:spcPts val="0"/>
                        </a:spcAft>
                      </a:pPr>
                      <a:r>
                        <a:rPr lang="ru-RU" sz="1300" b="1">
                          <a:solidFill>
                            <a:schemeClr val="bg1"/>
                          </a:solidFill>
                          <a:latin typeface="Times New Roman"/>
                          <a:ea typeface="Calibri"/>
                          <a:cs typeface="Times New Roman"/>
                        </a:rPr>
                        <a:t>ворона</a:t>
                      </a:r>
                      <a:endParaRPr lang="ru-RU" sz="1000">
                        <a:solidFill>
                          <a:schemeClr val="bg1"/>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15000"/>
                        </a:lnSpc>
                        <a:spcAft>
                          <a:spcPts val="0"/>
                        </a:spcAft>
                      </a:pPr>
                      <a:r>
                        <a:rPr lang="ru-RU" sz="1300" b="1">
                          <a:solidFill>
                            <a:schemeClr val="bg1"/>
                          </a:solidFill>
                          <a:latin typeface="Times New Roman"/>
                          <a:ea typeface="Calibri"/>
                          <a:cs typeface="Times New Roman"/>
                        </a:rPr>
                        <a:t>Площадки на земле</a:t>
                      </a:r>
                      <a:endParaRPr lang="ru-RU" sz="1000">
                        <a:solidFill>
                          <a:schemeClr val="bg1"/>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15000"/>
                        </a:lnSpc>
                        <a:spcAft>
                          <a:spcPts val="0"/>
                        </a:spcAft>
                      </a:pPr>
                      <a:r>
                        <a:rPr lang="ru-RU" sz="1300" b="1">
                          <a:solidFill>
                            <a:schemeClr val="bg1"/>
                          </a:solidFill>
                          <a:latin typeface="Times New Roman"/>
                          <a:ea typeface="Calibri"/>
                          <a:cs typeface="Times New Roman"/>
                        </a:rPr>
                        <a:t>Остатки пищи</a:t>
                      </a:r>
                      <a:endParaRPr lang="ru-RU" sz="1000">
                        <a:solidFill>
                          <a:schemeClr val="bg1"/>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15000"/>
                        </a:lnSpc>
                        <a:spcAft>
                          <a:spcPts val="0"/>
                        </a:spcAft>
                      </a:pPr>
                      <a:r>
                        <a:rPr lang="ru-RU" sz="1300" b="1" dirty="0">
                          <a:solidFill>
                            <a:schemeClr val="bg1"/>
                          </a:solidFill>
                          <a:latin typeface="Times New Roman"/>
                          <a:ea typeface="Calibri"/>
                          <a:cs typeface="Times New Roman"/>
                        </a:rPr>
                        <a:t>Ест жадно, никого не боится</a:t>
                      </a:r>
                      <a:endParaRPr lang="ru-RU" sz="1000" dirty="0">
                        <a:solidFill>
                          <a:schemeClr val="bg1"/>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янв 002.jpg"/>
          <p:cNvPicPr>
            <a:picLocks noChangeAspect="1"/>
          </p:cNvPicPr>
          <p:nvPr/>
        </p:nvPicPr>
        <p:blipFill>
          <a:blip r:embed="rId2" cstate="print"/>
          <a:stretch>
            <a:fillRect/>
          </a:stretch>
        </p:blipFill>
        <p:spPr>
          <a:xfrm>
            <a:off x="467544" y="332656"/>
            <a:ext cx="4248472" cy="3186354"/>
          </a:xfrm>
          <a:prstGeom prst="rect">
            <a:avLst/>
          </a:prstGeom>
        </p:spPr>
      </p:pic>
      <p:pic>
        <p:nvPicPr>
          <p:cNvPr id="3" name="Рисунок 2" descr="янв 003.jpg"/>
          <p:cNvPicPr>
            <a:picLocks noChangeAspect="1"/>
          </p:cNvPicPr>
          <p:nvPr/>
        </p:nvPicPr>
        <p:blipFill>
          <a:blip r:embed="rId3" cstate="print"/>
          <a:stretch>
            <a:fillRect/>
          </a:stretch>
        </p:blipFill>
        <p:spPr>
          <a:xfrm>
            <a:off x="4788024" y="1340768"/>
            <a:ext cx="3867894" cy="515719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SCN2601.JPG"/>
          <p:cNvPicPr>
            <a:picLocks noChangeAspect="1"/>
          </p:cNvPicPr>
          <p:nvPr/>
        </p:nvPicPr>
        <p:blipFill>
          <a:blip r:embed="rId2" cstate="print"/>
          <a:stretch>
            <a:fillRect/>
          </a:stretch>
        </p:blipFill>
        <p:spPr>
          <a:xfrm>
            <a:off x="1907704" y="0"/>
            <a:ext cx="4104456" cy="3392813"/>
          </a:xfrm>
          <a:prstGeom prst="rect">
            <a:avLst/>
          </a:prstGeom>
        </p:spPr>
      </p:pic>
      <p:pic>
        <p:nvPicPr>
          <p:cNvPr id="5" name="Рисунок 4" descr="DSCN0078.JPG"/>
          <p:cNvPicPr>
            <a:picLocks noChangeAspect="1"/>
          </p:cNvPicPr>
          <p:nvPr/>
        </p:nvPicPr>
        <p:blipFill>
          <a:blip r:embed="rId3" cstate="print"/>
          <a:stretch>
            <a:fillRect/>
          </a:stretch>
        </p:blipFill>
        <p:spPr>
          <a:xfrm rot="1371589">
            <a:off x="218637" y="2807344"/>
            <a:ext cx="4427984" cy="3320988"/>
          </a:xfrm>
          <a:prstGeom prst="rect">
            <a:avLst/>
          </a:prstGeom>
        </p:spPr>
      </p:pic>
      <p:pic>
        <p:nvPicPr>
          <p:cNvPr id="6" name="Рисунок 5" descr="DSCN0085.JPG"/>
          <p:cNvPicPr>
            <a:picLocks noChangeAspect="1"/>
          </p:cNvPicPr>
          <p:nvPr/>
        </p:nvPicPr>
        <p:blipFill>
          <a:blip r:embed="rId4" cstate="print"/>
          <a:stretch>
            <a:fillRect/>
          </a:stretch>
        </p:blipFill>
        <p:spPr>
          <a:xfrm rot="21222937">
            <a:off x="4632097" y="3212026"/>
            <a:ext cx="4362327" cy="327174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15816" y="548680"/>
            <a:ext cx="2382921" cy="461665"/>
          </a:xfrm>
          <a:prstGeom prst="rect">
            <a:avLst/>
          </a:prstGeom>
        </p:spPr>
        <p:txBody>
          <a:bodyPr wrap="square">
            <a:spAutoFit/>
          </a:bodyPr>
          <a:lstStyle/>
          <a:p>
            <a:pPr lvl="0" algn="ctr" fontAlgn="base">
              <a:spcBef>
                <a:spcPct val="0"/>
              </a:spcBef>
              <a:spcAft>
                <a:spcPct val="0"/>
              </a:spcAft>
            </a:pPr>
            <a:r>
              <a:rPr lang="ru-RU" sz="2400" b="1" dirty="0" smtClean="0">
                <a:solidFill>
                  <a:srgbClr val="002060"/>
                </a:solidFill>
                <a:latin typeface="Times New Roman CYR"/>
                <a:ea typeface="Times New Roman" pitchFamily="18" charset="0"/>
                <a:cs typeface="Arial" pitchFamily="34" charset="0"/>
              </a:rPr>
              <a:t>Заключение</a:t>
            </a:r>
            <a:endParaRPr lang="ru-RU" sz="2400" dirty="0" smtClean="0">
              <a:solidFill>
                <a:srgbClr val="002060"/>
              </a:solidFill>
              <a:latin typeface="Arial" pitchFamily="34" charset="0"/>
              <a:cs typeface="Arial" pitchFamily="34" charset="0"/>
            </a:endParaRPr>
          </a:p>
        </p:txBody>
      </p:sp>
      <p:sp>
        <p:nvSpPr>
          <p:cNvPr id="3" name="Прямоугольник 2"/>
          <p:cNvSpPr/>
          <p:nvPr/>
        </p:nvSpPr>
        <p:spPr>
          <a:xfrm>
            <a:off x="683568" y="1268760"/>
            <a:ext cx="7344816" cy="2862322"/>
          </a:xfrm>
          <a:prstGeom prst="rect">
            <a:avLst/>
          </a:prstGeom>
        </p:spPr>
        <p:txBody>
          <a:bodyPr wrap="square">
            <a:spAutoFit/>
          </a:bodyPr>
          <a:lstStyle/>
          <a:p>
            <a:pPr lvl="0" fontAlgn="base">
              <a:spcBef>
                <a:spcPct val="0"/>
              </a:spcBef>
              <a:spcAft>
                <a:spcPct val="0"/>
              </a:spcAft>
            </a:pPr>
            <a:r>
              <a:rPr lang="ru-RU" sz="2000" dirty="0" smtClean="0">
                <a:solidFill>
                  <a:schemeClr val="bg1"/>
                </a:solidFill>
                <a:latin typeface="Times"/>
                <a:ea typeface="Times New Roman" pitchFamily="18" charset="0"/>
                <a:cs typeface="Arial" pitchFamily="34" charset="0"/>
              </a:rPr>
              <a:t>После всей проделанной работы мы пришли к таким </a:t>
            </a:r>
            <a:r>
              <a:rPr lang="ru-RU" sz="2000" b="1" dirty="0" smtClean="0">
                <a:solidFill>
                  <a:schemeClr val="bg1"/>
                </a:solidFill>
                <a:latin typeface="Times"/>
                <a:ea typeface="Times New Roman" pitchFamily="18" charset="0"/>
                <a:cs typeface="Arial" pitchFamily="34" charset="0"/>
              </a:rPr>
              <a:t>выводам:</a:t>
            </a:r>
            <a:endParaRPr lang="ru-RU" sz="2000" dirty="0" smtClean="0">
              <a:solidFill>
                <a:schemeClr val="bg1"/>
              </a:solidFill>
              <a:latin typeface="Times"/>
              <a:ea typeface="Times New Roman" pitchFamily="18" charset="0"/>
              <a:cs typeface="Arial" pitchFamily="34" charset="0"/>
            </a:endParaRPr>
          </a:p>
          <a:p>
            <a:pPr lvl="0" eaLnBrk="0" fontAlgn="base" hangingPunct="0">
              <a:spcBef>
                <a:spcPct val="0"/>
              </a:spcBef>
              <a:spcAft>
                <a:spcPct val="0"/>
              </a:spcAft>
              <a:buBlip>
                <a:blip r:embed="rId2"/>
              </a:buBlip>
              <a:tabLst>
                <a:tab pos="355600" algn="l"/>
              </a:tabLst>
            </a:pPr>
            <a:r>
              <a:rPr lang="ru-RU" sz="2000" dirty="0" smtClean="0">
                <a:solidFill>
                  <a:schemeClr val="bg1"/>
                </a:solidFill>
                <a:latin typeface="Times"/>
                <a:ea typeface="Times New Roman" pitchFamily="18" charset="0"/>
                <a:cs typeface="Arial" pitchFamily="34" charset="0"/>
              </a:rPr>
              <a:t> Зимуют в нашем крае не все птицы, а только приспособленные к выживанию в наших погодных условиях.</a:t>
            </a:r>
          </a:p>
          <a:p>
            <a:pPr lvl="0" eaLnBrk="0" fontAlgn="base" hangingPunct="0">
              <a:spcBef>
                <a:spcPct val="0"/>
              </a:spcBef>
              <a:spcAft>
                <a:spcPct val="0"/>
              </a:spcAft>
              <a:buBlip>
                <a:blip r:embed="rId2"/>
              </a:buBlip>
              <a:tabLst>
                <a:tab pos="355600" algn="l"/>
              </a:tabLst>
            </a:pPr>
            <a:r>
              <a:rPr lang="ru-RU" sz="2000" dirty="0" smtClean="0">
                <a:solidFill>
                  <a:schemeClr val="bg1"/>
                </a:solidFill>
                <a:latin typeface="Times"/>
                <a:ea typeface="Times New Roman" pitchFamily="18" charset="0"/>
                <a:cs typeface="Arial" pitchFamily="34" charset="0"/>
              </a:rPr>
              <a:t> В нашем городе  рядом с человеком зимуют воробьи, голуби, синицы, сороки, вороны.</a:t>
            </a:r>
          </a:p>
          <a:p>
            <a:pPr lvl="0" eaLnBrk="0" fontAlgn="base" hangingPunct="0">
              <a:spcBef>
                <a:spcPct val="0"/>
              </a:spcBef>
              <a:spcAft>
                <a:spcPct val="0"/>
              </a:spcAft>
              <a:buBlip>
                <a:blip r:embed="rId2"/>
              </a:buBlip>
              <a:tabLst>
                <a:tab pos="355600" algn="l"/>
              </a:tabLst>
            </a:pPr>
            <a:r>
              <a:rPr lang="ru-RU" sz="2000" dirty="0" smtClean="0">
                <a:solidFill>
                  <a:schemeClr val="bg1"/>
                </a:solidFill>
                <a:latin typeface="Times"/>
                <a:ea typeface="Times New Roman" pitchFamily="18" charset="0"/>
                <a:cs typeface="Arial" pitchFamily="34" charset="0"/>
              </a:rPr>
              <a:t> Птицы довольно успешно могут противостоять холоду в том случае, если вокруг много подходящего корма. </a:t>
            </a:r>
          </a:p>
          <a:p>
            <a:pPr lvl="0" eaLnBrk="0" fontAlgn="base" hangingPunct="0">
              <a:spcBef>
                <a:spcPct val="0"/>
              </a:spcBef>
              <a:spcAft>
                <a:spcPct val="0"/>
              </a:spcAft>
              <a:buBlip>
                <a:blip r:embed="rId2"/>
              </a:buBlip>
              <a:tabLst>
                <a:tab pos="355600" algn="l"/>
              </a:tabLst>
            </a:pPr>
            <a:r>
              <a:rPr lang="ru-RU" sz="2000" dirty="0" smtClean="0">
                <a:solidFill>
                  <a:schemeClr val="bg1"/>
                </a:solidFill>
                <a:latin typeface="Times"/>
                <a:ea typeface="Times New Roman" pitchFamily="18" charset="0"/>
                <a:cs typeface="Arial" pitchFamily="34" charset="0"/>
              </a:rPr>
              <a:t> И человек может помочь перезимовать птахам, развешивая  кормушки</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397401"/>
            <a:ext cx="4572000" cy="6063198"/>
          </a:xfrm>
          <a:prstGeom prst="rect">
            <a:avLst/>
          </a:prstGeom>
        </p:spPr>
        <p:txBody>
          <a:bodyPr>
            <a:spAutoFit/>
          </a:bodyPr>
          <a:lstStyle/>
          <a:p>
            <a:pPr lvl="0" algn="ctr" fontAlgn="base">
              <a:spcBef>
                <a:spcPct val="0"/>
              </a:spcBef>
              <a:spcAft>
                <a:spcPct val="0"/>
              </a:spcAft>
            </a:pPr>
            <a:r>
              <a:rPr lang="ru-RU" b="1" dirty="0" smtClean="0">
                <a:solidFill>
                  <a:srgbClr val="FF0000"/>
                </a:solidFill>
                <a:latin typeface="Arial" pitchFamily="34" charset="0"/>
                <a:ea typeface="Times New Roman" pitchFamily="18" charset="0"/>
                <a:cs typeface="Arial" pitchFamily="34" charset="0"/>
              </a:rPr>
              <a:t>Т. </a:t>
            </a:r>
            <a:r>
              <a:rPr lang="ru-RU" b="1" dirty="0" err="1" smtClean="0">
                <a:solidFill>
                  <a:srgbClr val="FF0000"/>
                </a:solidFill>
                <a:latin typeface="Arial" pitchFamily="34" charset="0"/>
                <a:ea typeface="Times New Roman" pitchFamily="18" charset="0"/>
                <a:cs typeface="Arial" pitchFamily="34" charset="0"/>
              </a:rPr>
              <a:t>Евдошенко</a:t>
            </a:r>
            <a:r>
              <a:rPr lang="ru-RU" b="1" dirty="0" smtClean="0">
                <a:solidFill>
                  <a:srgbClr val="FF0000"/>
                </a:solidFill>
                <a:latin typeface="Arial" pitchFamily="34" charset="0"/>
                <a:ea typeface="Times New Roman" pitchFamily="18" charset="0"/>
                <a:cs typeface="Arial" pitchFamily="34" charset="0"/>
              </a:rPr>
              <a:t> «Берегите птиц»</a:t>
            </a:r>
          </a:p>
          <a:p>
            <a:pPr lvl="0" algn="ctr" fontAlgn="base">
              <a:spcBef>
                <a:spcPct val="0"/>
              </a:spcBef>
              <a:spcAft>
                <a:spcPct val="0"/>
              </a:spcAft>
            </a:pPr>
            <a:endParaRPr lang="ru-RU" sz="1000" dirty="0" smtClean="0">
              <a:latin typeface="Arial" pitchFamily="34" charset="0"/>
              <a:cs typeface="Arial" pitchFamily="34" charset="0"/>
            </a:endParaRPr>
          </a:p>
          <a:p>
            <a:pPr lvl="0" algn="ctr" eaLnBrk="0" fontAlgn="base" hangingPunct="0">
              <a:spcBef>
                <a:spcPct val="0"/>
              </a:spcBef>
              <a:spcAft>
                <a:spcPct val="0"/>
              </a:spcAft>
            </a:pPr>
            <a:r>
              <a:rPr lang="ru-RU" dirty="0" smtClean="0">
                <a:solidFill>
                  <a:schemeClr val="bg1"/>
                </a:solidFill>
                <a:latin typeface="Arial" pitchFamily="34" charset="0"/>
                <a:ea typeface="Times New Roman" pitchFamily="18" charset="0"/>
                <a:cs typeface="Arial" pitchFamily="34" charset="0"/>
              </a:rPr>
              <a:t>О птицах много знаем мы</a:t>
            </a:r>
            <a:endParaRPr lang="ru-RU" sz="1000" dirty="0" smtClean="0">
              <a:solidFill>
                <a:schemeClr val="bg1"/>
              </a:solidFill>
              <a:latin typeface="Arial" pitchFamily="34" charset="0"/>
              <a:cs typeface="Arial" pitchFamily="34" charset="0"/>
            </a:endParaRPr>
          </a:p>
          <a:p>
            <a:pPr lvl="0" algn="ctr" eaLnBrk="0" fontAlgn="base" hangingPunct="0">
              <a:spcBef>
                <a:spcPct val="0"/>
              </a:spcBef>
              <a:spcAft>
                <a:spcPct val="0"/>
              </a:spcAft>
            </a:pPr>
            <a:r>
              <a:rPr lang="ru-RU" dirty="0" smtClean="0">
                <a:solidFill>
                  <a:schemeClr val="bg1"/>
                </a:solidFill>
                <a:latin typeface="Arial" pitchFamily="34" charset="0"/>
                <a:ea typeface="Times New Roman" pitchFamily="18" charset="0"/>
                <a:cs typeface="Arial" pitchFamily="34" charset="0"/>
              </a:rPr>
              <a:t>И в то же время мало,</a:t>
            </a:r>
            <a:endParaRPr lang="ru-RU" sz="1000" dirty="0" smtClean="0">
              <a:solidFill>
                <a:schemeClr val="bg1"/>
              </a:solidFill>
              <a:latin typeface="Arial" pitchFamily="34" charset="0"/>
              <a:cs typeface="Arial" pitchFamily="34" charset="0"/>
            </a:endParaRPr>
          </a:p>
          <a:p>
            <a:pPr lvl="0" algn="ctr" eaLnBrk="0" fontAlgn="base" hangingPunct="0">
              <a:spcBef>
                <a:spcPct val="0"/>
              </a:spcBef>
              <a:spcAft>
                <a:spcPct val="0"/>
              </a:spcAft>
            </a:pPr>
            <a:r>
              <a:rPr lang="ru-RU" dirty="0" smtClean="0">
                <a:solidFill>
                  <a:schemeClr val="bg1"/>
                </a:solidFill>
                <a:latin typeface="Arial" pitchFamily="34" charset="0"/>
                <a:ea typeface="Times New Roman" pitchFamily="18" charset="0"/>
                <a:cs typeface="Arial" pitchFamily="34" charset="0"/>
              </a:rPr>
              <a:t>И нужно всем: и вам, и нам, -</a:t>
            </a:r>
            <a:endParaRPr lang="ru-RU" sz="1000" dirty="0" smtClean="0">
              <a:solidFill>
                <a:schemeClr val="bg1"/>
              </a:solidFill>
              <a:latin typeface="Arial" pitchFamily="34" charset="0"/>
              <a:cs typeface="Arial" pitchFamily="34" charset="0"/>
            </a:endParaRPr>
          </a:p>
          <a:p>
            <a:pPr lvl="0" algn="ctr" eaLnBrk="0" fontAlgn="base" hangingPunct="0">
              <a:spcBef>
                <a:spcPct val="0"/>
              </a:spcBef>
              <a:spcAft>
                <a:spcPct val="0"/>
              </a:spcAft>
            </a:pPr>
            <a:r>
              <a:rPr lang="ru-RU" dirty="0" smtClean="0">
                <a:solidFill>
                  <a:schemeClr val="bg1"/>
                </a:solidFill>
                <a:latin typeface="Arial" pitchFamily="34" charset="0"/>
                <a:ea typeface="Times New Roman" pitchFamily="18" charset="0"/>
                <a:cs typeface="Arial" pitchFamily="34" charset="0"/>
              </a:rPr>
              <a:t>Чтоб их побольше стало.</a:t>
            </a:r>
            <a:endParaRPr lang="ru-RU" sz="1000" dirty="0" smtClean="0">
              <a:solidFill>
                <a:schemeClr val="bg1"/>
              </a:solidFill>
              <a:latin typeface="Arial" pitchFamily="34" charset="0"/>
              <a:cs typeface="Arial" pitchFamily="34" charset="0"/>
            </a:endParaRPr>
          </a:p>
          <a:p>
            <a:pPr lvl="0" algn="ctr" eaLnBrk="0" fontAlgn="base" hangingPunct="0">
              <a:spcBef>
                <a:spcPct val="0"/>
              </a:spcBef>
              <a:spcAft>
                <a:spcPct val="0"/>
              </a:spcAft>
            </a:pPr>
            <a:r>
              <a:rPr lang="ru-RU" dirty="0" smtClean="0">
                <a:solidFill>
                  <a:schemeClr val="bg1"/>
                </a:solidFill>
                <a:latin typeface="Arial" pitchFamily="34" charset="0"/>
                <a:ea typeface="Times New Roman" pitchFamily="18" charset="0"/>
                <a:cs typeface="Arial" pitchFamily="34" charset="0"/>
              </a:rPr>
              <a:t>Для этого побережём</a:t>
            </a:r>
            <a:endParaRPr lang="ru-RU" sz="1000" dirty="0" smtClean="0">
              <a:solidFill>
                <a:schemeClr val="bg1"/>
              </a:solidFill>
              <a:latin typeface="Arial" pitchFamily="34" charset="0"/>
              <a:cs typeface="Arial" pitchFamily="34" charset="0"/>
            </a:endParaRPr>
          </a:p>
          <a:p>
            <a:pPr lvl="0" algn="ctr" eaLnBrk="0" fontAlgn="base" hangingPunct="0">
              <a:spcBef>
                <a:spcPct val="0"/>
              </a:spcBef>
              <a:spcAft>
                <a:spcPct val="0"/>
              </a:spcAft>
            </a:pPr>
            <a:r>
              <a:rPr lang="ru-RU" dirty="0" smtClean="0">
                <a:solidFill>
                  <a:schemeClr val="bg1"/>
                </a:solidFill>
                <a:latin typeface="Arial" pitchFamily="34" charset="0"/>
                <a:ea typeface="Times New Roman" pitchFamily="18" charset="0"/>
                <a:cs typeface="Arial" pitchFamily="34" charset="0"/>
              </a:rPr>
              <a:t>Своих друзей пернатых,</a:t>
            </a:r>
            <a:endParaRPr lang="ru-RU" sz="1000" dirty="0" smtClean="0">
              <a:solidFill>
                <a:schemeClr val="bg1"/>
              </a:solidFill>
              <a:latin typeface="Arial" pitchFamily="34" charset="0"/>
              <a:cs typeface="Arial" pitchFamily="34" charset="0"/>
            </a:endParaRPr>
          </a:p>
          <a:p>
            <a:pPr lvl="0" algn="ctr" eaLnBrk="0" fontAlgn="base" hangingPunct="0">
              <a:spcBef>
                <a:spcPct val="0"/>
              </a:spcBef>
              <a:spcAft>
                <a:spcPct val="0"/>
              </a:spcAft>
            </a:pPr>
            <a:r>
              <a:rPr lang="ru-RU" dirty="0" smtClean="0">
                <a:solidFill>
                  <a:schemeClr val="bg1"/>
                </a:solidFill>
                <a:latin typeface="Arial" pitchFamily="34" charset="0"/>
                <a:ea typeface="Times New Roman" pitchFamily="18" charset="0"/>
                <a:cs typeface="Arial" pitchFamily="34" charset="0"/>
              </a:rPr>
              <a:t>Иначе мы к нулю сведём</a:t>
            </a:r>
            <a:endParaRPr lang="ru-RU" sz="1000" dirty="0" smtClean="0">
              <a:solidFill>
                <a:schemeClr val="bg1"/>
              </a:solidFill>
              <a:latin typeface="Arial" pitchFamily="34" charset="0"/>
              <a:cs typeface="Arial" pitchFamily="34" charset="0"/>
            </a:endParaRPr>
          </a:p>
          <a:p>
            <a:pPr lvl="0" algn="ctr" eaLnBrk="0" fontAlgn="base" hangingPunct="0">
              <a:spcBef>
                <a:spcPct val="0"/>
              </a:spcBef>
              <a:spcAft>
                <a:spcPct val="0"/>
              </a:spcAft>
            </a:pPr>
            <a:r>
              <a:rPr lang="ru-RU" dirty="0" smtClean="0">
                <a:solidFill>
                  <a:schemeClr val="bg1"/>
                </a:solidFill>
                <a:latin typeface="Arial" pitchFamily="34" charset="0"/>
                <a:ea typeface="Times New Roman" pitchFamily="18" charset="0"/>
                <a:cs typeface="Arial" pitchFamily="34" charset="0"/>
              </a:rPr>
              <a:t>Певцов наших крылатых.</a:t>
            </a:r>
            <a:endParaRPr lang="ru-RU" sz="1000" dirty="0" smtClean="0">
              <a:solidFill>
                <a:schemeClr val="bg1"/>
              </a:solidFill>
              <a:latin typeface="Arial" pitchFamily="34" charset="0"/>
              <a:cs typeface="Arial" pitchFamily="34" charset="0"/>
            </a:endParaRPr>
          </a:p>
          <a:p>
            <a:pPr lvl="0" algn="ctr" eaLnBrk="0" fontAlgn="base" hangingPunct="0">
              <a:spcBef>
                <a:spcPct val="0"/>
              </a:spcBef>
              <a:spcAft>
                <a:spcPct val="0"/>
              </a:spcAft>
            </a:pPr>
            <a:r>
              <a:rPr lang="ru-RU" dirty="0" smtClean="0">
                <a:solidFill>
                  <a:schemeClr val="bg1"/>
                </a:solidFill>
                <a:latin typeface="Arial" pitchFamily="34" charset="0"/>
                <a:ea typeface="Times New Roman" pitchFamily="18" charset="0"/>
                <a:cs typeface="Arial" pitchFamily="34" charset="0"/>
              </a:rPr>
              <a:t>Съедят деревья и плоды</a:t>
            </a:r>
            <a:endParaRPr lang="ru-RU" sz="1000" dirty="0" smtClean="0">
              <a:solidFill>
                <a:schemeClr val="bg1"/>
              </a:solidFill>
              <a:latin typeface="Arial" pitchFamily="34" charset="0"/>
              <a:cs typeface="Arial" pitchFamily="34" charset="0"/>
            </a:endParaRPr>
          </a:p>
          <a:p>
            <a:pPr lvl="0" algn="ctr" eaLnBrk="0" fontAlgn="base" hangingPunct="0">
              <a:spcBef>
                <a:spcPct val="0"/>
              </a:spcBef>
              <a:spcAft>
                <a:spcPct val="0"/>
              </a:spcAft>
            </a:pPr>
            <a:r>
              <a:rPr lang="ru-RU" dirty="0" smtClean="0">
                <a:solidFill>
                  <a:schemeClr val="bg1"/>
                </a:solidFill>
                <a:latin typeface="Arial" pitchFamily="34" charset="0"/>
                <a:ea typeface="Times New Roman" pitchFamily="18" charset="0"/>
                <a:cs typeface="Arial" pitchFamily="34" charset="0"/>
              </a:rPr>
              <a:t>Личинки насекомых,</a:t>
            </a:r>
            <a:endParaRPr lang="ru-RU" sz="1000" dirty="0" smtClean="0">
              <a:solidFill>
                <a:schemeClr val="bg1"/>
              </a:solidFill>
              <a:latin typeface="Arial" pitchFamily="34" charset="0"/>
              <a:cs typeface="Arial" pitchFamily="34" charset="0"/>
            </a:endParaRPr>
          </a:p>
          <a:p>
            <a:pPr lvl="0" algn="ctr" eaLnBrk="0" fontAlgn="base" hangingPunct="0">
              <a:spcBef>
                <a:spcPct val="0"/>
              </a:spcBef>
              <a:spcAft>
                <a:spcPct val="0"/>
              </a:spcAft>
            </a:pPr>
            <a:r>
              <a:rPr lang="ru-RU" dirty="0" smtClean="0">
                <a:solidFill>
                  <a:schemeClr val="bg1"/>
                </a:solidFill>
                <a:latin typeface="Arial" pitchFamily="34" charset="0"/>
                <a:ea typeface="Times New Roman" pitchFamily="18" charset="0"/>
                <a:cs typeface="Arial" pitchFamily="34" charset="0"/>
              </a:rPr>
              <a:t>И поредеют все сады</a:t>
            </a:r>
            <a:endParaRPr lang="ru-RU" sz="1000" dirty="0" smtClean="0">
              <a:solidFill>
                <a:schemeClr val="bg1"/>
              </a:solidFill>
              <a:latin typeface="Arial" pitchFamily="34" charset="0"/>
              <a:cs typeface="Arial" pitchFamily="34" charset="0"/>
            </a:endParaRPr>
          </a:p>
          <a:p>
            <a:pPr lvl="0" algn="ctr" eaLnBrk="0" fontAlgn="base" hangingPunct="0">
              <a:spcBef>
                <a:spcPct val="0"/>
              </a:spcBef>
              <a:spcAft>
                <a:spcPct val="0"/>
              </a:spcAft>
            </a:pPr>
            <a:r>
              <a:rPr lang="ru-RU" dirty="0" smtClean="0">
                <a:solidFill>
                  <a:schemeClr val="bg1"/>
                </a:solidFill>
                <a:latin typeface="Arial" pitchFamily="34" charset="0"/>
                <a:ea typeface="Times New Roman" pitchFamily="18" charset="0"/>
                <a:cs typeface="Arial" pitchFamily="34" charset="0"/>
              </a:rPr>
              <a:t>Без наших птиц знакомых.</a:t>
            </a:r>
            <a:endParaRPr lang="ru-RU" sz="1000" dirty="0" smtClean="0">
              <a:solidFill>
                <a:schemeClr val="bg1"/>
              </a:solidFill>
              <a:latin typeface="Arial" pitchFamily="34" charset="0"/>
              <a:cs typeface="Arial" pitchFamily="34" charset="0"/>
            </a:endParaRPr>
          </a:p>
          <a:p>
            <a:pPr lvl="0" algn="ctr" eaLnBrk="0" fontAlgn="base" hangingPunct="0">
              <a:spcBef>
                <a:spcPct val="0"/>
              </a:spcBef>
              <a:spcAft>
                <a:spcPct val="0"/>
              </a:spcAft>
            </a:pPr>
            <a:r>
              <a:rPr lang="ru-RU" dirty="0" smtClean="0">
                <a:solidFill>
                  <a:schemeClr val="bg1"/>
                </a:solidFill>
                <a:latin typeface="Arial" pitchFamily="34" charset="0"/>
                <a:ea typeface="Times New Roman" pitchFamily="18" charset="0"/>
                <a:cs typeface="Arial" pitchFamily="34" charset="0"/>
              </a:rPr>
              <a:t>Зимой поставь кормушку им,</a:t>
            </a:r>
            <a:endParaRPr lang="ru-RU" sz="1000" dirty="0" smtClean="0">
              <a:solidFill>
                <a:schemeClr val="bg1"/>
              </a:solidFill>
              <a:latin typeface="Arial" pitchFamily="34" charset="0"/>
              <a:cs typeface="Arial" pitchFamily="34" charset="0"/>
            </a:endParaRPr>
          </a:p>
          <a:p>
            <a:pPr lvl="0" algn="ctr" eaLnBrk="0" fontAlgn="base" hangingPunct="0">
              <a:spcBef>
                <a:spcPct val="0"/>
              </a:spcBef>
              <a:spcAft>
                <a:spcPct val="0"/>
              </a:spcAft>
            </a:pPr>
            <a:r>
              <a:rPr lang="ru-RU" dirty="0" smtClean="0">
                <a:solidFill>
                  <a:schemeClr val="bg1"/>
                </a:solidFill>
                <a:latin typeface="Arial" pitchFamily="34" charset="0"/>
                <a:ea typeface="Times New Roman" pitchFamily="18" charset="0"/>
                <a:cs typeface="Arial" pitchFamily="34" charset="0"/>
              </a:rPr>
              <a:t>Синицам дай ты сала;</a:t>
            </a:r>
            <a:endParaRPr lang="ru-RU" sz="1000" dirty="0" smtClean="0">
              <a:solidFill>
                <a:schemeClr val="bg1"/>
              </a:solidFill>
              <a:latin typeface="Arial" pitchFamily="34" charset="0"/>
              <a:cs typeface="Arial" pitchFamily="34" charset="0"/>
            </a:endParaRPr>
          </a:p>
          <a:p>
            <a:pPr lvl="0" algn="ctr" eaLnBrk="0" fontAlgn="base" hangingPunct="0">
              <a:spcBef>
                <a:spcPct val="0"/>
              </a:spcBef>
              <a:spcAft>
                <a:spcPct val="0"/>
              </a:spcAft>
            </a:pPr>
            <a:r>
              <a:rPr lang="ru-RU" dirty="0" smtClean="0">
                <a:solidFill>
                  <a:schemeClr val="bg1"/>
                </a:solidFill>
                <a:latin typeface="Arial" pitchFamily="34" charset="0"/>
                <a:ea typeface="Times New Roman" pitchFamily="18" charset="0"/>
                <a:cs typeface="Arial" pitchFamily="34" charset="0"/>
              </a:rPr>
              <a:t>Пшено едят все воробьи,</a:t>
            </a:r>
            <a:endParaRPr lang="ru-RU" sz="1000" dirty="0" smtClean="0">
              <a:solidFill>
                <a:schemeClr val="bg1"/>
              </a:solidFill>
              <a:latin typeface="Arial" pitchFamily="34" charset="0"/>
              <a:cs typeface="Arial" pitchFamily="34" charset="0"/>
            </a:endParaRPr>
          </a:p>
          <a:p>
            <a:pPr lvl="0" algn="ctr" eaLnBrk="0" fontAlgn="base" hangingPunct="0">
              <a:spcBef>
                <a:spcPct val="0"/>
              </a:spcBef>
              <a:spcAft>
                <a:spcPct val="0"/>
              </a:spcAft>
            </a:pPr>
            <a:r>
              <a:rPr lang="ru-RU" dirty="0" smtClean="0">
                <a:solidFill>
                  <a:schemeClr val="bg1"/>
                </a:solidFill>
                <a:latin typeface="Arial" pitchFamily="34" charset="0"/>
                <a:ea typeface="Times New Roman" pitchFamily="18" charset="0"/>
                <a:cs typeface="Arial" pitchFamily="34" charset="0"/>
              </a:rPr>
              <a:t>Подсыпь, как станет мало.</a:t>
            </a:r>
            <a:endParaRPr lang="ru-RU" sz="1000" dirty="0" smtClean="0">
              <a:solidFill>
                <a:schemeClr val="bg1"/>
              </a:solidFill>
              <a:latin typeface="Arial" pitchFamily="34" charset="0"/>
              <a:cs typeface="Arial" pitchFamily="34" charset="0"/>
            </a:endParaRPr>
          </a:p>
          <a:p>
            <a:pPr lvl="0" algn="ctr" eaLnBrk="0" fontAlgn="base" hangingPunct="0">
              <a:spcBef>
                <a:spcPct val="0"/>
              </a:spcBef>
              <a:spcAft>
                <a:spcPct val="0"/>
              </a:spcAft>
            </a:pPr>
            <a:r>
              <a:rPr lang="ru-RU" dirty="0" smtClean="0">
                <a:solidFill>
                  <a:schemeClr val="bg1"/>
                </a:solidFill>
                <a:latin typeface="Arial" pitchFamily="34" charset="0"/>
                <a:ea typeface="Times New Roman" pitchFamily="18" charset="0"/>
                <a:cs typeface="Arial" pitchFamily="34" charset="0"/>
              </a:rPr>
              <a:t>Они вознаградят труды,</a:t>
            </a:r>
            <a:endParaRPr lang="ru-RU" sz="1000" dirty="0" smtClean="0">
              <a:solidFill>
                <a:schemeClr val="bg1"/>
              </a:solidFill>
              <a:latin typeface="Arial" pitchFamily="34" charset="0"/>
              <a:cs typeface="Arial" pitchFamily="34" charset="0"/>
            </a:endParaRPr>
          </a:p>
          <a:p>
            <a:pPr lvl="0" algn="ctr" eaLnBrk="0" fontAlgn="base" hangingPunct="0">
              <a:spcBef>
                <a:spcPct val="0"/>
              </a:spcBef>
              <a:spcAft>
                <a:spcPct val="0"/>
              </a:spcAft>
            </a:pPr>
            <a:r>
              <a:rPr lang="ru-RU" dirty="0" smtClean="0">
                <a:solidFill>
                  <a:schemeClr val="bg1"/>
                </a:solidFill>
                <a:latin typeface="Arial" pitchFamily="34" charset="0"/>
                <a:ea typeface="Times New Roman" pitchFamily="18" charset="0"/>
                <a:cs typeface="Arial" pitchFamily="34" charset="0"/>
              </a:rPr>
              <a:t>И зацветут кругом сады.</a:t>
            </a:r>
            <a:endParaRPr lang="ru-RU" sz="1000" dirty="0" smtClean="0">
              <a:solidFill>
                <a:schemeClr val="bg1"/>
              </a:solidFill>
              <a:latin typeface="Arial" pitchFamily="34" charset="0"/>
              <a:cs typeface="Arial" pitchFamily="34" charset="0"/>
            </a:endParaRPr>
          </a:p>
          <a:p>
            <a:pPr lvl="0" algn="ctr" eaLnBrk="0" fontAlgn="base" hangingPunct="0">
              <a:spcBef>
                <a:spcPct val="0"/>
              </a:spcBef>
              <a:spcAft>
                <a:spcPct val="0"/>
              </a:spcAft>
            </a:pPr>
            <a:r>
              <a:rPr lang="ru-RU" dirty="0" smtClean="0">
                <a:solidFill>
                  <a:schemeClr val="bg1"/>
                </a:solidFill>
                <a:latin typeface="Arial" pitchFamily="34" charset="0"/>
                <a:ea typeface="Times New Roman" pitchFamily="18" charset="0"/>
                <a:cs typeface="Arial" pitchFamily="34" charset="0"/>
              </a:rPr>
              <a:t>Среди зелёной той листвы</a:t>
            </a:r>
            <a:endParaRPr lang="ru-RU" sz="1000" dirty="0" smtClean="0">
              <a:solidFill>
                <a:schemeClr val="bg1"/>
              </a:solidFill>
              <a:latin typeface="Arial" pitchFamily="34" charset="0"/>
              <a:cs typeface="Arial" pitchFamily="34" charset="0"/>
            </a:endParaRPr>
          </a:p>
          <a:p>
            <a:pPr lvl="0" algn="ctr" eaLnBrk="0" fontAlgn="base" hangingPunct="0">
              <a:spcBef>
                <a:spcPct val="0"/>
              </a:spcBef>
              <a:spcAft>
                <a:spcPct val="0"/>
              </a:spcAft>
            </a:pPr>
            <a:r>
              <a:rPr lang="ru-RU" dirty="0" smtClean="0">
                <a:solidFill>
                  <a:schemeClr val="bg1"/>
                </a:solidFill>
                <a:latin typeface="Arial" pitchFamily="34" charset="0"/>
                <a:ea typeface="Times New Roman" pitchFamily="18" charset="0"/>
                <a:cs typeface="Arial" pitchFamily="34" charset="0"/>
              </a:rPr>
              <a:t>Их песенку услышишь ты.</a:t>
            </a:r>
            <a:endParaRPr lang="ru-RU" sz="2400" dirty="0" smtClean="0">
              <a:solidFill>
                <a:schemeClr val="bg1"/>
              </a:solidFill>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484784"/>
            <a:ext cx="6768752" cy="523220"/>
          </a:xfrm>
          <a:prstGeom prst="rect">
            <a:avLst/>
          </a:prstGeom>
        </p:spPr>
        <p:txBody>
          <a:bodyPr wrap="square">
            <a:spAutoFit/>
          </a:bodyPr>
          <a:lstStyle/>
          <a:p>
            <a:pPr algn="ctr"/>
            <a:r>
              <a:rPr lang="ru-RU" sz="2800" b="1" dirty="0" smtClean="0">
                <a:solidFill>
                  <a:srgbClr val="002060"/>
                </a:solidFill>
                <a:latin typeface="Times New Roman" pitchFamily="18" charset="0"/>
                <a:cs typeface="Times New Roman" pitchFamily="18" charset="0"/>
              </a:rPr>
              <a:t>Спасибо за внимание</a:t>
            </a:r>
            <a:r>
              <a:rPr lang="ru-RU" sz="2400" b="1" dirty="0" smtClean="0">
                <a:solidFill>
                  <a:srgbClr val="002060"/>
                </a:solidFill>
                <a:latin typeface="Times New Roman" pitchFamily="18" charset="0"/>
                <a:cs typeface="Times New Roman" pitchFamily="18" charset="0"/>
              </a:rPr>
              <a:t>!</a:t>
            </a:r>
            <a:endParaRPr lang="ru-RU" sz="2400" b="1" dirty="0">
              <a:solidFill>
                <a:srgbClr val="002060"/>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908720"/>
            <a:ext cx="7128792" cy="4401205"/>
          </a:xfrm>
          <a:prstGeom prst="rect">
            <a:avLst/>
          </a:prstGeom>
        </p:spPr>
        <p:txBody>
          <a:bodyPr wrap="square">
            <a:spAutoFit/>
          </a:bodyPr>
          <a:lstStyle/>
          <a:p>
            <a:r>
              <a:rPr lang="ru-RU" sz="2800" b="1" dirty="0" smtClean="0">
                <a:solidFill>
                  <a:srgbClr val="FF0000"/>
                </a:solidFill>
                <a:latin typeface="Times New Roman" pitchFamily="18" charset="0"/>
                <a:cs typeface="Times New Roman" pitchFamily="18" charset="0"/>
              </a:rPr>
              <a:t>Идея проекта</a:t>
            </a:r>
            <a:r>
              <a:rPr lang="ru-RU" sz="2800" b="1" dirty="0" smtClean="0">
                <a:solidFill>
                  <a:schemeClr val="bg1"/>
                </a:solidFill>
                <a:latin typeface="Times New Roman" pitchFamily="18" charset="0"/>
                <a:cs typeface="Times New Roman" pitchFamily="18" charset="0"/>
              </a:rPr>
              <a:t>:</a:t>
            </a:r>
            <a:r>
              <a:rPr lang="ru-RU" sz="2400" dirty="0" smtClean="0">
                <a:solidFill>
                  <a:schemeClr val="bg1"/>
                </a:solidFill>
              </a:rPr>
              <a:t> </a:t>
            </a:r>
            <a:r>
              <a:rPr lang="ru-RU" sz="2800" dirty="0" smtClean="0">
                <a:solidFill>
                  <a:schemeClr val="bg1"/>
                </a:solidFill>
                <a:latin typeface="Times New Roman" pitchFamily="18" charset="0"/>
                <a:cs typeface="Times New Roman" pitchFamily="18" charset="0"/>
              </a:rPr>
              <a:t>помочь братьям нашим          меньшим</a:t>
            </a: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solidFill>
                  <a:srgbClr val="FF0000"/>
                </a:solidFill>
                <a:latin typeface="Times New Roman" pitchFamily="18" charset="0"/>
                <a:cs typeface="Times New Roman" pitchFamily="18" charset="0"/>
              </a:rPr>
              <a:t>Предмет исследования</a:t>
            </a:r>
            <a:r>
              <a:rPr lang="ru-RU" sz="2800" b="1" dirty="0" smtClean="0">
                <a:solidFill>
                  <a:schemeClr val="bg1"/>
                </a:solidFill>
                <a:latin typeface="Times New Roman" pitchFamily="18" charset="0"/>
                <a:cs typeface="Times New Roman" pitchFamily="18" charset="0"/>
              </a:rPr>
              <a:t>: </a:t>
            </a:r>
            <a:r>
              <a:rPr lang="ru-RU" sz="2800" dirty="0" smtClean="0">
                <a:solidFill>
                  <a:schemeClr val="bg1"/>
                </a:solidFill>
                <a:latin typeface="Times New Roman" pitchFamily="18" charset="0"/>
                <a:cs typeface="Times New Roman" pitchFamily="18" charset="0"/>
              </a:rPr>
              <a:t>образ жизни и поведение птиц зимой.</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b="1" dirty="0" smtClean="0">
                <a:solidFill>
                  <a:srgbClr val="FF0000"/>
                </a:solidFill>
                <a:latin typeface="Times New Roman" pitchFamily="18" charset="0"/>
                <a:cs typeface="Times New Roman" pitchFamily="18" charset="0"/>
              </a:rPr>
              <a:t>Объект исследования</a:t>
            </a:r>
            <a:r>
              <a:rPr lang="ru-RU" sz="2800" b="1" dirty="0" smtClean="0">
                <a:solidFill>
                  <a:schemeClr val="bg1"/>
                </a:solidFill>
                <a:latin typeface="Times New Roman" pitchFamily="18" charset="0"/>
                <a:cs typeface="Times New Roman" pitchFamily="18" charset="0"/>
              </a:rPr>
              <a:t>: </a:t>
            </a:r>
            <a:r>
              <a:rPr lang="ru-RU" sz="2800" dirty="0" smtClean="0">
                <a:solidFill>
                  <a:schemeClr val="bg1"/>
                </a:solidFill>
                <a:latin typeface="Times New Roman" pitchFamily="18" charset="0"/>
                <a:cs typeface="Times New Roman" pitchFamily="18" charset="0"/>
              </a:rPr>
              <a:t>зимующие птицы нашего города.</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b="1" dirty="0" smtClean="0">
                <a:solidFill>
                  <a:srgbClr val="FF0000"/>
                </a:solidFill>
                <a:latin typeface="Times New Roman" pitchFamily="18" charset="0"/>
                <a:cs typeface="Times New Roman" pitchFamily="18" charset="0"/>
              </a:rPr>
              <a:t>Цель проекта</a:t>
            </a:r>
            <a:r>
              <a:rPr lang="ru-RU" sz="2800" b="1" dirty="0" smtClean="0">
                <a:solidFill>
                  <a:schemeClr val="bg1"/>
                </a:solidFill>
                <a:latin typeface="Times New Roman" pitchFamily="18" charset="0"/>
                <a:cs typeface="Times New Roman" pitchFamily="18" charset="0"/>
              </a:rPr>
              <a:t>: </a:t>
            </a:r>
            <a:r>
              <a:rPr lang="ru-RU" sz="2800" dirty="0" smtClean="0">
                <a:solidFill>
                  <a:schemeClr val="bg1"/>
                </a:solidFill>
                <a:latin typeface="Times New Roman" pitchFamily="18" charset="0"/>
                <a:cs typeface="Times New Roman" pitchFamily="18" charset="0"/>
              </a:rPr>
              <a:t>воспитывать защитников природы, дать экологические знания, научить быть милосердными.</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endParaRPr lang="ru-RU"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908720"/>
            <a:ext cx="5760640" cy="523220"/>
          </a:xfrm>
          <a:prstGeom prst="rect">
            <a:avLst/>
          </a:prstGeom>
        </p:spPr>
        <p:txBody>
          <a:bodyPr wrap="square">
            <a:spAutoFit/>
          </a:bodyPr>
          <a:lstStyle/>
          <a:p>
            <a:pPr algn="ctr"/>
            <a:r>
              <a:rPr lang="ru-RU" sz="2800" b="1" dirty="0" smtClean="0">
                <a:solidFill>
                  <a:srgbClr val="002060"/>
                </a:solidFill>
                <a:latin typeface="Times New Roman" pitchFamily="18" charset="0"/>
                <a:cs typeface="Times New Roman" pitchFamily="18" charset="0"/>
              </a:rPr>
              <a:t>Задачи проекта:</a:t>
            </a:r>
            <a:endParaRPr lang="ru-RU" sz="2800" b="1" dirty="0">
              <a:solidFill>
                <a:srgbClr val="002060"/>
              </a:solidFill>
              <a:latin typeface="Times New Roman" pitchFamily="18" charset="0"/>
              <a:cs typeface="Times New Roman" pitchFamily="18" charset="0"/>
            </a:endParaRPr>
          </a:p>
        </p:txBody>
      </p:sp>
      <p:sp>
        <p:nvSpPr>
          <p:cNvPr id="3" name="Прямоугольник 2"/>
          <p:cNvSpPr/>
          <p:nvPr/>
        </p:nvSpPr>
        <p:spPr>
          <a:xfrm>
            <a:off x="755576" y="1556792"/>
            <a:ext cx="7632848" cy="3970318"/>
          </a:xfrm>
          <a:prstGeom prst="rect">
            <a:avLst/>
          </a:prstGeom>
        </p:spPr>
        <p:txBody>
          <a:bodyPr wrap="square">
            <a:spAutoFit/>
          </a:bodyPr>
          <a:lstStyle/>
          <a:p>
            <a:pPr lvl="0">
              <a:buFont typeface="Wingdings" pitchFamily="2" charset="2"/>
              <a:buChar char="ü"/>
            </a:pPr>
            <a:r>
              <a:rPr lang="ru-RU" sz="2800" dirty="0" smtClean="0">
                <a:solidFill>
                  <a:schemeClr val="bg1"/>
                </a:solidFill>
              </a:rPr>
              <a:t>Привлечь внимание родителей и детей к помощи зимующим птицам</a:t>
            </a:r>
          </a:p>
          <a:p>
            <a:pPr lvl="0">
              <a:buFont typeface="Wingdings" pitchFamily="2" charset="2"/>
              <a:buChar char="ü"/>
            </a:pPr>
            <a:r>
              <a:rPr lang="ru-RU" sz="2800" dirty="0" smtClean="0">
                <a:solidFill>
                  <a:schemeClr val="bg1"/>
                </a:solidFill>
              </a:rPr>
              <a:t>Формировать у детей умения и навыки по уходу за птицами в зимний период</a:t>
            </a:r>
          </a:p>
          <a:p>
            <a:pPr lvl="0">
              <a:buFont typeface="Wingdings" pitchFamily="2" charset="2"/>
              <a:buChar char="ü"/>
            </a:pPr>
            <a:r>
              <a:rPr lang="ru-RU" sz="2800" dirty="0" smtClean="0">
                <a:solidFill>
                  <a:schemeClr val="bg1"/>
                </a:solidFill>
              </a:rPr>
              <a:t>Воспитывать любовное, заботливое отношение, способствовать усвоению правил поведения при общении с птицами</a:t>
            </a:r>
          </a:p>
          <a:p>
            <a:pPr lvl="0">
              <a:buFont typeface="Wingdings" pitchFamily="2" charset="2"/>
              <a:buChar char="ü"/>
            </a:pPr>
            <a:r>
              <a:rPr lang="ru-RU" sz="2800" dirty="0" smtClean="0">
                <a:solidFill>
                  <a:schemeClr val="bg1"/>
                </a:solidFill>
              </a:rPr>
              <a:t>Развивать чувственно-эмоциональную реакцию на окружающую среду</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980728"/>
            <a:ext cx="4572000" cy="984885"/>
          </a:xfrm>
          <a:prstGeom prst="rect">
            <a:avLst/>
          </a:prstGeom>
        </p:spPr>
        <p:txBody>
          <a:bodyPr wrap="square">
            <a:spAutoFit/>
          </a:bodyPr>
          <a:lstStyle/>
          <a:p>
            <a:r>
              <a:rPr lang="ru-RU" sz="2000" b="1" dirty="0" smtClean="0">
                <a:solidFill>
                  <a:srgbClr val="002060"/>
                </a:solidFill>
                <a:latin typeface="Times New Roman" pitchFamily="18" charset="0"/>
                <a:cs typeface="Times New Roman" pitchFamily="18" charset="0"/>
              </a:rPr>
              <a:t>Методы и приёмы исследования:</a:t>
            </a:r>
            <a:br>
              <a:rPr lang="ru-RU" sz="2000" b="1" dirty="0" smtClean="0">
                <a:solidFill>
                  <a:srgbClr val="002060"/>
                </a:solidFill>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dirty="0"/>
          </a:p>
        </p:txBody>
      </p:sp>
      <p:sp>
        <p:nvSpPr>
          <p:cNvPr id="3" name="Прямоугольник 2"/>
          <p:cNvSpPr/>
          <p:nvPr/>
        </p:nvSpPr>
        <p:spPr>
          <a:xfrm>
            <a:off x="755576" y="2060848"/>
            <a:ext cx="6768752" cy="2308324"/>
          </a:xfrm>
          <a:prstGeom prst="rect">
            <a:avLst/>
          </a:prstGeom>
        </p:spPr>
        <p:txBody>
          <a:bodyPr wrap="square">
            <a:spAutoFit/>
          </a:bodyPr>
          <a:lstStyle/>
          <a:p>
            <a:pPr>
              <a:buFont typeface="Wingdings" pitchFamily="2" charset="2"/>
              <a:buChar char="ü"/>
            </a:pPr>
            <a:r>
              <a:rPr lang="ru-RU" sz="2400" dirty="0" smtClean="0">
                <a:solidFill>
                  <a:schemeClr val="bg1"/>
                </a:solidFill>
              </a:rPr>
              <a:t>Наблюдение, сравнение</a:t>
            </a:r>
          </a:p>
          <a:p>
            <a:pPr>
              <a:buFont typeface="Wingdings" pitchFamily="2" charset="2"/>
              <a:buChar char="ü"/>
            </a:pPr>
            <a:r>
              <a:rPr lang="ru-RU" sz="2400" dirty="0" smtClean="0">
                <a:solidFill>
                  <a:schemeClr val="bg1"/>
                </a:solidFill>
              </a:rPr>
              <a:t>Сбор информации</a:t>
            </a:r>
          </a:p>
          <a:p>
            <a:pPr>
              <a:buFont typeface="Wingdings" pitchFamily="2" charset="2"/>
              <a:buChar char="ü"/>
            </a:pPr>
            <a:r>
              <a:rPr lang="ru-RU" sz="2400" dirty="0" smtClean="0">
                <a:solidFill>
                  <a:schemeClr val="bg1"/>
                </a:solidFill>
              </a:rPr>
              <a:t>Работа с литературой, Интернет - источниками</a:t>
            </a:r>
          </a:p>
          <a:p>
            <a:pPr>
              <a:buFont typeface="Wingdings" pitchFamily="2" charset="2"/>
              <a:buChar char="ü"/>
            </a:pPr>
            <a:r>
              <a:rPr lang="ru-RU" sz="2400" dirty="0" smtClean="0">
                <a:solidFill>
                  <a:schemeClr val="bg1"/>
                </a:solidFill>
              </a:rPr>
              <a:t>Экскурсии</a:t>
            </a:r>
          </a:p>
          <a:p>
            <a:pPr>
              <a:buFont typeface="Wingdings" pitchFamily="2" charset="2"/>
              <a:buChar char="ü"/>
            </a:pPr>
            <a:r>
              <a:rPr lang="ru-RU" sz="2400" dirty="0" smtClean="0">
                <a:solidFill>
                  <a:schemeClr val="bg1"/>
                </a:solidFill>
              </a:rPr>
              <a:t>Обработка собранной информации</a:t>
            </a:r>
          </a:p>
          <a:p>
            <a:pPr>
              <a:buFont typeface="Wingdings" pitchFamily="2" charset="2"/>
              <a:buChar char="ü"/>
            </a:pPr>
            <a:r>
              <a:rPr lang="ru-RU" sz="2400" dirty="0" smtClean="0">
                <a:solidFill>
                  <a:schemeClr val="bg1"/>
                </a:solidFill>
              </a:rPr>
              <a:t>Практический метод, творческая работа</a:t>
            </a:r>
            <a:endParaRPr lang="ru-RU"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71800" y="908720"/>
            <a:ext cx="2952328" cy="646331"/>
          </a:xfrm>
          <a:prstGeom prst="rect">
            <a:avLst/>
          </a:prstGeom>
        </p:spPr>
        <p:txBody>
          <a:bodyPr wrap="square">
            <a:spAutoFit/>
          </a:bodyPr>
          <a:lstStyle/>
          <a:p>
            <a:pPr algn="ctr"/>
            <a:r>
              <a:rPr lang="ru-RU" sz="3600" b="1" dirty="0" smtClean="0">
                <a:solidFill>
                  <a:srgbClr val="002060"/>
                </a:solidFill>
                <a:latin typeface="Times New Roman" pitchFamily="18" charset="0"/>
                <a:cs typeface="Times New Roman" pitchFamily="18" charset="0"/>
              </a:rPr>
              <a:t>Гипотеза:</a:t>
            </a:r>
            <a:endParaRPr lang="ru-RU" sz="3600" b="1" dirty="0">
              <a:solidFill>
                <a:srgbClr val="002060"/>
              </a:solidFill>
              <a:latin typeface="Times New Roman" pitchFamily="18" charset="0"/>
              <a:cs typeface="Times New Roman" pitchFamily="18" charset="0"/>
            </a:endParaRPr>
          </a:p>
        </p:txBody>
      </p:sp>
      <p:sp>
        <p:nvSpPr>
          <p:cNvPr id="3" name="Прямоугольник 2"/>
          <p:cNvSpPr/>
          <p:nvPr/>
        </p:nvSpPr>
        <p:spPr>
          <a:xfrm>
            <a:off x="755576" y="1916832"/>
            <a:ext cx="7416824" cy="2246769"/>
          </a:xfrm>
          <a:prstGeom prst="rect">
            <a:avLst/>
          </a:prstGeom>
        </p:spPr>
        <p:txBody>
          <a:bodyPr wrap="square">
            <a:spAutoFit/>
          </a:bodyPr>
          <a:lstStyle/>
          <a:p>
            <a:r>
              <a:rPr lang="ru-RU" sz="2800" dirty="0" smtClean="0">
                <a:solidFill>
                  <a:schemeClr val="bg1"/>
                </a:solidFill>
                <a:latin typeface="Times New Roman" pitchFamily="18" charset="0"/>
                <a:cs typeface="Times New Roman" pitchFamily="18" charset="0"/>
              </a:rPr>
              <a:t>если постоянно подкармливать зимующих птиц и тем  самым помочь им пережить холодный период года, когда птицам сложнее добывать корм из-под снега, то можно сохранить их численность.</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57529" y="404664"/>
            <a:ext cx="3628942" cy="369332"/>
          </a:xfrm>
          <a:prstGeom prst="rect">
            <a:avLst/>
          </a:prstGeom>
        </p:spPr>
        <p:txBody>
          <a:bodyPr wrap="square">
            <a:spAutoFit/>
          </a:bodyPr>
          <a:lstStyle/>
          <a:p>
            <a:pPr algn="ctr"/>
            <a:r>
              <a:rPr lang="ru-RU" b="1" dirty="0" smtClean="0">
                <a:solidFill>
                  <a:srgbClr val="002060"/>
                </a:solidFill>
                <a:latin typeface="Times New Roman" pitchFamily="18" charset="0"/>
                <a:cs typeface="Times New Roman" pitchFamily="18" charset="0"/>
              </a:rPr>
              <a:t>Зимующие птицы нашего города</a:t>
            </a:r>
            <a:endParaRPr lang="ru-RU" b="1" dirty="0">
              <a:solidFill>
                <a:srgbClr val="002060"/>
              </a:solidFill>
              <a:latin typeface="Times New Roman" pitchFamily="18" charset="0"/>
              <a:cs typeface="Times New Roman" pitchFamily="18" charset="0"/>
            </a:endParaRPr>
          </a:p>
        </p:txBody>
      </p:sp>
      <p:sp>
        <p:nvSpPr>
          <p:cNvPr id="5" name="Прямоугольник 4"/>
          <p:cNvSpPr/>
          <p:nvPr/>
        </p:nvSpPr>
        <p:spPr>
          <a:xfrm>
            <a:off x="899592" y="1772816"/>
            <a:ext cx="2880320" cy="3139321"/>
          </a:xfrm>
          <a:prstGeom prst="rect">
            <a:avLst/>
          </a:prstGeom>
        </p:spPr>
        <p:txBody>
          <a:bodyPr wrap="square">
            <a:spAutoFit/>
          </a:bodyPr>
          <a:lstStyle/>
          <a:p>
            <a:pPr algn="ctr"/>
            <a:r>
              <a:rPr lang="ru-RU" b="1" dirty="0" smtClean="0">
                <a:solidFill>
                  <a:schemeClr val="accent2">
                    <a:lumMod val="50000"/>
                  </a:schemeClr>
                </a:solidFill>
                <a:latin typeface="Times New Roman" pitchFamily="18" charset="0"/>
                <a:cs typeface="Times New Roman" pitchFamily="18" charset="0"/>
              </a:rPr>
              <a:t>Большой пёстрый дятел.</a:t>
            </a:r>
          </a:p>
          <a:p>
            <a:pPr algn="ctr"/>
            <a:r>
              <a:rPr lang="ru-RU" sz="2000" dirty="0" smtClean="0">
                <a:solidFill>
                  <a:schemeClr val="bg1"/>
                </a:solidFill>
                <a:latin typeface="Times New Roman" pitchFamily="18" charset="0"/>
                <a:cs typeface="Times New Roman" pitchFamily="18" charset="0"/>
              </a:rPr>
              <a:t>Зимой дятел «кузнец».</a:t>
            </a:r>
          </a:p>
          <a:p>
            <a:pPr algn="ctr"/>
            <a:r>
              <a:rPr lang="ru-RU" sz="2000" dirty="0" smtClean="0">
                <a:solidFill>
                  <a:schemeClr val="bg1"/>
                </a:solidFill>
                <a:latin typeface="Times New Roman" pitchFamily="18" charset="0"/>
                <a:cs typeface="Times New Roman" pitchFamily="18" charset="0"/>
              </a:rPr>
              <a:t>Он ест семена сосны и ели. Он срывает шишку и летит с ней  к своей столовой. Забивает шишку в щель и стучит по ней сильным клювом, доставая семена</a:t>
            </a:r>
            <a:r>
              <a:rPr lang="ru-RU" dirty="0" smtClean="0">
                <a:solidFill>
                  <a:srgbClr val="002060"/>
                </a:solidFill>
                <a:latin typeface="Times New Roman" pitchFamily="18" charset="0"/>
                <a:cs typeface="Times New Roman" pitchFamily="18" charset="0"/>
              </a:rPr>
              <a:t>. </a:t>
            </a:r>
            <a:endParaRPr lang="ru-RU" dirty="0">
              <a:solidFill>
                <a:srgbClr val="002060"/>
              </a:solidFill>
              <a:latin typeface="Times New Roman" pitchFamily="18" charset="0"/>
              <a:cs typeface="Times New Roman" pitchFamily="18" charset="0"/>
            </a:endParaRPr>
          </a:p>
        </p:txBody>
      </p:sp>
      <p:pic>
        <p:nvPicPr>
          <p:cNvPr id="6" name="Picture 2" descr="C:\Users\пк-идея\Desktop\ptici\image029.jpg"/>
          <p:cNvPicPr>
            <a:picLocks noChangeAspect="1" noChangeArrowheads="1"/>
          </p:cNvPicPr>
          <p:nvPr/>
        </p:nvPicPr>
        <p:blipFill>
          <a:blip r:embed="rId2" cstate="email"/>
          <a:srcRect/>
          <a:stretch>
            <a:fillRect/>
          </a:stretch>
        </p:blipFill>
        <p:spPr bwMode="auto">
          <a:xfrm>
            <a:off x="4211960" y="1556792"/>
            <a:ext cx="4137523" cy="3912915"/>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412776"/>
            <a:ext cx="2664296" cy="3447098"/>
          </a:xfrm>
          <a:prstGeom prst="rect">
            <a:avLst/>
          </a:prstGeom>
        </p:spPr>
        <p:txBody>
          <a:bodyPr wrap="square">
            <a:spAutoFit/>
          </a:bodyPr>
          <a:lstStyle/>
          <a:p>
            <a:pPr algn="ctr"/>
            <a:r>
              <a:rPr lang="ru-RU" b="1" dirty="0" smtClean="0">
                <a:solidFill>
                  <a:schemeClr val="accent2">
                    <a:lumMod val="50000"/>
                  </a:schemeClr>
                </a:solidFill>
                <a:latin typeface="Times New Roman" pitchFamily="18" charset="0"/>
                <a:cs typeface="Times New Roman" pitchFamily="18" charset="0"/>
              </a:rPr>
              <a:t>Сорока</a:t>
            </a:r>
          </a:p>
          <a:p>
            <a:r>
              <a:rPr lang="ru-RU" sz="2000" dirty="0" smtClean="0">
                <a:solidFill>
                  <a:schemeClr val="bg1"/>
                </a:solidFill>
                <a:latin typeface="Times New Roman" pitchFamily="18" charset="0"/>
                <a:cs typeface="Times New Roman" pitchFamily="18" charset="0"/>
              </a:rPr>
              <a:t>Средних размеров чёрно-белая птица. Издаёт громкое стрекотание. Сорока всеяна. Небольшие группы зимующих сорок кормятся обычно на свалках и мусорных контейнерах.</a:t>
            </a:r>
            <a:endParaRPr lang="ru-RU" sz="2000" dirty="0">
              <a:solidFill>
                <a:schemeClr val="bg1"/>
              </a:solidFill>
              <a:latin typeface="Times New Roman" pitchFamily="18" charset="0"/>
              <a:cs typeface="Times New Roman" pitchFamily="18" charset="0"/>
            </a:endParaRPr>
          </a:p>
        </p:txBody>
      </p:sp>
      <p:pic>
        <p:nvPicPr>
          <p:cNvPr id="3" name="Picture 2" descr="C:\Users\пк-идея\Desktop\pica_pica.jpg"/>
          <p:cNvPicPr>
            <a:picLocks noChangeAspect="1" noChangeArrowheads="1"/>
          </p:cNvPicPr>
          <p:nvPr/>
        </p:nvPicPr>
        <p:blipFill>
          <a:blip r:embed="rId2" cstate="email"/>
          <a:srcRect/>
          <a:stretch>
            <a:fillRect/>
          </a:stretch>
        </p:blipFill>
        <p:spPr bwMode="auto">
          <a:xfrm>
            <a:off x="3419872" y="1196752"/>
            <a:ext cx="5500773" cy="3672408"/>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052736"/>
            <a:ext cx="3816424" cy="2554545"/>
          </a:xfrm>
          <a:prstGeom prst="rect">
            <a:avLst/>
          </a:prstGeom>
        </p:spPr>
        <p:txBody>
          <a:bodyPr wrap="square">
            <a:spAutoFit/>
          </a:bodyPr>
          <a:lstStyle/>
          <a:p>
            <a:pPr algn="ctr"/>
            <a:r>
              <a:rPr lang="ru-RU" sz="2000" b="1" dirty="0" smtClean="0">
                <a:solidFill>
                  <a:schemeClr val="accent2">
                    <a:lumMod val="50000"/>
                  </a:schemeClr>
                </a:solidFill>
                <a:latin typeface="Times New Roman" pitchFamily="18" charset="0"/>
                <a:cs typeface="Times New Roman" pitchFamily="18" charset="0"/>
              </a:rPr>
              <a:t>Сойка</a:t>
            </a:r>
          </a:p>
          <a:p>
            <a:r>
              <a:rPr lang="ru-RU" sz="2000" dirty="0" smtClean="0">
                <a:solidFill>
                  <a:schemeClr val="bg1"/>
                </a:solidFill>
                <a:latin typeface="Times New Roman" pitchFamily="18" charset="0"/>
                <a:cs typeface="Times New Roman" pitchFamily="18" charset="0"/>
              </a:rPr>
              <a:t>Яркая подвижная птица. Зимой охотно поедают семена и плоды разнообразных растений, а также личинки насекомых, зимующих на деревьях. Из-за найденного корма всегда поднимают ссору с громким криком – «</a:t>
            </a:r>
            <a:r>
              <a:rPr lang="ru-RU" sz="2000" dirty="0" err="1" smtClean="0">
                <a:solidFill>
                  <a:schemeClr val="bg1"/>
                </a:solidFill>
                <a:latin typeface="Times New Roman" pitchFamily="18" charset="0"/>
                <a:cs typeface="Times New Roman" pitchFamily="18" charset="0"/>
              </a:rPr>
              <a:t>гээ-гээ-гээ</a:t>
            </a:r>
            <a:r>
              <a:rPr lang="ru-RU" sz="2000" dirty="0" smtClean="0">
                <a:solidFill>
                  <a:schemeClr val="bg1"/>
                </a:solidFill>
                <a:latin typeface="Times New Roman" pitchFamily="18" charset="0"/>
                <a:cs typeface="Times New Roman" pitchFamily="18" charset="0"/>
              </a:rPr>
              <a:t>».</a:t>
            </a:r>
            <a:endParaRPr lang="ru-RU" dirty="0">
              <a:solidFill>
                <a:schemeClr val="bg1"/>
              </a:solidFill>
              <a:latin typeface="Times New Roman" pitchFamily="18" charset="0"/>
              <a:cs typeface="Times New Roman" pitchFamily="18" charset="0"/>
            </a:endParaRPr>
          </a:p>
        </p:txBody>
      </p:sp>
      <p:pic>
        <p:nvPicPr>
          <p:cNvPr id="3" name="Picture 2" descr="C:\Users\пк-идея\Desktop\soyka12.jpg"/>
          <p:cNvPicPr>
            <a:picLocks noChangeAspect="1" noChangeArrowheads="1"/>
          </p:cNvPicPr>
          <p:nvPr/>
        </p:nvPicPr>
        <p:blipFill>
          <a:blip r:embed="rId2" cstate="email"/>
          <a:srcRect/>
          <a:stretch>
            <a:fillRect/>
          </a:stretch>
        </p:blipFill>
        <p:spPr bwMode="auto">
          <a:xfrm>
            <a:off x="4355976" y="1556792"/>
            <a:ext cx="4371823" cy="3650775"/>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TotalTime>
  <Words>1139</Words>
  <Application>Microsoft Office PowerPoint</Application>
  <PresentationFormat>Экран (4:3)</PresentationFormat>
  <Paragraphs>187</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«Покормите птиц зимой!»</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«Покормите птиц зимой!»</dc:title>
  <dc:creator>user</dc:creator>
  <cp:lastModifiedBy>user</cp:lastModifiedBy>
  <cp:revision>13</cp:revision>
  <dcterms:created xsi:type="dcterms:W3CDTF">2018-02-19T07:58:35Z</dcterms:created>
  <dcterms:modified xsi:type="dcterms:W3CDTF">2018-02-22T07:12:05Z</dcterms:modified>
</cp:coreProperties>
</file>