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2" r:id="rId8"/>
    <p:sldId id="277" r:id="rId9"/>
    <p:sldId id="272" r:id="rId10"/>
    <p:sldId id="263" r:id="rId11"/>
    <p:sldId id="264" r:id="rId12"/>
    <p:sldId id="278" r:id="rId13"/>
    <p:sldId id="265" r:id="rId14"/>
    <p:sldId id="266" r:id="rId15"/>
    <p:sldId id="267" r:id="rId16"/>
    <p:sldId id="268" r:id="rId17"/>
    <p:sldId id="269" r:id="rId18"/>
    <p:sldId id="275" r:id="rId19"/>
    <p:sldId id="283" r:id="rId20"/>
    <p:sldId id="270" r:id="rId21"/>
    <p:sldId id="284" r:id="rId22"/>
    <p:sldId id="271" r:id="rId23"/>
    <p:sldId id="279" r:id="rId24"/>
    <p:sldId id="280" r:id="rId25"/>
    <p:sldId id="281" r:id="rId26"/>
    <p:sldId id="282" r:id="rId27"/>
    <p:sldId id="274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34"/>
    <a:srgbClr val="58082E"/>
    <a:srgbClr val="BB1B17"/>
    <a:srgbClr val="808000"/>
    <a:srgbClr val="F2BE2A"/>
    <a:srgbClr val="DEE30B"/>
    <a:srgbClr val="659971"/>
    <a:srgbClr val="B7BF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24" autoAdjust="0"/>
  </p:normalViewPr>
  <p:slideViewPr>
    <p:cSldViewPr>
      <p:cViewPr varScale="1">
        <p:scale>
          <a:sx n="71" d="100"/>
          <a:sy n="71" d="100"/>
        </p:scale>
        <p:origin x="-60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F707-FF54-4C43-87A4-AC974BBC68FA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C25E-526A-40AE-A4F1-B89422324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CFA8-ED94-4A70-837C-20DB985CCDDA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A4B6-E7B5-4860-A9FA-D33D7F500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E7BA-ECB0-4373-BF9E-F7D08FC043B3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DAD0-F3F0-4E3D-861E-5D9407B48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33D0-1EFB-4E03-8189-3C6914D09358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4AF4-239A-4044-B759-BA74EFDD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4F19-B07C-4F54-8ADB-BB83A402B59F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AA5F-50EF-4AB8-9667-97590D521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60EE-6E7B-4982-972B-CE70841AA70C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00AC-0973-4249-9AEA-B36CF3EDC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5EFF-5D6A-4F46-845D-8364C0BB3DA9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302C-D5E2-4A77-A2B8-D9198011D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21B1-FEAF-47B8-83EE-DE42E39DB7F0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86A2-18B7-43E8-A4B1-A3660D34B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148D-B3EE-49CA-B7B4-594E3D71A54A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D151-55D2-4768-9DC3-2AAE37FE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62E4-ED30-483C-A8C1-8F6AEF99746E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8F1D-0661-46D3-8305-2403CBA13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1277-ED60-47DC-8336-1F1F59ED1FD5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B81F-DD2D-47F0-9984-1C326854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BF6D"/>
            </a:gs>
            <a:gs pos="100000">
              <a:srgbClr val="2E46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408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87716AA-FEDF-4CB3-9B20-FA1C10257BC6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EA2B09D-BDC2-41B1-834D-6843B93F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195513" y="1989138"/>
            <a:ext cx="6207125" cy="2170112"/>
            <a:chOff x="1382" y="799"/>
            <a:chExt cx="3910" cy="1367"/>
          </a:xfrm>
        </p:grpSpPr>
        <p:pic>
          <p:nvPicPr>
            <p:cNvPr id="8194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2" y="799"/>
              <a:ext cx="3910" cy="1367"/>
            </a:xfrm>
            <a:prstGeom prst="rect">
              <a:avLst/>
            </a:prstGeom>
            <a:noFill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1395" y="810"/>
              <a:ext cx="3888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1" hangingPunct="1"/>
              <a:r>
                <a:rPr lang="ru-RU" sz="8000" b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Schoolbook" pitchFamily="18" charset="0"/>
                </a:rPr>
                <a:t>УРОК   ЖИЗНИ</a:t>
              </a: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345087"/>
            <a:ext cx="9144000" cy="1512913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Воспитатель ГПД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МБОУ «СШ </a:t>
            </a:r>
            <a:r>
              <a:rPr lang="ru-RU" sz="1600" b="1" dirty="0">
                <a:solidFill>
                  <a:schemeClr val="bg1"/>
                </a:solidFill>
              </a:rPr>
              <a:t>№</a:t>
            </a:r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4»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1600" b="1" dirty="0" err="1" smtClean="0">
                <a:solidFill>
                  <a:schemeClr val="bg1"/>
                </a:solidFill>
                <a:latin typeface="Arial" charset="0"/>
              </a:rPr>
              <a:t>Елисейкина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 И.В.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titledкенг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7113" y="1600200"/>
            <a:ext cx="2516187" cy="4572000"/>
          </a:xfrm>
        </p:spPr>
      </p:pic>
      <p:pic>
        <p:nvPicPr>
          <p:cNvPr id="6" name="Picture 6" descr="83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0" y="2001838"/>
            <a:ext cx="3643313" cy="3876675"/>
          </a:xfrm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79216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НЕЛЬЗЯ  ВЫХОДИТЬ ОДНОМУ  НА  ЛЕД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img-42774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3284538"/>
            <a:ext cx="3044825" cy="3382962"/>
          </a:xfrm>
          <a:ln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6553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Нельзя идти по льду,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засунув руки в карман.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Нести за спиной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прочно надетый рюкзак.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4213" y="2060575"/>
            <a:ext cx="7467600" cy="1928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7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1038" y="315913"/>
            <a:ext cx="6397625" cy="1071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algn="ctr"/>
            <a:r>
              <a:rPr lang="ru-RU" sz="44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Азбука  пешехода</a:t>
            </a:r>
            <a:br>
              <a:rPr lang="ru-RU" sz="44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sz="3200">
              <a:solidFill>
                <a:srgbClr val="5E1C2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1507" name="Picture 8" descr="im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422525"/>
            <a:ext cx="3657600" cy="2740025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468313" y="1125538"/>
            <a:ext cx="8135937" cy="1073150"/>
          </a:xfrm>
          <a:prstGeom prst="roundRect">
            <a:avLst>
              <a:gd name="adj" fmla="val 28255"/>
            </a:avLst>
          </a:prstGeom>
          <a:solidFill>
            <a:srgbClr val="659971"/>
          </a:solidFill>
        </p:spPr>
        <p:txBody>
          <a:bodyPr anchor="ctr"/>
          <a:lstStyle/>
          <a:p>
            <a:pPr marL="0" indent="0">
              <a:buFontTx/>
              <a:buNone/>
            </a:pPr>
            <a:r>
              <a:rPr lang="ru-RU" b="1">
                <a:solidFill>
                  <a:srgbClr val="2E46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</a:t>
            </a:r>
            <a:endParaRPr lang="ru-RU" b="1">
              <a:solidFill>
                <a:srgbClr val="2E4634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68313" y="5516563"/>
            <a:ext cx="7473950" cy="1073150"/>
          </a:xfrm>
          <a:prstGeom prst="roundRect">
            <a:avLst>
              <a:gd name="adj" fmla="val 16667"/>
            </a:avLst>
          </a:prstGeom>
          <a:solidFill>
            <a:srgbClr val="B7BF6D"/>
          </a:solidFill>
        </p:spPr>
        <p:txBody>
          <a:bodyPr anchor="ctr"/>
          <a:lstStyle/>
          <a:p>
            <a:pPr marL="0" lvl="1" indent="0">
              <a:spcBef>
                <a:spcPts val="600"/>
              </a:spcBef>
              <a:buSzPct val="70000"/>
              <a:buFont typeface="Wingdings 2" pitchFamily="18" charset="2"/>
              <a:buNone/>
            </a:pPr>
            <a:endParaRPr lang="ru-RU" sz="2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 indent="0">
              <a:spcBef>
                <a:spcPts val="600"/>
              </a:spcBef>
              <a:buSzPct val="70000"/>
              <a:buFont typeface="Wingdings 2" pitchFamily="18" charset="2"/>
              <a:buNone/>
            </a:pPr>
            <a:r>
              <a:rPr lang="ru-RU" sz="2400" b="1">
                <a:solidFill>
                  <a:srgbClr val="2E46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дорогу посмотри, нет ли близко машин</a:t>
            </a:r>
            <a:r>
              <a:rPr lang="ru-RU" sz="2400">
                <a:solidFill>
                  <a:srgbClr val="2E4634"/>
                </a:solidFill>
              </a:rPr>
              <a:t> </a:t>
            </a:r>
          </a:p>
          <a:p>
            <a:pPr marL="0" indent="0">
              <a:buFontTx/>
              <a:buNone/>
            </a:pPr>
            <a:endParaRPr lang="ru-RU" b="1">
              <a:solidFill>
                <a:srgbClr val="2E46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 animBg="1"/>
      <p:bldP spid="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2339975" y="3789363"/>
            <a:ext cx="5538788" cy="2203450"/>
          </a:xfrm>
          <a:prstGeom prst="roundRect">
            <a:avLst>
              <a:gd name="adj" fmla="val 16667"/>
            </a:avLst>
          </a:prstGeom>
          <a:solidFill>
            <a:srgbClr val="35C939"/>
          </a:solidFill>
        </p:spPr>
        <p:txBody>
          <a:bodyPr anchor="ctr"/>
          <a:lstStyle/>
          <a:p>
            <a:pPr marL="0" lvl="2" inden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3600" b="1">
              <a:solidFill>
                <a:srgbClr val="2E463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2" inden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3600" b="1">
                <a:solidFill>
                  <a:srgbClr val="2E46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на зеленый свет </a:t>
            </a:r>
          </a:p>
          <a:p>
            <a:pPr marL="0" indent="0">
              <a:buFontTx/>
              <a:buNone/>
            </a:pPr>
            <a:endParaRPr lang="ru-RU" sz="2800" b="1">
              <a:solidFill>
                <a:srgbClr val="2E4634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23850" y="476250"/>
            <a:ext cx="6264275" cy="1944688"/>
          </a:xfrm>
          <a:prstGeom prst="roundRect">
            <a:avLst>
              <a:gd name="adj" fmla="val 16667"/>
            </a:avLst>
          </a:prstGeom>
          <a:solidFill>
            <a:srgbClr val="BB1B17"/>
          </a:solidFill>
        </p:spPr>
        <p:txBody>
          <a:bodyPr anchor="ctr"/>
          <a:lstStyle/>
          <a:p>
            <a:pPr marL="0" indent="0">
              <a:spcBef>
                <a:spcPct val="50000"/>
              </a:spcBef>
              <a:buFontTx/>
              <a:buNone/>
            </a:pPr>
            <a:endParaRPr lang="ru-RU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  <a:p>
            <a:pPr marL="0" indent="0">
              <a:buFontTx/>
              <a:buNone/>
            </a:pPr>
            <a:endParaRPr lang="ru-RU" sz="3600" b="1">
              <a:solidFill>
                <a:schemeClr val="hlink"/>
              </a:solidFill>
            </a:endParaRPr>
          </a:p>
        </p:txBody>
      </p:sp>
      <p:pic>
        <p:nvPicPr>
          <p:cNvPr id="22533" name="Picture 7" descr="11378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789363"/>
            <a:ext cx="1549400" cy="2238375"/>
          </a:xfrm>
        </p:spPr>
      </p:pic>
      <p:pic>
        <p:nvPicPr>
          <p:cNvPr id="22534" name="Picture 8" descr="svetofor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260350"/>
            <a:ext cx="1352550" cy="2952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pic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2357438"/>
            <a:ext cx="7043738" cy="3578225"/>
          </a:xfrm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367588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перебегай проезжую часть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перед близко идущим транспортом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tit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2638" y="2351088"/>
            <a:ext cx="4870450" cy="3557587"/>
          </a:xfrm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80400" cy="149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НЕОБХОДИМО ПРИСТЕГНУТЬСЯ,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ЕСЛИ ВЫ ЕДИТЕ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ЛЕГКОВОМ АВТОМОБИЛЕ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351088"/>
            <a:ext cx="4246562" cy="4110037"/>
          </a:xfrm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5903912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ИГРАЙТЕ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ПРОЕЗЖЕЙ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ЧАСТИ!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000250"/>
            <a:ext cx="8362950" cy="1571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88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ТЕРРОРИЗМ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/>
          </p:cNvSpPr>
          <p:nvPr>
            <p:ph type="body" sz="half" idx="1"/>
          </p:nvPr>
        </p:nvSpPr>
        <p:spPr>
          <a:xfrm>
            <a:off x="0" y="4581525"/>
            <a:ext cx="5616575" cy="3071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сентября 2001 года – атака самоубийц на здания Всемирного Торгового Центра в Нью-Йорке(США).</a:t>
            </a:r>
          </a:p>
        </p:txBody>
      </p:sp>
      <p:pic>
        <p:nvPicPr>
          <p:cNvPr id="64516" name="Picture 4" descr="террориз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3178175" cy="4098925"/>
          </a:xfrm>
          <a:prstGeom prst="rect">
            <a:avLst/>
          </a:prstGeom>
          <a:noFill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124075" y="212725"/>
            <a:ext cx="6602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4" eaLnBrk="1" hangingPunct="1"/>
            <a:r>
              <a:rPr lang="ru-RU" sz="2800" b="1">
                <a:solidFill>
                  <a:srgbClr val="2E46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2002 год, Норд-Ост — захват театра в Москве.</a:t>
            </a:r>
          </a:p>
        </p:txBody>
      </p:sp>
      <p:pic>
        <p:nvPicPr>
          <p:cNvPr id="64534" name="Picture 22" descr="памятник жертвам терак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3344862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0" grpId="0" build="p"/>
      <p:bldP spid="645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5" y="549275"/>
            <a:ext cx="9001125" cy="1071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600" b="1">
                <a:solidFill>
                  <a:srgbClr val="7717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  ТАКОЕ   Ж И З Н Ь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1260475" y="2060575"/>
            <a:ext cx="6170613" cy="4019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800" b="1" i="1">
                <a:solidFill>
                  <a:srgbClr val="7717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Жить</a:t>
            </a:r>
            <a:r>
              <a:rPr lang="ru-RU" sz="2800" b="1">
                <a:solidFill>
                  <a:srgbClr val="771769"/>
                </a:solidFill>
              </a:rPr>
              <a:t> </a:t>
            </a:r>
            <a:r>
              <a:rPr lang="ru-RU" sz="2800" b="1">
                <a:solidFill>
                  <a:srgbClr val="5E1C22"/>
                </a:solidFill>
              </a:rPr>
              <a:t>– существовать, быть живым.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i="1">
                <a:solidFill>
                  <a:srgbClr val="7717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человека</a:t>
            </a:r>
            <a:r>
              <a:rPr lang="ru-RU" sz="2800" b="1" i="1">
                <a:solidFill>
                  <a:srgbClr val="5E1C22"/>
                </a:solidFill>
              </a:rPr>
              <a:t> </a:t>
            </a:r>
            <a:r>
              <a:rPr lang="ru-RU" sz="2800" b="1">
                <a:solidFill>
                  <a:srgbClr val="5E1C22"/>
                </a:solidFill>
              </a:rPr>
              <a:t>– его  существование  от  рождения  до  смерти.   ( В.И.Даль                     « Толковый  словарь живого великорусского  языка»)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>
                <a:solidFill>
                  <a:srgbClr val="5E1C22"/>
                </a:solidFill>
              </a:rPr>
              <a:t>        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4005263"/>
            <a:ext cx="8748713" cy="2852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</a:t>
            </a:r>
            <a:r>
              <a:rPr lang="ru-RU" b="1">
                <a:solidFill>
                  <a:srgbClr val="58082E"/>
                </a:solidFill>
              </a:rPr>
              <a:t>1 сентября</a:t>
            </a:r>
            <a:r>
              <a:rPr lang="ru-RU" b="1">
                <a:solidFill>
                  <a:srgbClr val="F2BE2A"/>
                </a:solidFill>
              </a:rPr>
              <a:t>, Россия вспоминает о жертвах трагедии 2004 года в североосетинском городе </a:t>
            </a:r>
            <a:r>
              <a:rPr lang="ru-RU" b="1">
                <a:solidFill>
                  <a:srgbClr val="58082E"/>
                </a:solidFill>
              </a:rPr>
              <a:t>Беслан.</a:t>
            </a:r>
            <a:r>
              <a:rPr lang="ru-RU" b="1">
                <a:solidFill>
                  <a:srgbClr val="F2BE2A"/>
                </a:solidFill>
              </a:rPr>
              <a:t> Ровно  пять  лет  назад во время проведения торжественной линейки городскую школу N1 захватила группа боевиков, в результате чего погибли 186 детей, а всего жертвами теракта стали 335 человек.</a:t>
            </a:r>
            <a:br>
              <a:rPr lang="ru-RU" b="1">
                <a:solidFill>
                  <a:srgbClr val="F2BE2A"/>
                </a:solidFill>
              </a:rPr>
            </a:br>
            <a:endParaRPr lang="ru-RU" b="1">
              <a:solidFill>
                <a:srgbClr val="F2BE2A"/>
              </a:solidFill>
            </a:endParaRPr>
          </a:p>
        </p:txBody>
      </p:sp>
      <p:pic>
        <p:nvPicPr>
          <p:cNvPr id="4100" name="Picture 4" descr="G:\урок жизни\Беслан\Безымянный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7625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/>
          </p:cNvSpPr>
          <p:nvPr>
            <p:ph type="title"/>
          </p:nvPr>
        </p:nvSpPr>
        <p:spPr bwMode="auto">
          <a:xfrm>
            <a:off x="323850" y="4724400"/>
            <a:ext cx="8281988" cy="21336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200" b="1" i="1">
                <a:solidFill>
                  <a:schemeClr val="hlink"/>
                </a:solidFill>
                <a:latin typeface="Times New Roman" pitchFamily="18" charset="0"/>
              </a:rPr>
              <a:t>ЕЖЕГОДНО  ОТ  РУК  ТЕРРОРИСТОВ ПОГИБАЕТ  НЕСКОЛЬКО  ТЫСЯЧ  ЧЕЛОВЕК.</a:t>
            </a:r>
            <a:br>
              <a:rPr lang="ru-RU" sz="2200" b="1" i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200" b="1" i="1">
                <a:solidFill>
                  <a:schemeClr val="hlink"/>
                </a:solidFill>
                <a:latin typeface="Times New Roman" pitchFamily="18" charset="0"/>
              </a:rPr>
              <a:t>    СВОИ ПРОТИВОПРАВНЫЕ  ДЕЙСТВИЯ  ОНИ  ЧАЩЕ  ВСЕГО СОВЕРШАЮТ  ПРОТИВ  МИРНЫХ  ЖИТЕЛЕЙ.</a:t>
            </a:r>
            <a:br>
              <a:rPr lang="ru-RU" sz="2200" b="1" i="1">
                <a:solidFill>
                  <a:schemeClr val="hlink"/>
                </a:solidFill>
                <a:latin typeface="Times New Roman" pitchFamily="18" charset="0"/>
              </a:rPr>
            </a:br>
            <a:endParaRPr lang="ru-RU" sz="22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G:\урок жизни\Беслан\68Foto_05-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404813"/>
            <a:ext cx="6551612" cy="4379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error_pov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6250"/>
            <a:ext cx="18430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116013" y="2492375"/>
            <a:ext cx="63373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BB1B17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БУДЬТЕ  БДИТЕЛЬНЫ </a:t>
            </a:r>
          </a:p>
          <a:p>
            <a:pPr algn="ctr"/>
            <a:r>
              <a:rPr lang="ru-RU" sz="3600" kern="10">
                <a:ln w="9525">
                  <a:solidFill>
                    <a:srgbClr val="BB1B17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  НЕЗНАКОМЫМ  ЛЮДЯМ </a:t>
            </a:r>
          </a:p>
          <a:p>
            <a:pPr algn="ctr"/>
            <a:r>
              <a:rPr lang="ru-RU" sz="3600" kern="10">
                <a:ln w="9525">
                  <a:solidFill>
                    <a:srgbClr val="BB1B17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 ОСТАВЛЕННЫМ </a:t>
            </a:r>
          </a:p>
          <a:p>
            <a:pPr algn="ctr"/>
            <a:r>
              <a:rPr lang="ru-RU" sz="3600" kern="10">
                <a:ln w="9525">
                  <a:solidFill>
                    <a:srgbClr val="BB1B17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БЕЗ  ПРИСМОТРА  ВЕЩАМ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492375"/>
            <a:ext cx="8435975" cy="2000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72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ПРИРОДНЫЕ</a:t>
            </a:r>
            <a:r>
              <a:rPr lang="ru-RU" sz="66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z="66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66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72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КАТАКЛИЗМЫ</a:t>
            </a:r>
          </a:p>
        </p:txBody>
      </p:sp>
      <p:pic>
        <p:nvPicPr>
          <p:cNvPr id="30725" name="Picture 5" descr="аним_туч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028825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ураг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2808287" cy="2808288"/>
          </a:xfrm>
          <a:prstGeom prst="rect">
            <a:avLst/>
          </a:prstGeom>
          <a:noFill/>
        </p:spPr>
      </p:pic>
      <p:pic>
        <p:nvPicPr>
          <p:cNvPr id="31754" name="Picture 10" descr="цун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3671888" cy="2773363"/>
          </a:xfrm>
          <a:prstGeom prst="rect">
            <a:avLst/>
          </a:prstGeom>
          <a:noFill/>
        </p:spPr>
      </p:pic>
      <p:pic>
        <p:nvPicPr>
          <p:cNvPr id="31755" name="Picture 11" descr="гра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3679825" cy="2760662"/>
          </a:xfrm>
          <a:prstGeom prst="rect">
            <a:avLst/>
          </a:prstGeom>
          <a:noFill/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419475" y="633888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Град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916238" y="2924175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Цунами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084888" y="4797425"/>
            <a:ext cx="252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Ураган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176713" y="4248150"/>
            <a:ext cx="3743325" cy="1368425"/>
          </a:xfrm>
          <a:prstGeom prst="roundRect">
            <a:avLst>
              <a:gd name="adj" fmla="val 16667"/>
            </a:avLst>
          </a:prstGeom>
          <a:solidFill>
            <a:srgbClr val="659971"/>
          </a:solidFill>
        </p:spPr>
        <p:txBody>
          <a:bodyPr anchor="ctr"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Землетрясение  и  извержение  вулкана</a:t>
            </a:r>
          </a:p>
        </p:txBody>
      </p:sp>
      <p:pic>
        <p:nvPicPr>
          <p:cNvPr id="32776" name="Picture 8" descr="землетряс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549275"/>
            <a:ext cx="3810000" cy="2771775"/>
          </a:xfrm>
          <a:prstGeom prst="rect">
            <a:avLst/>
          </a:prstGeom>
          <a:noFill/>
        </p:spPr>
      </p:pic>
      <p:pic>
        <p:nvPicPr>
          <p:cNvPr id="32777" name="Picture 9" descr="вулкан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29000"/>
            <a:ext cx="3527425" cy="3240088"/>
          </a:xfrm>
          <a:prstGeom prst="rect">
            <a:avLst/>
          </a:prstGeom>
          <a:noFill/>
        </p:spPr>
      </p:pic>
      <p:pic>
        <p:nvPicPr>
          <p:cNvPr id="32778" name="Picture 10" descr="вулк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6250"/>
            <a:ext cx="3600450" cy="270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356100" y="2997200"/>
            <a:ext cx="3398838" cy="782638"/>
          </a:xfrm>
          <a:prstGeom prst="roundRect">
            <a:avLst>
              <a:gd name="adj" fmla="val 16667"/>
            </a:avLst>
          </a:prstGeom>
          <a:solidFill>
            <a:srgbClr val="659971"/>
          </a:solidFill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ru-RU" sz="36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Торнадо</a:t>
            </a:r>
          </a:p>
        </p:txBody>
      </p:sp>
      <p:sp>
        <p:nvSpPr>
          <p:cNvPr id="3379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250825" y="5949950"/>
            <a:ext cx="3541713" cy="733425"/>
          </a:xfrm>
          <a:prstGeom prst="roundRect">
            <a:avLst>
              <a:gd name="adj" fmla="val 16667"/>
            </a:avLst>
          </a:prstGeom>
          <a:solidFill>
            <a:srgbClr val="659971"/>
          </a:solidFill>
        </p:spPr>
        <p:txBody>
          <a:bodyPr anchor="ctr"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ru-RU" sz="1200" b="1">
              <a:solidFill>
                <a:srgbClr val="DEE3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7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Наводнение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1500" b="1">
              <a:solidFill>
                <a:srgbClr val="DEE30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800" name="Picture 8" descr="наводн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3527425" cy="2644775"/>
          </a:xfrm>
          <a:prstGeom prst="rect">
            <a:avLst/>
          </a:prstGeom>
          <a:noFill/>
        </p:spPr>
      </p:pic>
      <p:pic>
        <p:nvPicPr>
          <p:cNvPr id="33801" name="Picture 9" descr="торна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860800"/>
            <a:ext cx="3744913" cy="2808288"/>
          </a:xfrm>
          <a:prstGeom prst="rect">
            <a:avLst/>
          </a:prstGeom>
          <a:noFill/>
        </p:spPr>
      </p:pic>
      <p:pic>
        <p:nvPicPr>
          <p:cNvPr id="33802" name="Picture 10" descr="торнадо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33375"/>
            <a:ext cx="3405188" cy="2554288"/>
          </a:xfrm>
          <a:prstGeom prst="rect">
            <a:avLst/>
          </a:prstGeom>
          <a:noFill/>
        </p:spPr>
      </p:pic>
      <p:sp>
        <p:nvSpPr>
          <p:cNvPr id="33803" name="Текст 4"/>
          <p:cNvSpPr>
            <a:spLocks/>
          </p:cNvSpPr>
          <p:nvPr/>
        </p:nvSpPr>
        <p:spPr bwMode="auto">
          <a:xfrm>
            <a:off x="5580063" y="260350"/>
            <a:ext cx="3178175" cy="815975"/>
          </a:xfrm>
          <a:prstGeom prst="roundRect">
            <a:avLst>
              <a:gd name="adj" fmla="val 16667"/>
            </a:avLst>
          </a:prstGeom>
          <a:solidFill>
            <a:srgbClr val="65997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Удары  молнии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nimBg="1"/>
      <p:bldP spid="33796" grpId="0" uiExpand="1" build="p" animBg="1"/>
      <p:bldP spid="338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064500" cy="6524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54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ЖИЗНЬ  ЧЕЛОВЕКУ  ДАЁТСЯ  ОДИН  РАЗ.</a:t>
            </a:r>
            <a:br>
              <a:rPr lang="ru-RU" sz="54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8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z="48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800" b="1">
                <a:solidFill>
                  <a:srgbClr val="BB1B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</a:t>
            </a:r>
            <a:r>
              <a:rPr lang="ru-RU" sz="54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БЕРЕГИТЕ  ЕЁ! </a:t>
            </a:r>
            <a:br>
              <a:rPr lang="ru-RU" sz="54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54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5400" b="1">
                <a:solidFill>
                  <a:srgbClr val="DEE3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ДУМАЙТЕ  О  КАЖДОМ  </a:t>
            </a:r>
            <a:br>
              <a:rPr lang="ru-RU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СВОЁМ  ПОСТУПКЕ.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6327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BB1B17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Удачи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МОЖЕТ  УГРОЖАТЬ  ЧЕЛОВЕЧЕСКОЙ  ЖИЗНИ ?</a:t>
            </a:r>
          </a:p>
        </p:txBody>
      </p:sp>
      <p:pic>
        <p:nvPicPr>
          <p:cNvPr id="11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41438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get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3540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galer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4559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урок жизни\пожар, террор, ПДД\пожар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933825"/>
            <a:ext cx="338455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214563"/>
            <a:ext cx="8604250" cy="1714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4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29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06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 О Н 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8000" i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</a:t>
            </a:r>
            <a:r>
              <a:rPr lang="ru-RU" sz="3800" i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ГОНЬ</a:t>
            </a:r>
            <a:r>
              <a:rPr lang="ru-RU" sz="4200" i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– ВРАГ !</a:t>
            </a:r>
          </a:p>
        </p:txBody>
      </p:sp>
      <p:pic>
        <p:nvPicPr>
          <p:cNvPr id="12291" name="Picture 7" descr="сканирование00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73238"/>
            <a:ext cx="2647950" cy="3022600"/>
          </a:xfrm>
          <a:solidFill>
            <a:srgbClr val="BB1B17"/>
          </a:solidFill>
          <a:ln>
            <a:solidFill>
              <a:srgbClr val="FFCC99"/>
            </a:solidFill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331913" y="5013325"/>
            <a:ext cx="6553200" cy="218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Коробка спичек хоть мала,</a:t>
            </a:r>
          </a:p>
          <a:p>
            <a:pPr algn="ctr"/>
            <a:r>
              <a:rPr lang="ru-RU" sz="3600" i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Но много может сделать…</a:t>
            </a:r>
          </a:p>
          <a:p>
            <a:pPr algn="ctr"/>
            <a:r>
              <a:rPr lang="ru-RU" sz="3600" i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  Зла!</a:t>
            </a:r>
          </a:p>
          <a:p>
            <a:pPr algn="ctr"/>
            <a:endParaRPr lang="ru-RU" sz="3600" i="1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492500" y="2133600"/>
            <a:ext cx="4732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Для забавы, для игры…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Спичек в руки не бери!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295" grpId="0" animBg="1"/>
      <p:bldP spid="122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ЭЛЕКТРИЧЕСКОМ ПРИБОРЕ </a:t>
            </a:r>
            <a:b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ВИДИМ ДРУГА СВОЕГО,</a:t>
            </a:r>
            <a:b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ПОРОЙ НЕСЁТ ОН ГОРЕ,</a:t>
            </a:r>
            <a:b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КОЛЬ НЕ ВЫКЛЮЧИШЬ ЕГО.</a:t>
            </a:r>
            <a:endParaRPr lang="ru-RU" sz="3200">
              <a:solidFill>
                <a:srgbClr val="5E1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8" name="Picture 6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924175"/>
            <a:ext cx="2890838" cy="318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5525" y="328917"/>
            <a:ext cx="8481876" cy="23596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ea typeface="+mj-ea"/>
                <a:cs typeface="+mj-cs"/>
              </a:rPr>
              <a:t>Огонь -  опасная игра</a:t>
            </a: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ea typeface="+mj-ea"/>
                <a:cs typeface="+mj-cs"/>
              </a:rPr>
              <a:t/>
            </a:r>
            <a:b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ea typeface="+mj-ea"/>
                <a:cs typeface="+mj-cs"/>
              </a:rPr>
            </a:br>
            <a:endParaRPr lang="ru-RU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12" descr="j0232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420938"/>
            <a:ext cx="15668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288" y="2276475"/>
            <a:ext cx="62642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Быть не должно привычки </a:t>
            </a:r>
          </a:p>
          <a:p>
            <a:r>
              <a:rPr lang="ru-RU" sz="2800" b="1"/>
              <a:t>Играть с огнем и спичкой!</a:t>
            </a:r>
          </a:p>
          <a:p>
            <a:r>
              <a:rPr lang="ru-RU" sz="2800" b="1"/>
              <a:t>Огонь - опасная игра,</a:t>
            </a:r>
          </a:p>
          <a:p>
            <a:r>
              <a:rPr lang="ru-RU" sz="2800" b="1"/>
              <a:t>Нам это всем…</a:t>
            </a:r>
          </a:p>
          <a:p>
            <a:r>
              <a:rPr lang="ru-RU" sz="2800" b="1"/>
              <a:t>Понять пора!</a:t>
            </a:r>
          </a:p>
          <a:p>
            <a:r>
              <a:rPr lang="ru-RU" sz="2800" b="1"/>
              <a:t>Утюг, костёр, плита, камин,</a:t>
            </a:r>
          </a:p>
          <a:p>
            <a:r>
              <a:rPr lang="ru-RU" sz="2800" b="1"/>
              <a:t>Коробка спичек, газ, бензин…</a:t>
            </a:r>
          </a:p>
          <a:p>
            <a:r>
              <a:rPr lang="ru-RU" sz="2800" b="1"/>
              <a:t>Они опасны иногда и даже очень!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571750"/>
            <a:ext cx="7467600" cy="1857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2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4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ВОДА – ДРУГ ,</a:t>
            </a:r>
            <a:br>
              <a:rPr lang="ru-RU" sz="44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>
                <a:solidFill>
                  <a:srgbClr val="5E1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ВОДА - ВРАГ</a:t>
            </a:r>
          </a:p>
        </p:txBody>
      </p:sp>
      <p:pic>
        <p:nvPicPr>
          <p:cNvPr id="3074" name="Picture 2" descr="G:\урок жизни\пожар, террор, ПДД\вода\image_4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844675"/>
            <a:ext cx="2551112" cy="3290888"/>
          </a:xfrm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755650" y="5445125"/>
            <a:ext cx="7153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BB1B17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Будь  осторожен  на  берегу  водоёма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4" grpId="0" animBg="1"/>
    </p:bldLst>
  </p:timing>
</p:sld>
</file>

<file path=ppt/theme/theme1.xml><?xml version="1.0" encoding="utf-8"?>
<a:theme xmlns:a="http://schemas.openxmlformats.org/drawingml/2006/main" name="4_Эркер">
  <a:themeElements>
    <a:clrScheme name="4_Эркер 1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FF"/>
      </a:accent3>
      <a:accent4>
        <a:srgbClr val="000000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4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Эркер 1">
        <a:dk1>
          <a:srgbClr val="000000"/>
        </a:dk1>
        <a:lt1>
          <a:srgbClr val="FFFFFF"/>
        </a:lt1>
        <a:dk2>
          <a:srgbClr val="4E5B6F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299</Words>
  <Application>Microsoft Office PowerPoint</Application>
  <PresentationFormat>Экран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Century Schoolbook</vt:lpstr>
      <vt:lpstr>Arial</vt:lpstr>
      <vt:lpstr>Wingdings</vt:lpstr>
      <vt:lpstr>Wingdings 2</vt:lpstr>
      <vt:lpstr>Calibri</vt:lpstr>
      <vt:lpstr>Georgia</vt:lpstr>
      <vt:lpstr>Times New Roman</vt:lpstr>
      <vt:lpstr>4_Эркер</vt:lpstr>
      <vt:lpstr>Слайд 1</vt:lpstr>
      <vt:lpstr>ЧТО   ТАКОЕ   Ж И З Н Ь ?</vt:lpstr>
      <vt:lpstr>ЧТО МОЖЕТ  УГРОЖАТЬ  ЧЕЛОВЕЧЕСКОЙ  ЖИЗНИ ?</vt:lpstr>
      <vt:lpstr>О Г О Н Ь</vt:lpstr>
      <vt:lpstr>ОГОНЬ – ВРАГ !</vt:lpstr>
      <vt:lpstr>В ЭЛЕКТРИЧЕСКОМ ПРИБОРЕ  ВИДИМ ДРУГА СВОЕГО, НО ПОРОЙ НЕСЁТ ОН ГОРЕ, КОЛЬ НЕ ВЫКЛЮЧИШЬ ЕГО.</vt:lpstr>
      <vt:lpstr>Огонь -  опасная игра </vt:lpstr>
      <vt:lpstr>ВОДА</vt:lpstr>
      <vt:lpstr>ВОДА – ДРУГ ,                       ВОДА - ВРАГ</vt:lpstr>
      <vt:lpstr>Слайд 10</vt:lpstr>
      <vt:lpstr>Слайд 11</vt:lpstr>
      <vt:lpstr>ДОРОГА</vt:lpstr>
      <vt:lpstr>Азбука  пешехода </vt:lpstr>
      <vt:lpstr>Слайд 14</vt:lpstr>
      <vt:lpstr>Слайд 15</vt:lpstr>
      <vt:lpstr>Слайд 16</vt:lpstr>
      <vt:lpstr>Слайд 17</vt:lpstr>
      <vt:lpstr>ТЕРРОРИЗМ</vt:lpstr>
      <vt:lpstr>Слайд 19</vt:lpstr>
      <vt:lpstr>Слайд 20</vt:lpstr>
      <vt:lpstr>ЕЖЕГОДНО  ОТ  РУК  ТЕРРОРИСТОВ ПОГИБАЕТ  НЕСКОЛЬКО  ТЫСЯЧ  ЧЕЛОВЕК.     СВОИ ПРОТИВОПРАВНЫЕ  ДЕЙСТВИЯ  ОНИ  ЧАЩЕ  ВСЕГО СОВЕРШАЮТ  ПРОТИВ  МИРНЫХ  ЖИТЕЛЕЙ. </vt:lpstr>
      <vt:lpstr>Слайд 22</vt:lpstr>
      <vt:lpstr>ПРИРОДНЫЕ   КАТАКЛИЗМЫ</vt:lpstr>
      <vt:lpstr>Слайд 24</vt:lpstr>
      <vt:lpstr>Слайд 25</vt:lpstr>
      <vt:lpstr>Слайд 26</vt:lpstr>
      <vt:lpstr>ЖИЗНЬ  ЧЕЛОВЕКУ  ДАЁТСЯ  ОДИН  РАЗ.       БЕРЕГИТЕ  ЕЁ!   ДУМАЙТЕ  О  КАЖДОМ   СВОЁМ  ПОСТУПКЕ.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Жизни</dc:title>
  <dc:creator>Жанна Викторовна</dc:creator>
  <cp:lastModifiedBy>Admin</cp:lastModifiedBy>
  <cp:revision>49</cp:revision>
  <dcterms:created xsi:type="dcterms:W3CDTF">2009-08-30T11:21:41Z</dcterms:created>
  <dcterms:modified xsi:type="dcterms:W3CDTF">2018-09-16T12:40:24Z</dcterms:modified>
</cp:coreProperties>
</file>