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  <p:sldMasterId id="2147483710" r:id="rId2"/>
    <p:sldMasterId id="2147483714" r:id="rId3"/>
    <p:sldMasterId id="2147483718" r:id="rId4"/>
    <p:sldMasterId id="2147483722" r:id="rId5"/>
    <p:sldMasterId id="2147483726" r:id="rId6"/>
    <p:sldMasterId id="2147483748" r:id="rId7"/>
    <p:sldMasterId id="2147483752" r:id="rId8"/>
    <p:sldMasterId id="2147483756" r:id="rId9"/>
    <p:sldMasterId id="2147483760" r:id="rId10"/>
  </p:sldMasterIdLst>
  <p:notesMasterIdLst>
    <p:notesMasterId r:id="rId22"/>
  </p:notesMasterIdLst>
  <p:sldIdLst>
    <p:sldId id="256" r:id="rId11"/>
    <p:sldId id="257" r:id="rId12"/>
    <p:sldId id="285" r:id="rId13"/>
    <p:sldId id="258" r:id="rId14"/>
    <p:sldId id="259" r:id="rId15"/>
    <p:sldId id="287" r:id="rId16"/>
    <p:sldId id="260" r:id="rId17"/>
    <p:sldId id="261" r:id="rId18"/>
    <p:sldId id="288" r:id="rId19"/>
    <p:sldId id="28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7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638C-C7C2-44DC-8FE5-C0867D1B1514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EF07A-B4F3-4F76-8157-3945DE93AB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1D5A3-82A4-41BB-AF7D-B73EA68926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1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26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26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3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91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23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7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09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496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92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53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22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60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3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08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4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1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99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017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08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95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8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3346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9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9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88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221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63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1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17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79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04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55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17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54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497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68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500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0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9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74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2" r:id="rId4"/>
    <p:sldLayoutId id="2147483733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1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3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30" r:id="rId4"/>
    <p:sldLayoutId id="2147483731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94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1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4" r:id="rId4"/>
    <p:sldLayoutId id="2147483735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7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30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469" y="516996"/>
            <a:ext cx="10363200" cy="329499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ЛИТЕРАТУРНОЕ ЧТЕНИЕ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2 КЛАСС «Б»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УМК «ШКОЛА РОССИИ»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Тема урока: Б. С. Житков «Храбрый утенок»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700813"/>
            <a:ext cx="8534400" cy="10851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МБОУ СОШ №2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Аксенова Маргарита Валентиновна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9221" y="446617"/>
            <a:ext cx="855874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87" y="211804"/>
            <a:ext cx="3314678" cy="3142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195" y="3849300"/>
            <a:ext cx="3209280" cy="3008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654" y="3001162"/>
            <a:ext cx="8443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на уроке были созданы благоприятные социально-психологические, эстетические условия для обучения. Урок поставленных задач достиг.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1212" y="389288"/>
            <a:ext cx="8161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воспитательной точки зрения урок способствовал формированию у детей интереса к чтению произведений большого объёма, положительному отношению к людям и окружающему миру.</a:t>
            </a:r>
          </a:p>
        </p:txBody>
      </p:sp>
    </p:spTree>
    <p:extLst>
      <p:ext uri="{BB962C8B-B14F-4D97-AF65-F5344CB8AC3E}">
        <p14:creationId xmlns:p14="http://schemas.microsoft.com/office/powerpoint/2010/main" xmlns="" val="1317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3037" y="1763599"/>
            <a:ext cx="10363200" cy="81852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6692" y="79998"/>
            <a:ext cx="3683847" cy="34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63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ЦЕЛИ УРОКА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9" y="1789387"/>
            <a:ext cx="8870731" cy="45254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1.Познакомить с творчеством Б. Житкова;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2.Развивать навыки выразительного чтения;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3.Учить детей прогнозировать содержание текста по его заглавию, делить текст на смысловые части, способствовать формированию у учащихся целостного представления об основной идее произведений;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4.Воспитывать любовь к природе, бережное отношение к животным, способствовать сплочению классного коллектива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209265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/>
              <a:t>Этапы  урока: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83616" y="665434"/>
            <a:ext cx="8558741" cy="4525433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I</a:t>
            </a:r>
            <a:r>
              <a:rPr lang="ru-RU" sz="8000" dirty="0"/>
              <a:t>. Организационный момент. (Эмоциональный настрой) </a:t>
            </a:r>
            <a:r>
              <a:rPr lang="ru-RU" sz="8000" b="1" dirty="0"/>
              <a:t>(0,5 мин)</a:t>
            </a:r>
            <a:endParaRPr lang="ru-RU" sz="8000" dirty="0"/>
          </a:p>
          <a:p>
            <a:r>
              <a:rPr lang="en-US" sz="8000" dirty="0"/>
              <a:t>II</a:t>
            </a:r>
            <a:r>
              <a:rPr lang="ru-RU" sz="8000" dirty="0"/>
              <a:t>. Речевая разминка </a:t>
            </a:r>
            <a:r>
              <a:rPr lang="ru-RU" sz="8000" b="1" dirty="0"/>
              <a:t>(1 мин)</a:t>
            </a:r>
            <a:endParaRPr lang="ru-RU" sz="8000" dirty="0"/>
          </a:p>
          <a:p>
            <a:r>
              <a:rPr lang="ru-RU" sz="8000" dirty="0"/>
              <a:t>II</a:t>
            </a:r>
            <a:r>
              <a:rPr lang="en-US" sz="8000" dirty="0"/>
              <a:t>I</a:t>
            </a:r>
            <a:r>
              <a:rPr lang="ru-RU" sz="8000" dirty="0"/>
              <a:t>. Актуализация  знаний </a:t>
            </a:r>
            <a:r>
              <a:rPr lang="ru-RU" sz="8000" b="1" dirty="0"/>
              <a:t>(3 мин)</a:t>
            </a:r>
            <a:endParaRPr lang="ru-RU" sz="8000" dirty="0"/>
          </a:p>
          <a:p>
            <a:r>
              <a:rPr lang="ru-RU" sz="8000" dirty="0"/>
              <a:t>I</a:t>
            </a:r>
            <a:r>
              <a:rPr lang="en-US" sz="8000" dirty="0"/>
              <a:t>V</a:t>
            </a:r>
            <a:r>
              <a:rPr lang="ru-RU" sz="8000" dirty="0"/>
              <a:t>. Определение темы и цели урока </a:t>
            </a:r>
            <a:r>
              <a:rPr lang="ru-RU" sz="8000" b="1" dirty="0"/>
              <a:t>(2 мин)</a:t>
            </a:r>
            <a:endParaRPr lang="ru-RU" sz="8000" dirty="0"/>
          </a:p>
          <a:p>
            <a:r>
              <a:rPr lang="ru-RU" sz="8000" dirty="0"/>
              <a:t>1. Введение в тему (1,5 мин)</a:t>
            </a:r>
          </a:p>
          <a:p>
            <a:r>
              <a:rPr lang="ru-RU" sz="8000" dirty="0"/>
              <a:t>2.Постановка учебной цели (0,5 мин)</a:t>
            </a:r>
          </a:p>
          <a:p>
            <a:r>
              <a:rPr lang="en-US" sz="8000" dirty="0"/>
              <a:t>V</a:t>
            </a:r>
            <a:r>
              <a:rPr lang="ru-RU" sz="8000" dirty="0"/>
              <a:t>. Открытие новых знаний. (Изучение нового материала) </a:t>
            </a:r>
            <a:r>
              <a:rPr lang="ru-RU" sz="8000" b="1" dirty="0"/>
              <a:t>(4 мин)</a:t>
            </a:r>
            <a:endParaRPr lang="ru-RU" sz="8000" dirty="0"/>
          </a:p>
          <a:p>
            <a:r>
              <a:rPr lang="ru-RU" sz="8000" dirty="0"/>
              <a:t>1.Знакомство с творчеством писателя  (3 мин)</a:t>
            </a:r>
          </a:p>
          <a:p>
            <a:r>
              <a:rPr lang="ru-RU" sz="8000" dirty="0"/>
              <a:t>2.Прогнозирование сказки.  Стадия вызова. Стадия осмысления.  (5 мин)</a:t>
            </a:r>
          </a:p>
          <a:p>
            <a:r>
              <a:rPr lang="ru-RU" sz="8000" dirty="0"/>
              <a:t>3. Физкультминутка (1 мин)</a:t>
            </a:r>
          </a:p>
          <a:p>
            <a:r>
              <a:rPr lang="en-US" sz="8000" dirty="0"/>
              <a:t>VI</a:t>
            </a:r>
            <a:r>
              <a:rPr lang="ru-RU" sz="8000" dirty="0"/>
              <a:t>. Знакомство с текстом </a:t>
            </a:r>
            <a:r>
              <a:rPr lang="ru-RU" sz="8000" b="1" dirty="0"/>
              <a:t>(4 мин)</a:t>
            </a:r>
            <a:endParaRPr lang="ru-RU" sz="8000" dirty="0"/>
          </a:p>
          <a:p>
            <a:r>
              <a:rPr lang="ru-RU" sz="8000" dirty="0"/>
              <a:t>1. Чтение с остановками</a:t>
            </a:r>
          </a:p>
          <a:p>
            <a:r>
              <a:rPr lang="ru-RU" sz="8000" dirty="0"/>
              <a:t>2. Первичное восприятие.</a:t>
            </a:r>
          </a:p>
          <a:p>
            <a:r>
              <a:rPr lang="en-US" sz="8000" dirty="0"/>
              <a:t>VII</a:t>
            </a:r>
            <a:r>
              <a:rPr lang="ru-RU" sz="8000" dirty="0"/>
              <a:t>. Словарная работа</a:t>
            </a:r>
            <a:r>
              <a:rPr lang="ru-RU" sz="8000" b="1" dirty="0"/>
              <a:t>. (3 мин)</a:t>
            </a:r>
            <a:endParaRPr lang="ru-RU" sz="8000" dirty="0"/>
          </a:p>
          <a:p>
            <a:r>
              <a:rPr lang="ru-RU" sz="8000" dirty="0"/>
              <a:t>V</a:t>
            </a:r>
            <a:r>
              <a:rPr lang="en-US" sz="8000" dirty="0"/>
              <a:t>III</a:t>
            </a:r>
            <a:r>
              <a:rPr lang="ru-RU" sz="8000" dirty="0"/>
              <a:t>. Работа по содержанию текста.  </a:t>
            </a:r>
            <a:r>
              <a:rPr lang="ru-RU" sz="8000" b="1" dirty="0"/>
              <a:t>(2,5 мин)</a:t>
            </a:r>
            <a:endParaRPr lang="ru-RU" sz="8000" dirty="0"/>
          </a:p>
          <a:p>
            <a:r>
              <a:rPr lang="en-US" sz="8000" dirty="0"/>
              <a:t>IX</a:t>
            </a:r>
            <a:r>
              <a:rPr lang="ru-RU" sz="8000" dirty="0"/>
              <a:t>. Закрепление изученного </a:t>
            </a:r>
            <a:r>
              <a:rPr lang="ru-RU" sz="8000" b="1" dirty="0"/>
              <a:t>(12 мин</a:t>
            </a:r>
            <a:r>
              <a:rPr lang="ru-RU" sz="8000" dirty="0"/>
              <a:t>)</a:t>
            </a:r>
          </a:p>
          <a:p>
            <a:pPr lvl="0"/>
            <a:r>
              <a:rPr lang="ru-RU" sz="8000" dirty="0"/>
              <a:t>Прием «</a:t>
            </a:r>
            <a:r>
              <a:rPr lang="ru-RU" sz="8000" dirty="0" err="1"/>
              <a:t>Синквейн</a:t>
            </a:r>
            <a:r>
              <a:rPr lang="ru-RU" sz="8000" dirty="0"/>
              <a:t>» </a:t>
            </a:r>
            <a:r>
              <a:rPr lang="ru-RU" sz="8000" b="1" dirty="0"/>
              <a:t>(3мин)</a:t>
            </a:r>
            <a:endParaRPr lang="ru-RU" sz="8000" dirty="0"/>
          </a:p>
          <a:p>
            <a:r>
              <a:rPr lang="en-US" sz="8000" dirty="0"/>
              <a:t>X</a:t>
            </a:r>
            <a:r>
              <a:rPr lang="ru-RU" sz="8000" dirty="0"/>
              <a:t>. Рефлексия . Подведение итогов (2 мин)</a:t>
            </a:r>
          </a:p>
          <a:p>
            <a:r>
              <a:rPr lang="en-US" sz="8000" dirty="0"/>
              <a:t>XI</a:t>
            </a:r>
            <a:r>
              <a:rPr lang="ru-RU" sz="8000" dirty="0"/>
              <a:t>.Оценивание.</a:t>
            </a:r>
          </a:p>
          <a:p>
            <a:r>
              <a:rPr lang="ru-RU" sz="8000" dirty="0"/>
              <a:t>  </a:t>
            </a:r>
            <a:r>
              <a:rPr lang="en-US" sz="8000" dirty="0"/>
              <a:t>XI</a:t>
            </a:r>
            <a:r>
              <a:rPr lang="ru-RU" sz="8000" dirty="0"/>
              <a:t>I Домашнее задание (1 мин)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97" b="27448"/>
          <a:stretch/>
        </p:blipFill>
        <p:spPr>
          <a:xfrm>
            <a:off x="8572500" y="4966137"/>
            <a:ext cx="3619500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35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922" y="338229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ОРГАНИЗАЦИОННЫЙ МОМЕНТ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87" y="211805"/>
            <a:ext cx="2350852" cy="2228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6476" y="2138767"/>
            <a:ext cx="4440194" cy="4719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38" y="2316707"/>
            <a:ext cx="5189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Душу, и сердце в работу вложи.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секундой в труде дорожи!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1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РЕЧЕВАЯ РАЗМИНКА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9" y="1134022"/>
            <a:ext cx="8558741" cy="32949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УТКА – ВЕРТИХВОСТКА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НЫРЯЛА ДА ВЫНИРИВАЛА,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ВЫНИРИВАЛА ДА НЫРЯЛА.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97" b="27448"/>
          <a:stretch/>
        </p:blipFill>
        <p:spPr>
          <a:xfrm>
            <a:off x="8572500" y="4966137"/>
            <a:ext cx="3619500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0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00252" y="214314"/>
            <a:ext cx="809624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>
                <a:solidFill>
                  <a:srgbClr val="0033CC"/>
                </a:solidFill>
              </a:rPr>
              <a:t>Речевая разминка:</a:t>
            </a:r>
          </a:p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</a:rPr>
              <a:t>«Подышим, подышим»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5773" y="1635673"/>
            <a:ext cx="23266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tx1">
                    <a:lumMod val="25000"/>
                  </a:schemeClr>
                </a:solidFill>
              </a:rPr>
              <a:t>Задуй свечу.</a:t>
            </a:r>
          </a:p>
        </p:txBody>
      </p:sp>
      <p:pic>
        <p:nvPicPr>
          <p:cNvPr id="1028" name="Picture 4" descr="C:\Users\1\Desktop\bestgif.narod.ru_21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4935" y="1762782"/>
            <a:ext cx="625051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10754" y="5881032"/>
            <a:ext cx="44103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tx1">
                    <a:lumMod val="25000"/>
                  </a:schemeClr>
                </a:solidFill>
              </a:rPr>
              <a:t>Вдохни аромат цветов</a:t>
            </a:r>
          </a:p>
        </p:txBody>
      </p:sp>
      <p:pic>
        <p:nvPicPr>
          <p:cNvPr id="1029" name="Picture 5" descr="C:\Users\1\Desktop\xmascandle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1308" y="2081048"/>
            <a:ext cx="4286251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275166"/>
            <a:ext cx="8558741" cy="14748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 БРАТЬЯХ НАШИХ МЕНЬШИХ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238" y="1837038"/>
            <a:ext cx="6038769" cy="5020962"/>
          </a:xfrm>
        </p:spPr>
      </p:pic>
    </p:spTree>
    <p:extLst>
      <p:ext uri="{BB962C8B-B14F-4D97-AF65-F5344CB8AC3E}">
        <p14:creationId xmlns:p14="http://schemas.microsoft.com/office/powerpoint/2010/main" xmlns="" val="8749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253" y="0"/>
            <a:ext cx="8558741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Синквейн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1899" y="3711677"/>
            <a:ext cx="3772737" cy="29481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3183" y="1194676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Алёша.                                                                           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Храбрый, смелый.   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Помогает, защищает, побеждает.                              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спас утят от стрекозы.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Храбрец.       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Стрекоза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Большая, злая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Прилетела, стрекотала, пугала.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Была прогнана Алешей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Побежденная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99" y="1220876"/>
            <a:ext cx="2442096" cy="22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9779" y="1484313"/>
            <a:ext cx="9622221" cy="45259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Выберите и продолжите любое предложение</a:t>
            </a:r>
          </a:p>
          <a:p>
            <a:pPr indent="3762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762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 сегодняшнем уроке я узнал…</a:t>
            </a:r>
          </a:p>
          <a:p>
            <a:pPr indent="3762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 этом уроке я похвалил бы себя за…</a:t>
            </a:r>
          </a:p>
          <a:p>
            <a:pPr indent="3762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После урока мне захотелось…</a:t>
            </a:r>
          </a:p>
          <a:p>
            <a:pPr indent="3762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Сегодня я сумел…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6688306-EC87-4C26-8A86-2F1826CDECB6}" vid="{9AFE6078-877B-41B4-B2AF-8F34B6544386}"/>
    </a:ext>
  </a:ext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6688306-EC87-4C26-8A86-2F1826CDECB6}" vid="{9AFE6078-877B-41B4-B2AF-8F34B6544386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6688306-EC87-4C26-8A86-2F1826CDECB6}" vid="{9AFE6078-877B-41B4-B2AF-8F34B6544386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6688306-EC87-4C26-8A86-2F1826CDECB6}" vid="{9AFE6078-877B-41B4-B2AF-8F34B6544386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6688306-EC87-4C26-8A86-2F1826CDECB6}" vid="{9AFE6078-877B-41B4-B2AF-8F34B65443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226</TotalTime>
  <Words>373</Words>
  <Application>Microsoft Office PowerPoint</Application>
  <PresentationFormat>Произвольный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Тема1</vt:lpstr>
      <vt:lpstr>Custom Design</vt:lpstr>
      <vt:lpstr>1_Тема1</vt:lpstr>
      <vt:lpstr>1_Custom Design</vt:lpstr>
      <vt:lpstr>2_Тема1</vt:lpstr>
      <vt:lpstr>2_Custom Design</vt:lpstr>
      <vt:lpstr>3_Тема1</vt:lpstr>
      <vt:lpstr>3_Custom Design</vt:lpstr>
      <vt:lpstr>4_Тема1</vt:lpstr>
      <vt:lpstr>4_Custom Design</vt:lpstr>
      <vt:lpstr>ЛИТЕРАТУРНОЕ ЧТЕНИЕ 2 КЛАСС «Б» УМК «ШКОЛА РОССИИ» Тема урока: Б. С. Житков «Храбрый утенок»</vt:lpstr>
      <vt:lpstr>ЦЕЛИ УРОКА</vt:lpstr>
      <vt:lpstr>Этапы  урока: </vt:lpstr>
      <vt:lpstr>ОРГАНИЗАЦИОННЫЙ МОМЕНТ</vt:lpstr>
      <vt:lpstr>РЕЧЕВАЯ РАЗМИНКА</vt:lpstr>
      <vt:lpstr>Слайд 6</vt:lpstr>
      <vt:lpstr>О БРАТЬЯХ НАШИХ МЕНЬШИХ</vt:lpstr>
      <vt:lpstr>Синквейн</vt:lpstr>
      <vt:lpstr>Рефлексия</vt:lpstr>
      <vt:lpstr> 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2 КЛАСС «Б» УМК «ШКОЛА РОССИИ»</dc:title>
  <dc:creator>Лена</dc:creator>
  <cp:lastModifiedBy>219</cp:lastModifiedBy>
  <cp:revision>51</cp:revision>
  <dcterms:created xsi:type="dcterms:W3CDTF">2014-11-21T18:32:06Z</dcterms:created>
  <dcterms:modified xsi:type="dcterms:W3CDTF">2019-04-29T11:00:05Z</dcterms:modified>
</cp:coreProperties>
</file>