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11" r:id="rId3"/>
    <p:sldId id="312" r:id="rId4"/>
    <p:sldId id="313" r:id="rId5"/>
    <p:sldId id="315" r:id="rId6"/>
    <p:sldId id="31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4629" autoAdjust="0"/>
  </p:normalViewPr>
  <p:slideViewPr>
    <p:cSldViewPr snapToGrid="0" snapToObjects="1">
      <p:cViewPr varScale="1">
        <p:scale>
          <a:sx n="76" d="100"/>
          <a:sy n="76" d="100"/>
        </p:scale>
        <p:origin x="283" y="3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70A7-C4FE-CE4B-AD35-53E73238DE64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FEEF-898F-5D45-8CE5-D34BB79CF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36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LBN Em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9536784" y="1081680"/>
            <a:ext cx="1565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+mj-lt"/>
              </a:rPr>
              <a:t>ч</a:t>
            </a:r>
            <a:r>
              <a:rPr lang="ru-RU" sz="4000" dirty="0" smtClean="0">
                <a:solidFill>
                  <a:srgbClr val="002060"/>
                </a:solidFill>
                <a:latin typeface="+mj-lt"/>
              </a:rPr>
              <a:t>исло </a:t>
            </a:r>
            <a:endParaRPr lang="ru-RU" sz="40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8855090" y="549100"/>
            <a:ext cx="2928879" cy="563231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9</a:t>
            </a:r>
            <a:endParaRPr lang="en-US" sz="36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627438" y="4842537"/>
            <a:ext cx="1558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+mj-lt"/>
              </a:rPr>
              <a:t>ц</a:t>
            </a:r>
            <a:r>
              <a:rPr lang="ru-RU" sz="4000" dirty="0" smtClean="0">
                <a:solidFill>
                  <a:srgbClr val="002060"/>
                </a:solidFill>
                <a:latin typeface="+mj-lt"/>
              </a:rPr>
              <a:t>ифра </a:t>
            </a:r>
            <a:endParaRPr lang="ru-RU" sz="4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Прямоугольник 7"/>
          <p:cNvSpPr/>
          <p:nvPr userDrawn="1"/>
        </p:nvSpPr>
        <p:spPr>
          <a:xfrm>
            <a:off x="94344" y="389878"/>
            <a:ext cx="11952514" cy="3716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1 2 3 4 5 6 7 8 </a:t>
            </a:r>
            <a:r>
              <a:rPr lang="ru-RU" i="1" dirty="0" smtClean="0">
                <a:solidFill>
                  <a:srgbClr val="C00000"/>
                </a:solidFill>
              </a:rPr>
              <a:t>9 </a:t>
            </a:r>
            <a:r>
              <a:rPr lang="ru-RU" i="1" dirty="0" smtClean="0">
                <a:solidFill>
                  <a:schemeClr val="bg1"/>
                </a:solidFill>
              </a:rPr>
              <a:t>10 </a:t>
            </a:r>
            <a:r>
              <a:rPr lang="en-US" i="1" dirty="0" smtClean="0">
                <a:solidFill>
                  <a:schemeClr val="bg1"/>
                </a:solidFill>
              </a:rPr>
              <a:t>| </a:t>
            </a:r>
            <a:r>
              <a:rPr lang="ru-RU" i="1" dirty="0" smtClean="0"/>
              <a:t>1 </a:t>
            </a:r>
            <a:r>
              <a:rPr lang="ru-RU" i="1" dirty="0"/>
              <a:t>2 3 4 5 6 7 8 </a:t>
            </a:r>
            <a:r>
              <a:rPr lang="ru-RU" i="1" dirty="0" smtClean="0">
                <a:solidFill>
                  <a:srgbClr val="C00000"/>
                </a:solidFill>
              </a:rPr>
              <a:t>9</a:t>
            </a:r>
            <a:r>
              <a:rPr lang="ru-RU" i="1" dirty="0"/>
              <a:t> </a:t>
            </a:r>
            <a:r>
              <a:rPr lang="en-US" i="1" dirty="0" smtClean="0"/>
              <a:t>10 | </a:t>
            </a:r>
            <a:r>
              <a:rPr lang="ru-RU" i="1" dirty="0" smtClean="0"/>
              <a:t>1 </a:t>
            </a:r>
            <a:r>
              <a:rPr lang="ru-RU" i="1" dirty="0"/>
              <a:t>2 3 4 5 6 7 8 </a:t>
            </a:r>
            <a:r>
              <a:rPr lang="ru-RU" i="1" dirty="0">
                <a:solidFill>
                  <a:srgbClr val="C00000"/>
                </a:solidFill>
              </a:rPr>
              <a:t>9 </a:t>
            </a:r>
            <a:r>
              <a:rPr lang="ru-RU" i="1" dirty="0"/>
              <a:t>1 2 3 4 5 6 7 8 </a:t>
            </a:r>
            <a:r>
              <a:rPr lang="ru-RU" i="1" dirty="0">
                <a:solidFill>
                  <a:srgbClr val="C00000"/>
                </a:solidFill>
              </a:rPr>
              <a:t>9 </a:t>
            </a:r>
            <a:r>
              <a:rPr lang="ru-RU" i="1" dirty="0">
                <a:solidFill>
                  <a:schemeClr val="bg1"/>
                </a:solidFill>
              </a:rPr>
              <a:t>10 </a:t>
            </a:r>
            <a:r>
              <a:rPr lang="en-US" i="1" dirty="0" smtClean="0">
                <a:solidFill>
                  <a:schemeClr val="bg1"/>
                </a:solidFill>
              </a:rPr>
              <a:t>|</a:t>
            </a:r>
            <a:r>
              <a:rPr lang="ru-RU" i="1" dirty="0"/>
              <a:t> 1 2 3 4 5 6 7 8 </a:t>
            </a:r>
            <a:r>
              <a:rPr lang="ru-RU" i="1" dirty="0">
                <a:solidFill>
                  <a:srgbClr val="C00000"/>
                </a:solidFill>
              </a:rPr>
              <a:t>9 </a:t>
            </a:r>
            <a:r>
              <a:rPr lang="ru-RU" i="1" dirty="0">
                <a:solidFill>
                  <a:schemeClr val="bg1"/>
                </a:solidFill>
              </a:rPr>
              <a:t>10 </a:t>
            </a:r>
            <a:r>
              <a:rPr lang="en-US" i="1" dirty="0" smtClean="0">
                <a:solidFill>
                  <a:schemeClr val="bg1"/>
                </a:solidFill>
              </a:rPr>
              <a:t>|</a:t>
            </a:r>
            <a:r>
              <a:rPr lang="ru-RU" i="1" dirty="0"/>
              <a:t> 1 2 3 4 5 6 7 8 </a:t>
            </a:r>
            <a:r>
              <a:rPr lang="ru-RU" i="1" dirty="0">
                <a:solidFill>
                  <a:srgbClr val="C00000"/>
                </a:solidFill>
              </a:rPr>
              <a:t>9 </a:t>
            </a:r>
            <a:r>
              <a:rPr lang="ru-RU" i="1" dirty="0">
                <a:solidFill>
                  <a:schemeClr val="bg1"/>
                </a:solidFill>
              </a:rPr>
              <a:t>10 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13047" y="1049996"/>
            <a:ext cx="8253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1 2 3 4 5 6 7 8 9 10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| 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1 2 3 4 5 6 7 8 9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10 | 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1 2 3 4 5 6 7 8 9 1 2 3 4 5 6 7 8 9 10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|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 1 2 3 4 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1 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2 3 4 5 6 7 8 9 10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| 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1 2 3 4 5 6 7 8 9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10 | 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1 2 3 4 5 6 7 8 9 1 2 3 4 5 6 7 8 9 10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|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 1 2 3 4 5 6 7 8 9 10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|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 1 2 3 4 5 6 7 8 9 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1 2 3 4 5 6 7 8 9 10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| 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1 2 3 4 5 6 7 8 9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10 | 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1 2 3 4 5 6 7 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1 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2 3 4 5 6 7 8 9 10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| 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1 2 3 4 5 6 7 8 9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10 | 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1 2 3 4 5 6 7 8 9 1 2 3 4 5 6 7 8 9 10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|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 1 2 3 4 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1 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2 3 4 5 6 7 8 9 10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| 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1 2 3 4 5 6 7 8 9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10 | 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1 2 3 4 5 6 7 8 9 1 2 3 4 5 6 7 8 9 10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|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 1 2 3 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en-US" i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1 2 3 4 5 6 7 8 9 10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| 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1 2 3 4 5 6 7 8 9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10 | 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1 2 3 4 5 6 7 8 9 1 2 3 4 5 6 7 8 9 10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|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 1 2 3 4 1 2 3 4 5 6 7 8 9 10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| 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1 2 3 4 5 6 7 8 9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10 | 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1 2 3 4 5 6 7 8 9 1 2 3 4 5 6 7 8 9 10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|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 1 2 3 4 5 6 7 8 9 10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|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 1 2 3 4 5 6 7 8 9 11 2 3 4 5 6 7 8 9 10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| 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1 2 3 4 5 6 7 8 9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10 | 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1 2 3 4 5 6 7 1 2 3 4 5 6 7 8 9 10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| 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1 2 3 4 5 6 7 8 9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10 | 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1 2 3 4 5 6 7 8 9 1 2 3 4 5 6 7 8 9 10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|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 1 2 3 4 1 2 3 4 5 6 7 8 9 10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| 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1 2 3 4 5 6 7 8 9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10 | 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1 2 3 4 5 6 7 8 9 1 2 3 4 5 6 7 8 9 10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|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 1 2 3 4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1 2 3 4 5 6 7 8 9 10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| 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1 2 3 4 5 6 7 8 9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10 | 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1 2 3 4 5 6 7 8 9 1 2 3 4 5 6 7 8 9 10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|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 1 2 3 4 1 2 3 4 5 6 7 8 9 10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| 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1 2 3 4 5 6 7 8 9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10 | 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1 2 3 4 5 6 7 8 9 1 2 3 4 5 6 7 8 9 10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|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 1 2 3 4 5 6 7 8 9 10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|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 1 2 3 4 5 6 7 8 9 11 2 3 4 5 6 7 8 9 10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| 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1 2 3 4 5 6 7 8 9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10 | 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1 2 3 4 5 6 7 1 2 3 4 5 6 7 8 9 10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| 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1 2 3 4 5 6 7 8 9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10 | 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1 2 3 4 5 6 7 8 9 1 2 3 4 5 6 7 8 9 10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|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 1 2 3 4 1 2 3 4 5 6 7 8 9 10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| 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1 2 3 4 5 6 7 8 9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10 | 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1 2 3 4 5 6 7 8 9 1 2 3 4 5 6 7 8 9 10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|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 1 2 3 4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1 2 3 4 5 6 7 8 9 10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| 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1 2 3 4 5 6 7 8 9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10 | 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1 2 3 4 5 6 7 8 9 1 2 3 4 5 6 7 8 9 10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|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 1 2 3 4 1 2 3 4 5 6 7 8 9 10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| 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1 2 3 4 5 6 7 8 9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10 | 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1 2 3 4 5 6 7 8 9 1 2 3 4 5 6 7 8 9 10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|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 1 2 3 4 5 6 7 8 9 10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|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 1 2 3 4 5 6 7 8 9 11 2 3 4 5 6 7 8 9 10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| 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1 2 3 4 5 6 7 8 9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10 | 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1 2 3 4 5 6 7 1 2 3 4 5 6 7 8 9 10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| 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1 2 3 4 5 6 7 8 9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10 | 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1 2 3 4 5 6 7 8 9 1 2 3 4 5 6 7 8 9 10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|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 1 2 3 4 1 2 3 4 5 6 7 8 9 10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| 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1 2 3 4 5 6 7 8 9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10 | 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1 2 3 4 5 6 7 8 9 1 2 3 4 5 6 7 8 9 10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|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 1 2 3 4</a:t>
            </a:r>
          </a:p>
        </p:txBody>
      </p:sp>
    </p:spTree>
    <p:extLst>
      <p:ext uri="{BB962C8B-B14F-4D97-AF65-F5344CB8AC3E}">
        <p14:creationId xmlns:p14="http://schemas.microsoft.com/office/powerpoint/2010/main" val="35758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70A7-C4FE-CE4B-AD35-53E73238DE64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FEEF-898F-5D45-8CE5-D34BB79CF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5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70A7-C4FE-CE4B-AD35-53E73238DE64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FEEF-898F-5D45-8CE5-D34BB79CF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218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70A7-C4FE-CE4B-AD35-53E73238DE64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FEEF-898F-5D45-8CE5-D34BB79CF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599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70A7-C4FE-CE4B-AD35-53E73238DE64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FEEF-898F-5D45-8CE5-D34BB79CF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25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70A7-C4FE-CE4B-AD35-53E73238DE64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FEEF-898F-5D45-8CE5-D34BB79CF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70A7-C4FE-CE4B-AD35-53E73238DE64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FEEF-898F-5D45-8CE5-D34BB79CF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2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70A7-C4FE-CE4B-AD35-53E73238DE64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FEEF-898F-5D45-8CE5-D34BB79CF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918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70A7-C4FE-CE4B-AD35-53E73238DE64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FEEF-898F-5D45-8CE5-D34BB79CF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70A7-C4FE-CE4B-AD35-53E73238DE64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FEEF-898F-5D45-8CE5-D34BB79CF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263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B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70A7-C4FE-CE4B-AD35-53E73238DE64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FEEF-898F-5D45-8CE5-D34BB79CFD5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14958" y="316147"/>
            <a:ext cx="10226754" cy="555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7485" y="240288"/>
            <a:ext cx="725212" cy="1019441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480916" y="332226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a typeface="Bernard MT Condensed" charset="0"/>
                <a:cs typeface="Bernard MT Condensed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ea typeface="Bernard MT Condensed" charset="0"/>
                <a:cs typeface="Bernard MT Condensed" charset="0"/>
              </a:rPr>
              <a:t>ЛОБНЯ </a:t>
            </a:r>
            <a:endParaRPr lang="ru-RU" sz="2800" dirty="0">
              <a:solidFill>
                <a:schemeClr val="bg1"/>
              </a:solidFill>
              <a:ea typeface="Bernard MT Condensed" charset="0"/>
              <a:cs typeface="Bernard MT Condensed" charset="0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55" y="1209462"/>
            <a:ext cx="2145208" cy="1681656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1"/>
          <a:stretch/>
        </p:blipFill>
        <p:spPr>
          <a:xfrm>
            <a:off x="9764726" y="5184318"/>
            <a:ext cx="2427274" cy="1498652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889" y="2998506"/>
            <a:ext cx="2067001" cy="2078421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11366938" y="300068"/>
            <a:ext cx="825062" cy="555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655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BN Em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70A7-C4FE-CE4B-AD35-53E73238DE64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FEEF-898F-5D45-8CE5-D34BB79CFD5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14958" y="316147"/>
            <a:ext cx="10226754" cy="555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366938" y="300068"/>
            <a:ext cx="825062" cy="555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1712" y="134754"/>
            <a:ext cx="1113669" cy="11136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/>
          <a:srcRect t="15142" b="27981"/>
          <a:stretch/>
        </p:blipFill>
        <p:spPr>
          <a:xfrm>
            <a:off x="0" y="4870382"/>
            <a:ext cx="12192000" cy="198280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90100" y="409170"/>
            <a:ext cx="5912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ОТКУДА И КУДА,</a:t>
            </a:r>
            <a:r>
              <a:rPr lang="ru-RU" sz="1800" baseline="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ДЕВАЕТСЯ ВОДА </a:t>
            </a:r>
            <a:endParaRPr lang="ru-RU" sz="18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556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LBN Em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70A7-C4FE-CE4B-AD35-53E73238DE64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FEEF-898F-5D45-8CE5-D34BB79CFD5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14958" y="316147"/>
            <a:ext cx="10226754" cy="555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366938" y="300068"/>
            <a:ext cx="825062" cy="555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1712" y="134754"/>
            <a:ext cx="1113669" cy="111366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90100" y="409170"/>
            <a:ext cx="5912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ОТКУДА И КУДА,</a:t>
            </a:r>
            <a:r>
              <a:rPr lang="ru-RU" sz="1800" baseline="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ДЕВАЕТСЯ ВОДА </a:t>
            </a:r>
            <a:endParaRPr lang="ru-RU" sz="18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91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870A7-C4FE-CE4B-AD35-53E73238DE64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5FEEF-898F-5D45-8CE5-D34BB79CF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69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567821"/>
            <a:ext cx="12192000" cy="1569660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600" i="1" dirty="0" smtClean="0">
                <a:solidFill>
                  <a:srgbClr val="7030A0"/>
                </a:solidFill>
              </a:rPr>
              <a:t> </a:t>
            </a:r>
            <a:r>
              <a:rPr lang="en-US" sz="96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0 </a:t>
            </a:r>
            <a:r>
              <a:rPr lang="ru-RU" sz="9600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1 2 3 4 5 6 7 8         10</a:t>
            </a:r>
            <a:endParaRPr lang="ru-RU" sz="96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4344" y="6133748"/>
            <a:ext cx="12097656" cy="3716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i="1" dirty="0" smtClean="0"/>
              <a:t>Лиза Епифанова </a:t>
            </a:r>
            <a:r>
              <a:rPr lang="en-US" dirty="0" smtClean="0"/>
              <a:t>|</a:t>
            </a:r>
            <a:r>
              <a:rPr lang="en-US" i="1" dirty="0" smtClean="0"/>
              <a:t> </a:t>
            </a:r>
            <a:r>
              <a:rPr lang="ru-RU" i="1" dirty="0"/>
              <a:t>1</a:t>
            </a:r>
            <a:r>
              <a:rPr lang="en-US" i="1" dirty="0" smtClean="0"/>
              <a:t> “</a:t>
            </a:r>
            <a:r>
              <a:rPr lang="ru-RU" i="1" dirty="0" smtClean="0"/>
              <a:t>а</a:t>
            </a:r>
            <a:r>
              <a:rPr lang="en-US" i="1" dirty="0" smtClean="0"/>
              <a:t>” </a:t>
            </a:r>
            <a:r>
              <a:rPr lang="ru-RU" i="1" dirty="0" smtClean="0"/>
              <a:t>класс</a:t>
            </a:r>
            <a:endParaRPr lang="ru-RU" i="1" dirty="0"/>
          </a:p>
        </p:txBody>
      </p:sp>
      <p:sp>
        <p:nvSpPr>
          <p:cNvPr id="7" name="Прямоугольник 7"/>
          <p:cNvSpPr/>
          <p:nvPr/>
        </p:nvSpPr>
        <p:spPr>
          <a:xfrm>
            <a:off x="94344" y="389878"/>
            <a:ext cx="11952514" cy="3716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1 2 3 4 5 6 7 8 </a:t>
            </a:r>
            <a:r>
              <a:rPr lang="ru-RU" i="1" dirty="0" smtClean="0">
                <a:solidFill>
                  <a:srgbClr val="C00000"/>
                </a:solidFill>
              </a:rPr>
              <a:t>9 </a:t>
            </a:r>
            <a:r>
              <a:rPr lang="ru-RU" i="1" dirty="0" smtClean="0">
                <a:solidFill>
                  <a:schemeClr val="bg1"/>
                </a:solidFill>
              </a:rPr>
              <a:t>10 </a:t>
            </a:r>
            <a:r>
              <a:rPr lang="en-US" i="1" dirty="0" smtClean="0">
                <a:solidFill>
                  <a:schemeClr val="bg1"/>
                </a:solidFill>
              </a:rPr>
              <a:t>| </a:t>
            </a:r>
            <a:r>
              <a:rPr lang="ru-RU" i="1" dirty="0" smtClean="0"/>
              <a:t>1 </a:t>
            </a:r>
            <a:r>
              <a:rPr lang="ru-RU" i="1" dirty="0"/>
              <a:t>2 3 4 5 6 7 8 </a:t>
            </a:r>
            <a:r>
              <a:rPr lang="ru-RU" i="1" dirty="0" smtClean="0">
                <a:solidFill>
                  <a:srgbClr val="C00000"/>
                </a:solidFill>
              </a:rPr>
              <a:t>9</a:t>
            </a:r>
            <a:r>
              <a:rPr lang="ru-RU" i="1" dirty="0"/>
              <a:t> </a:t>
            </a:r>
            <a:r>
              <a:rPr lang="en-US" i="1" dirty="0" smtClean="0"/>
              <a:t>10 | </a:t>
            </a:r>
            <a:r>
              <a:rPr lang="ru-RU" i="1" dirty="0" smtClean="0"/>
              <a:t>1 </a:t>
            </a:r>
            <a:r>
              <a:rPr lang="ru-RU" i="1" dirty="0"/>
              <a:t>2 3 4 5 6 7 8 </a:t>
            </a:r>
            <a:r>
              <a:rPr lang="ru-RU" i="1" dirty="0">
                <a:solidFill>
                  <a:srgbClr val="C00000"/>
                </a:solidFill>
              </a:rPr>
              <a:t>9 </a:t>
            </a:r>
            <a:r>
              <a:rPr lang="ru-RU" i="1" dirty="0"/>
              <a:t>1 2 3 4 5 6 7 8 </a:t>
            </a:r>
            <a:r>
              <a:rPr lang="ru-RU" i="1" dirty="0">
                <a:solidFill>
                  <a:srgbClr val="C00000"/>
                </a:solidFill>
              </a:rPr>
              <a:t>9 </a:t>
            </a:r>
            <a:r>
              <a:rPr lang="ru-RU" i="1" dirty="0">
                <a:solidFill>
                  <a:schemeClr val="bg1"/>
                </a:solidFill>
              </a:rPr>
              <a:t>10 </a:t>
            </a:r>
            <a:r>
              <a:rPr lang="en-US" i="1" dirty="0" smtClean="0">
                <a:solidFill>
                  <a:schemeClr val="bg1"/>
                </a:solidFill>
              </a:rPr>
              <a:t>|</a:t>
            </a:r>
            <a:r>
              <a:rPr lang="ru-RU" i="1" dirty="0"/>
              <a:t> 1 2 3 4 5 6 7 8 </a:t>
            </a:r>
            <a:r>
              <a:rPr lang="ru-RU" i="1" dirty="0">
                <a:solidFill>
                  <a:srgbClr val="C00000"/>
                </a:solidFill>
              </a:rPr>
              <a:t>9 </a:t>
            </a:r>
            <a:r>
              <a:rPr lang="ru-RU" i="1" dirty="0">
                <a:solidFill>
                  <a:schemeClr val="bg1"/>
                </a:solidFill>
              </a:rPr>
              <a:t>10 </a:t>
            </a:r>
            <a:r>
              <a:rPr lang="en-US" i="1" dirty="0" smtClean="0">
                <a:solidFill>
                  <a:schemeClr val="bg1"/>
                </a:solidFill>
              </a:rPr>
              <a:t>|</a:t>
            </a:r>
            <a:r>
              <a:rPr lang="ru-RU" i="1" dirty="0"/>
              <a:t> 1 2 3 4 5 6 7 8 </a:t>
            </a:r>
            <a:r>
              <a:rPr lang="ru-RU" i="1" dirty="0">
                <a:solidFill>
                  <a:srgbClr val="C00000"/>
                </a:solidFill>
              </a:rPr>
              <a:t>9 </a:t>
            </a:r>
            <a:r>
              <a:rPr lang="ru-RU" i="1" dirty="0">
                <a:solidFill>
                  <a:schemeClr val="bg1"/>
                </a:solidFill>
              </a:rPr>
              <a:t>10 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1885" y="816269"/>
            <a:ext cx="115243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1 2 3 4 5 6 7 8 9 10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| 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1 2 3 4 5 6 7 8 9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10 | 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1 2 3 4 5 6 7 8 9 1 2 3 4 5 6 7 8 9 10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|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 1 2 3 4 5 6 7 8 9 10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|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 1 2 3 4 5 6 7 8 9 </a:t>
            </a:r>
            <a:endParaRPr lang="en-US" i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1 2 3 4 5 6 7 8 9 10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| 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1 2 3 4 5 6 7 8 9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10 | 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1 2 3 4 5 6 7 8 9 1 2 3 4 5 6 7 8 9 10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|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 1 2 3 4 5 6 7 8 9 10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|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 1 2 3 4 5 6 7 8 9 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1 2 3 4 5 6 7 8 9 10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| 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1 2 3 4 5 6 7 8 9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10 | 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1 2 3 4 5 6 7 8 9 1 2 3 4 5 6 7 8 9 10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|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 1 2 3 4 5 6 7 8 9 10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|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 1 2 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3 4 5 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6 7 8 9 10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i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1 2 3 4 5 6 7 8 9 10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| 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1 2 3 4 5 6 7 8 9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10 | 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1 2 3 4 5 6 7 8 9 1 2 3 4 5 6 7 8 9 10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|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 1 2 3 4 5 6 7 8 9 10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|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 1 2 3 4 5 6 7 8 9 </a:t>
            </a:r>
            <a:endParaRPr lang="en-US" i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1 2 3 4 5 6 7 8 9 10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| 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1 2 3 4 5 6 7 8 9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10 | 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1 2 3 4 5 6 7 8 9 1 2 3 4 5 6 7 8 9 10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|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 1 2 3 4 5 6 7 8 9 10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|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 1 2 3 4 5 6 7 8 9 10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i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10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1437" y="4327702"/>
            <a:ext cx="115243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1 2 3 4 5 6 7 8 9 10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| 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1 2 3 4 5 6 7 8 9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10 | 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1 2 3 4 5 6 7 8 9 1 2 3 4 5 6 7 8 9 10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|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 1 2 3 4 5 6 7 8 9 10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|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 1 2 3 4 5 6 7 8 9 </a:t>
            </a:r>
            <a:endParaRPr lang="en-US" i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1 2 3 4 5 6 7 8 9 10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| 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1 2 3 4 5 6 7 8 9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10 | 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1 2 3 4 5 6 7 8 9 1 2 3 4 5 6 7 8 9 10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|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 1 2 3 4 5 6 7 8 9 10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|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 1 2 3 4 5 6 7 8 9 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1 2 3 4 5 6 7 8 9 10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| 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1 2 3 4 5 6 7 8 9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10 | 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1 2 3 4 5 6 7 8 9 1 2 3 4 5 6 7 8 9 10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|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 1 2 3 4 5 6 7 8 9 10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|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 1 2 3 4 5 6 7 8 9 10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i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1 2 3 4 5 6 7 8 9 10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| 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1 2 3 4 5 6 7 8 9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10 | 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1 2 3 4 5 6 7 8 9 1 2 3 4 5 6 7 8 9 10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|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 1 2 3 4 5 6 7 8 9 10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|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 1 2 3 4 5 6 7 8 9 </a:t>
            </a:r>
            <a:endParaRPr lang="en-US" i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1 2 3 4 5 6 7 8 9 10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| 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1 2 3 4 5 6 7 8 9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10 | 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1 2 3 4 5 6 7 8 9 1 2 3 4 5 6 7 8 9 10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|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 1 2 3 4 5 6 7 8 9 10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|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</a:rPr>
              <a:t> 1 2 3 4 5 6 7 8 9 10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83861" y="1044327"/>
            <a:ext cx="1565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+mj-lt"/>
              </a:rPr>
              <a:t>ч</a:t>
            </a:r>
            <a:r>
              <a:rPr lang="ru-RU" sz="4000" dirty="0" smtClean="0">
                <a:solidFill>
                  <a:srgbClr val="002060"/>
                </a:solidFill>
                <a:latin typeface="+mj-lt"/>
              </a:rPr>
              <a:t>исло </a:t>
            </a:r>
            <a:endParaRPr lang="ru-RU" sz="40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11590" y="4931651"/>
            <a:ext cx="1558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+mj-lt"/>
              </a:rPr>
              <a:t>ц</a:t>
            </a:r>
            <a:r>
              <a:rPr lang="ru-RU" sz="4000" dirty="0" smtClean="0">
                <a:solidFill>
                  <a:srgbClr val="002060"/>
                </a:solidFill>
                <a:latin typeface="+mj-lt"/>
              </a:rPr>
              <a:t>ифра </a:t>
            </a:r>
            <a:endParaRPr lang="ru-RU" sz="4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26267" y="366204"/>
            <a:ext cx="2928879" cy="56323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9</a:t>
            </a:r>
            <a:endParaRPr lang="en-US" sz="36000" b="1" i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502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02514" y="967039"/>
            <a:ext cx="7441599" cy="507831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002060"/>
                </a:solidFill>
              </a:rPr>
              <a:t>Цифра 9. Это есть –</a:t>
            </a:r>
          </a:p>
          <a:p>
            <a:r>
              <a:rPr lang="ru-RU" sz="3600" i="1" dirty="0" smtClean="0">
                <a:solidFill>
                  <a:srgbClr val="002060"/>
                </a:solidFill>
              </a:rPr>
              <a:t>Перевернутая шесть.</a:t>
            </a:r>
          </a:p>
          <a:p>
            <a:r>
              <a:rPr lang="ru-RU" sz="3600" i="1" dirty="0" smtClean="0">
                <a:solidFill>
                  <a:srgbClr val="002060"/>
                </a:solidFill>
              </a:rPr>
              <a:t>Наверху рисуй кружок,</a:t>
            </a:r>
          </a:p>
          <a:p>
            <a:r>
              <a:rPr lang="ru-RU" sz="3600" i="1" dirty="0" smtClean="0">
                <a:solidFill>
                  <a:srgbClr val="002060"/>
                </a:solidFill>
              </a:rPr>
              <a:t>Внизу дугу наискосок</a:t>
            </a:r>
          </a:p>
          <a:p>
            <a:endParaRPr lang="ru-RU" sz="3600" i="1" dirty="0" smtClean="0">
              <a:solidFill>
                <a:srgbClr val="002060"/>
              </a:solidFill>
            </a:endParaRPr>
          </a:p>
          <a:p>
            <a:r>
              <a:rPr lang="ru-RU" sz="3600" i="1" dirty="0" smtClean="0">
                <a:solidFill>
                  <a:srgbClr val="002060"/>
                </a:solidFill>
              </a:rPr>
              <a:t>Начинай писать с кружка,</a:t>
            </a:r>
          </a:p>
          <a:p>
            <a:r>
              <a:rPr lang="ru-RU" sz="3600" i="1" dirty="0" smtClean="0">
                <a:solidFill>
                  <a:srgbClr val="002060"/>
                </a:solidFill>
              </a:rPr>
              <a:t>Да не делай уголка.</a:t>
            </a:r>
          </a:p>
          <a:p>
            <a:r>
              <a:rPr lang="ru-RU" sz="3600" i="1" dirty="0" smtClean="0">
                <a:solidFill>
                  <a:srgbClr val="002060"/>
                </a:solidFill>
              </a:rPr>
              <a:t>У девятки нет углов </a:t>
            </a:r>
            <a:r>
              <a:rPr lang="en-US" sz="3600" i="1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3600" i="1" dirty="0" smtClean="0">
                <a:solidFill>
                  <a:srgbClr val="002060"/>
                </a:solidFill>
              </a:rPr>
              <a:t>Круг, дуга – и знак готов </a:t>
            </a:r>
            <a:endParaRPr lang="en-US" sz="3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4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983" y="886648"/>
            <a:ext cx="4243260" cy="54879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944" y="1195652"/>
            <a:ext cx="5090284" cy="526297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Дети </a:t>
            </a:r>
            <a:r>
              <a:rPr lang="ru-RU" sz="2400" dirty="0">
                <a:solidFill>
                  <a:srgbClr val="002060"/>
                </a:solidFill>
              </a:rPr>
              <a:t>е</a:t>
            </a:r>
            <a:r>
              <a:rPr lang="ru-RU" sz="2400" dirty="0" smtClean="0">
                <a:solidFill>
                  <a:srgbClr val="002060"/>
                </a:solidFill>
              </a:rPr>
              <a:t>лку наряжали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И игрушки посчитали</a:t>
            </a:r>
            <a:r>
              <a:rPr lang="en-US" sz="2400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Раз</a:t>
            </a:r>
            <a:r>
              <a:rPr lang="ru-RU" sz="2400" dirty="0" smtClean="0">
                <a:solidFill>
                  <a:srgbClr val="002060"/>
                </a:solidFill>
              </a:rPr>
              <a:t> – висит на елке слоник,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Два</a:t>
            </a:r>
            <a:r>
              <a:rPr lang="ru-RU" sz="2400" dirty="0" smtClean="0">
                <a:solidFill>
                  <a:srgbClr val="002060"/>
                </a:solidFill>
              </a:rPr>
              <a:t> – хрустальный снежный домик,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Три</a:t>
            </a:r>
            <a:r>
              <a:rPr lang="ru-RU" sz="2400" dirty="0" smtClean="0">
                <a:solidFill>
                  <a:srgbClr val="002060"/>
                </a:solidFill>
              </a:rPr>
              <a:t> – фонарик с огоньком,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А </a:t>
            </a:r>
            <a:r>
              <a:rPr lang="ru-RU" sz="2400" b="1" dirty="0" smtClean="0">
                <a:solidFill>
                  <a:srgbClr val="002060"/>
                </a:solidFill>
              </a:rPr>
              <a:t>четыре</a:t>
            </a:r>
            <a:r>
              <a:rPr lang="ru-RU" sz="2400" dirty="0" smtClean="0">
                <a:solidFill>
                  <a:srgbClr val="002060"/>
                </a:solidFill>
              </a:rPr>
              <a:t> – важный гном.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Пять</a:t>
            </a:r>
            <a:r>
              <a:rPr lang="ru-RU" sz="2400" dirty="0" smtClean="0">
                <a:solidFill>
                  <a:srgbClr val="002060"/>
                </a:solidFill>
              </a:rPr>
              <a:t> – веселый дед мороз!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Что он нам в мешке принес</a:t>
            </a:r>
            <a:r>
              <a:rPr lang="en-US" sz="2400" dirty="0" smtClean="0">
                <a:solidFill>
                  <a:srgbClr val="002060"/>
                </a:solidFill>
              </a:rPr>
              <a:t>?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Шесть</a:t>
            </a:r>
            <a:r>
              <a:rPr lang="ru-RU" sz="2400" dirty="0" smtClean="0">
                <a:solidFill>
                  <a:srgbClr val="002060"/>
                </a:solidFill>
              </a:rPr>
              <a:t> – орешек, а седьмой –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Колокольчик золотой.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Восемь</a:t>
            </a:r>
            <a:r>
              <a:rPr lang="ru-RU" sz="2400" dirty="0" smtClean="0">
                <a:solidFill>
                  <a:srgbClr val="002060"/>
                </a:solidFill>
              </a:rPr>
              <a:t> – шарик весь в снегу,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Будто он попал в пургу.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А </a:t>
            </a:r>
            <a:r>
              <a:rPr lang="ru-RU" sz="2400" b="1" dirty="0" smtClean="0">
                <a:solidFill>
                  <a:srgbClr val="002060"/>
                </a:solidFill>
              </a:rPr>
              <a:t>девятая</a:t>
            </a:r>
            <a:r>
              <a:rPr lang="ru-RU" sz="2400" dirty="0" smtClean="0">
                <a:solidFill>
                  <a:srgbClr val="002060"/>
                </a:solidFill>
              </a:rPr>
              <a:t>, смотри, -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На верху звезда горит 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36784" y="1081680"/>
            <a:ext cx="1565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+mj-lt"/>
              </a:rPr>
              <a:t>ч</a:t>
            </a:r>
            <a:r>
              <a:rPr lang="ru-RU" sz="4000" dirty="0" smtClean="0">
                <a:solidFill>
                  <a:srgbClr val="002060"/>
                </a:solidFill>
                <a:latin typeface="+mj-lt"/>
              </a:rPr>
              <a:t>исло </a:t>
            </a:r>
            <a:endParaRPr lang="ru-RU" sz="40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27438" y="4842537"/>
            <a:ext cx="1558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+mj-lt"/>
              </a:rPr>
              <a:t>ц</a:t>
            </a:r>
            <a:r>
              <a:rPr lang="ru-RU" sz="4000" dirty="0" smtClean="0">
                <a:solidFill>
                  <a:srgbClr val="002060"/>
                </a:solidFill>
                <a:latin typeface="+mj-lt"/>
              </a:rPr>
              <a:t>ифра </a:t>
            </a:r>
            <a:endParaRPr lang="ru-RU" sz="4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048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9153" y="887646"/>
            <a:ext cx="43344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Где встречается 9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9153" y="1945289"/>
            <a:ext cx="7472124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День Победы Отмечается 9 Мая 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53" y="2688837"/>
            <a:ext cx="7472124" cy="348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4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553" y="764950"/>
            <a:ext cx="43344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Где встречается 9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1429" y="1533817"/>
            <a:ext cx="8117613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Девять летучих оленей тянут повозку Санта-</a:t>
            </a:r>
            <a:r>
              <a:rPr lang="ru-RU" sz="2800" dirty="0" err="1" smtClean="0">
                <a:solidFill>
                  <a:srgbClr val="002060"/>
                </a:solidFill>
              </a:rPr>
              <a:t>Слауса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29" y="2163910"/>
            <a:ext cx="8117613" cy="408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6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553" y="931771"/>
            <a:ext cx="43344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300" dirty="0" smtClean="0">
                <a:solidFill>
                  <a:srgbClr val="002060"/>
                </a:solidFill>
              </a:rPr>
              <a:t>Где встречается 9</a:t>
            </a:r>
            <a:endParaRPr lang="ru-RU" sz="43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2" y="1708372"/>
            <a:ext cx="2343521" cy="2568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467" y="1814412"/>
            <a:ext cx="2007483" cy="2534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774" y="2161519"/>
            <a:ext cx="1814050" cy="23686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6896" y="2028961"/>
            <a:ext cx="2135011" cy="2105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086" y="4276871"/>
            <a:ext cx="1952719" cy="23488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2345" y="4173616"/>
            <a:ext cx="1964526" cy="23246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3950" y="4655905"/>
            <a:ext cx="1772423" cy="20130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8665" y="4237457"/>
            <a:ext cx="2431471" cy="24314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805" y="1633600"/>
            <a:ext cx="8393806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В мультфильме </a:t>
            </a:r>
            <a:r>
              <a:rPr lang="en-US" sz="2800" dirty="0" smtClean="0">
                <a:solidFill>
                  <a:srgbClr val="002060"/>
                </a:solidFill>
              </a:rPr>
              <a:t>“</a:t>
            </a:r>
            <a:r>
              <a:rPr lang="ru-RU" sz="2800" dirty="0" smtClean="0">
                <a:solidFill>
                  <a:srgbClr val="002060"/>
                </a:solidFill>
              </a:rPr>
              <a:t>СМЕШАРИКИ</a:t>
            </a:r>
            <a:r>
              <a:rPr lang="en-US" sz="2800" dirty="0" smtClean="0">
                <a:solidFill>
                  <a:srgbClr val="002060"/>
                </a:solidFill>
              </a:rPr>
              <a:t>”</a:t>
            </a:r>
            <a:r>
              <a:rPr lang="ru-RU" sz="2800" dirty="0" smtClean="0">
                <a:solidFill>
                  <a:srgbClr val="002060"/>
                </a:solidFill>
              </a:rPr>
              <a:t> – 9 главных героев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9805" y="2977002"/>
            <a:ext cx="2415821" cy="251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9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2304</TotalTime>
  <Words>858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Bernard MT Condensed</vt:lpstr>
      <vt:lpstr>Calibri</vt:lpstr>
      <vt:lpstr>Calibri Light</vt:lpstr>
      <vt:lpstr>Segoe Print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Валерий Епифанов</dc:creator>
  <cp:lastModifiedBy>Valeri Epifanov</cp:lastModifiedBy>
  <cp:revision>69</cp:revision>
  <dcterms:created xsi:type="dcterms:W3CDTF">2016-04-27T09:23:39Z</dcterms:created>
  <dcterms:modified xsi:type="dcterms:W3CDTF">2017-12-26T04:23:59Z</dcterms:modified>
</cp:coreProperties>
</file>