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9F1CD-24CC-4C4D-BDB4-30BC3096FF5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0103D4-7D9F-4FE7-BC6D-F3F3E92FCA27}">
      <dgm:prSet phldrT="[Текст]"/>
      <dgm:spPr/>
      <dgm:t>
        <a:bodyPr/>
        <a:lstStyle/>
        <a:p>
          <a:r>
            <a:rPr lang="ru-RU" dirty="0" smtClean="0"/>
            <a:t>Цель:</a:t>
          </a:r>
          <a:endParaRPr lang="ru-RU" dirty="0"/>
        </a:p>
      </dgm:t>
    </dgm:pt>
    <dgm:pt modelId="{E1BC0458-1C51-449B-9638-0D2284C9D2ED}" type="parTrans" cxnId="{169F0563-C0BA-4FBC-BC82-514C37B98292}">
      <dgm:prSet/>
      <dgm:spPr/>
      <dgm:t>
        <a:bodyPr/>
        <a:lstStyle/>
        <a:p>
          <a:endParaRPr lang="ru-RU"/>
        </a:p>
      </dgm:t>
    </dgm:pt>
    <dgm:pt modelId="{7D594B46-3483-494D-B928-04DD40631C93}" type="sibTrans" cxnId="{169F0563-C0BA-4FBC-BC82-514C37B98292}">
      <dgm:prSet/>
      <dgm:spPr/>
      <dgm:t>
        <a:bodyPr/>
        <a:lstStyle/>
        <a:p>
          <a:endParaRPr lang="ru-RU"/>
        </a:p>
      </dgm:t>
    </dgm:pt>
    <dgm:pt modelId="{A0141367-3759-40CF-8CE2-E03BEEB06C87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Поиск способов выхода из стрессовых ситуаций и способствование снижению стресса в предэкзаменационный период</a:t>
          </a:r>
          <a:endParaRPr lang="ru-RU" sz="1700" dirty="0"/>
        </a:p>
      </dgm:t>
    </dgm:pt>
    <dgm:pt modelId="{52ED319F-8E75-45D2-8DA2-3916C20FFB5A}" type="parTrans" cxnId="{D7CE3979-348A-45B8-BC7B-D07677D9A340}">
      <dgm:prSet/>
      <dgm:spPr/>
      <dgm:t>
        <a:bodyPr/>
        <a:lstStyle/>
        <a:p>
          <a:endParaRPr lang="ru-RU"/>
        </a:p>
      </dgm:t>
    </dgm:pt>
    <dgm:pt modelId="{F316646E-05D8-45F8-A2ED-F3333519BCF5}" type="sibTrans" cxnId="{D7CE3979-348A-45B8-BC7B-D07677D9A340}">
      <dgm:prSet/>
      <dgm:spPr/>
      <dgm:t>
        <a:bodyPr/>
        <a:lstStyle/>
        <a:p>
          <a:endParaRPr lang="ru-RU"/>
        </a:p>
      </dgm:t>
    </dgm:pt>
    <dgm:pt modelId="{76AA9EEF-4C14-4473-8F74-491AE6864314}">
      <dgm:prSet phldrT="[Текст]" custT="1"/>
      <dgm:spPr/>
      <dgm:t>
        <a:bodyPr/>
        <a:lstStyle/>
        <a:p>
          <a:pPr algn="ctr"/>
          <a:endParaRPr lang="ru-RU" sz="1700" dirty="0"/>
        </a:p>
      </dgm:t>
    </dgm:pt>
    <dgm:pt modelId="{0DF688AE-5610-4451-BC53-5D4C9F56B22E}" type="parTrans" cxnId="{1B6947DF-EB9F-4BE3-A30C-D38BFA2490A1}">
      <dgm:prSet/>
      <dgm:spPr/>
    </dgm:pt>
    <dgm:pt modelId="{D7ADE088-24D4-47AC-A96D-A3593053BC66}" type="sibTrans" cxnId="{1B6947DF-EB9F-4BE3-A30C-D38BFA2490A1}">
      <dgm:prSet/>
      <dgm:spPr/>
    </dgm:pt>
    <dgm:pt modelId="{1CAC750A-14D2-4044-93BE-FE1C98A14516}" type="pres">
      <dgm:prSet presAssocID="{20F9F1CD-24CC-4C4D-BDB4-30BC3096FF5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34BB8A-0C0A-4CD9-B32A-C4F44AFEBA30}" type="pres">
      <dgm:prSet presAssocID="{8F0103D4-7D9F-4FE7-BC6D-F3F3E92FCA27}" presName="linNode" presStyleCnt="0"/>
      <dgm:spPr/>
    </dgm:pt>
    <dgm:pt modelId="{A37371B0-3B3E-43AD-8C2C-A86FB223DC97}" type="pres">
      <dgm:prSet presAssocID="{8F0103D4-7D9F-4FE7-BC6D-F3F3E92FCA2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EE925-0DDB-477A-AD8C-D34266619B23}" type="pres">
      <dgm:prSet presAssocID="{8F0103D4-7D9F-4FE7-BC6D-F3F3E92FCA2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9F0563-C0BA-4FBC-BC82-514C37B98292}" srcId="{20F9F1CD-24CC-4C4D-BDB4-30BC3096FF5E}" destId="{8F0103D4-7D9F-4FE7-BC6D-F3F3E92FCA27}" srcOrd="0" destOrd="0" parTransId="{E1BC0458-1C51-449B-9638-0D2284C9D2ED}" sibTransId="{7D594B46-3483-494D-B928-04DD40631C93}"/>
    <dgm:cxn modelId="{050B9F24-A77A-4F77-A6AE-C6703A31351D}" type="presOf" srcId="{76AA9EEF-4C14-4473-8F74-491AE6864314}" destId="{8F8EE925-0DDB-477A-AD8C-D34266619B23}" srcOrd="0" destOrd="0" presId="urn:microsoft.com/office/officeart/2005/8/layout/vList6"/>
    <dgm:cxn modelId="{D7CE3979-348A-45B8-BC7B-D07677D9A340}" srcId="{8F0103D4-7D9F-4FE7-BC6D-F3F3E92FCA27}" destId="{A0141367-3759-40CF-8CE2-E03BEEB06C87}" srcOrd="1" destOrd="0" parTransId="{52ED319F-8E75-45D2-8DA2-3916C20FFB5A}" sibTransId="{F316646E-05D8-45F8-A2ED-F3333519BCF5}"/>
    <dgm:cxn modelId="{64B5B5E3-9279-461D-90DB-B4D5053325E2}" type="presOf" srcId="{20F9F1CD-24CC-4C4D-BDB4-30BC3096FF5E}" destId="{1CAC750A-14D2-4044-93BE-FE1C98A14516}" srcOrd="0" destOrd="0" presId="urn:microsoft.com/office/officeart/2005/8/layout/vList6"/>
    <dgm:cxn modelId="{1B6947DF-EB9F-4BE3-A30C-D38BFA2490A1}" srcId="{8F0103D4-7D9F-4FE7-BC6D-F3F3E92FCA27}" destId="{76AA9EEF-4C14-4473-8F74-491AE6864314}" srcOrd="0" destOrd="0" parTransId="{0DF688AE-5610-4451-BC53-5D4C9F56B22E}" sibTransId="{D7ADE088-24D4-47AC-A96D-A3593053BC66}"/>
    <dgm:cxn modelId="{5DAA208A-F329-40F1-A898-6B5ADC88EDB1}" type="presOf" srcId="{A0141367-3759-40CF-8CE2-E03BEEB06C87}" destId="{8F8EE925-0DDB-477A-AD8C-D34266619B23}" srcOrd="0" destOrd="1" presId="urn:microsoft.com/office/officeart/2005/8/layout/vList6"/>
    <dgm:cxn modelId="{54352979-B69C-4AC9-A9E4-6A2203950580}" type="presOf" srcId="{8F0103D4-7D9F-4FE7-BC6D-F3F3E92FCA27}" destId="{A37371B0-3B3E-43AD-8C2C-A86FB223DC97}" srcOrd="0" destOrd="0" presId="urn:microsoft.com/office/officeart/2005/8/layout/vList6"/>
    <dgm:cxn modelId="{CC55BEE0-2A51-43CD-A705-3B3A470A3502}" type="presParOf" srcId="{1CAC750A-14D2-4044-93BE-FE1C98A14516}" destId="{CF34BB8A-0C0A-4CD9-B32A-C4F44AFEBA30}" srcOrd="0" destOrd="0" presId="urn:microsoft.com/office/officeart/2005/8/layout/vList6"/>
    <dgm:cxn modelId="{266FFD30-1451-45AC-95A2-47DE710B9AB9}" type="presParOf" srcId="{CF34BB8A-0C0A-4CD9-B32A-C4F44AFEBA30}" destId="{A37371B0-3B3E-43AD-8C2C-A86FB223DC97}" srcOrd="0" destOrd="0" presId="urn:microsoft.com/office/officeart/2005/8/layout/vList6"/>
    <dgm:cxn modelId="{952F743E-957F-4B13-A07F-7C7A6190F2AC}" type="presParOf" srcId="{CF34BB8A-0C0A-4CD9-B32A-C4F44AFEBA30}" destId="{8F8EE925-0DDB-477A-AD8C-D34266619B2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8EE925-0DDB-477A-AD8C-D34266619B23}">
      <dsp:nvSpPr>
        <dsp:cNvPr id="0" name=""/>
        <dsp:cNvSpPr/>
      </dsp:nvSpPr>
      <dsp:spPr>
        <a:xfrm>
          <a:off x="3486174" y="2821"/>
          <a:ext cx="5229261" cy="57728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Поиск способов выхода из стрессовых ситуаций и способствование снижению стресса в предэкзаменационный период</a:t>
          </a:r>
          <a:endParaRPr lang="ru-RU" sz="1700" kern="1200" dirty="0"/>
        </a:p>
      </dsp:txBody>
      <dsp:txXfrm>
        <a:off x="3486174" y="2821"/>
        <a:ext cx="5229261" cy="5772868"/>
      </dsp:txXfrm>
    </dsp:sp>
    <dsp:sp modelId="{A37371B0-3B3E-43AD-8C2C-A86FB223DC97}">
      <dsp:nvSpPr>
        <dsp:cNvPr id="0" name=""/>
        <dsp:cNvSpPr/>
      </dsp:nvSpPr>
      <dsp:spPr>
        <a:xfrm>
          <a:off x="0" y="2821"/>
          <a:ext cx="3486174" cy="5772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Цель:</a:t>
          </a:r>
          <a:endParaRPr lang="ru-RU" sz="6500" kern="1200" dirty="0"/>
        </a:p>
      </dsp:txBody>
      <dsp:txXfrm>
        <a:off x="0" y="2821"/>
        <a:ext cx="3486174" cy="5772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C2C8CF-7E3F-435E-BE86-763E838896BC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ECABF-0A00-4181-A513-CE2D8C4C0D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21297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Цикл классных часов</a:t>
            </a:r>
            <a:br>
              <a:rPr lang="ru-RU" u="sng" dirty="0" smtClean="0"/>
            </a:br>
            <a:r>
              <a:rPr lang="ru-RU" u="sng" dirty="0" smtClean="0"/>
              <a:t>Тема: </a:t>
            </a:r>
            <a:br>
              <a:rPr lang="ru-RU" u="sng" dirty="0" smtClean="0"/>
            </a:br>
            <a:r>
              <a:rPr lang="ru-RU" dirty="0" smtClean="0"/>
              <a:t>«Стресс в предэкзаменационный период»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7854696" cy="17526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u="sng" dirty="0" smtClean="0"/>
              <a:t>Классный час №6. </a:t>
            </a:r>
            <a:r>
              <a:rPr lang="ru-RU" sz="3300" b="1" u="sng" dirty="0" smtClean="0"/>
              <a:t>Что значит общение.</a:t>
            </a:r>
          </a:p>
          <a:p>
            <a:pPr>
              <a:buNone/>
            </a:pPr>
            <a:r>
              <a:rPr lang="ru-RU" b="1" dirty="0" smtClean="0"/>
              <a:t>Цель:  </a:t>
            </a:r>
            <a:r>
              <a:rPr lang="ru-RU" dirty="0" smtClean="0"/>
              <a:t>сформировать правила общения выпускника  с экзаменатором.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На этом этапе:</a:t>
            </a:r>
          </a:p>
          <a:p>
            <a:r>
              <a:rPr lang="ru-RU" dirty="0" smtClean="0"/>
              <a:t>Дискуссия «Правила общения». Формулировка правил общения.</a:t>
            </a:r>
          </a:p>
          <a:p>
            <a:r>
              <a:rPr lang="ru-RU" dirty="0" smtClean="0"/>
              <a:t>Коммуникативные упражнения, обучающие умению сотрудничества («Необычное знакомство», «Любишь ли ты своего соседа»).</a:t>
            </a:r>
          </a:p>
          <a:p>
            <a:r>
              <a:rPr lang="ru-RU" dirty="0" smtClean="0"/>
              <a:t>Упражнение «Оптимистичное выступление», целью которого является развитие оптимистичного стиля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Ролевая игра «Экзамен». </a:t>
            </a:r>
          </a:p>
          <a:p>
            <a:pPr algn="just"/>
            <a:r>
              <a:rPr lang="ru-RU" dirty="0" smtClean="0"/>
              <a:t>Проводится методика на определение актуального уровня стресса, выраженности и нервно-психической напряженности и  тревожности  ученика (Шкала психологического стресса </a:t>
            </a:r>
            <a:r>
              <a:rPr lang="en-US" dirty="0" smtClean="0"/>
              <a:t>PSM 25 – </a:t>
            </a:r>
            <a:r>
              <a:rPr lang="ru-RU" dirty="0" smtClean="0"/>
              <a:t>Лемура – </a:t>
            </a:r>
            <a:r>
              <a:rPr lang="ru-RU" dirty="0" err="1" smtClean="0"/>
              <a:t>Тесье</a:t>
            </a:r>
            <a:r>
              <a:rPr lang="ru-RU" dirty="0" smtClean="0"/>
              <a:t> - </a:t>
            </a:r>
            <a:r>
              <a:rPr lang="ru-RU" dirty="0" err="1" smtClean="0"/>
              <a:t>Филлиона</a:t>
            </a:r>
            <a:r>
              <a:rPr lang="ru-RU" dirty="0" smtClean="0"/>
              <a:t>) – </a:t>
            </a:r>
            <a:r>
              <a:rPr lang="ru-RU" u="sng" dirty="0" smtClean="0"/>
              <a:t>проводится педагогом-психологом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Прогнозируемые результаты: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Желание иметь здоровое </a:t>
            </a:r>
            <a:r>
              <a:rPr lang="ru-RU" dirty="0" err="1" smtClean="0"/>
              <a:t>психо-эмоциональное</a:t>
            </a:r>
            <a:r>
              <a:rPr lang="ru-RU" dirty="0" smtClean="0"/>
              <a:t> состояние.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Владение навыками адаптации к стрессовым ситуациям. </a:t>
            </a:r>
          </a:p>
          <a:p>
            <a:pPr marL="514350" indent="-514350">
              <a:buAutoNum type="arabicPeriod"/>
            </a:pPr>
            <a:r>
              <a:rPr lang="ru-RU" dirty="0" smtClean="0"/>
              <a:t>Владение навыками сотрудничества в разных ситуациях, умение не создавать конфликты, а находить выходы стрессовых ситуаций. 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Обладание эмоциональной устойчивостью в стрессовых ситуациях. 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dirty="0" smtClean="0"/>
              <a:t>Мотивирование детей к дальнейшему образованию.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276872"/>
            <a:ext cx="756367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r>
              <a:rPr lang="ru-RU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Нормативно-правовая база: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1. Концепция духовно-нравственного развития и воспитания личности гражданина.</a:t>
            </a:r>
          </a:p>
          <a:p>
            <a:pPr algn="just">
              <a:buNone/>
            </a:pPr>
            <a:r>
              <a:rPr lang="ru-RU" dirty="0" smtClean="0"/>
              <a:t>2. Федеральный государственный образовательный стандарт среднего (полного) общего образования.</a:t>
            </a:r>
          </a:p>
          <a:p>
            <a:pPr algn="just">
              <a:buNone/>
            </a:pPr>
            <a:r>
              <a:rPr lang="ru-RU" dirty="0" smtClean="0"/>
              <a:t>3. Фундаментальное ядро содержания общего образования и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</a:t>
            </a:r>
          </a:p>
          <a:p>
            <a:pPr algn="ctr">
              <a:buNone/>
            </a:pPr>
            <a:r>
              <a:rPr lang="ru-RU" u="sng" dirty="0" smtClean="0"/>
              <a:t>Один из личностных результатов выпускника:</a:t>
            </a:r>
          </a:p>
          <a:p>
            <a:pPr algn="just">
              <a:buNone/>
            </a:pPr>
            <a:r>
              <a:rPr lang="ru-RU" i="1" dirty="0" smtClean="0"/>
              <a:t>Бережное, ответственное и компетентное отношение к физическому  и психологическому здоровью, как к собственному, так и других людей.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6816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Проблема:</a:t>
            </a:r>
          </a:p>
          <a:p>
            <a:pPr algn="just"/>
            <a:r>
              <a:rPr lang="ru-RU" dirty="0" smtClean="0"/>
              <a:t>Психологическое давление со стороны со стороны школы и родителей, которое усиливается с приближением экзаменов.</a:t>
            </a:r>
          </a:p>
          <a:p>
            <a:pPr algn="just"/>
            <a:r>
              <a:rPr lang="ru-RU" dirty="0" smtClean="0"/>
              <a:t>Отсутствует способность  строить адекватные  отношения с разными людьми.</a:t>
            </a:r>
          </a:p>
          <a:p>
            <a:pPr algn="just"/>
            <a:r>
              <a:rPr lang="ru-RU" dirty="0" smtClean="0"/>
              <a:t>Большое напряжение организма: интенсивная умственная деятельность, повышенная статическая нагрузка, обусловленная длительной вынужденной позой, крайнее ограничение двигательной активности, нарушение режима отдыха и сна, эмоциональные переживания.</a:t>
            </a:r>
          </a:p>
          <a:p>
            <a:pPr algn="just"/>
            <a:r>
              <a:rPr lang="ru-RU" dirty="0" smtClean="0"/>
              <a:t>Большое эмоциональное напряжение              	конфликты. </a:t>
            </a:r>
          </a:p>
          <a:p>
            <a:pPr algn="just"/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899592" y="6067007"/>
            <a:ext cx="4263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389120"/>
          </a:xfrm>
        </p:spPr>
        <p:txBody>
          <a:bodyPr/>
          <a:lstStyle/>
          <a:p>
            <a:pPr>
              <a:buNone/>
            </a:pP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857232"/>
          <a:ext cx="8715436" cy="577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u="sng" dirty="0" smtClean="0"/>
              <a:t>Классный час №1. </a:t>
            </a:r>
            <a:r>
              <a:rPr lang="ru-RU" sz="3300" b="1" u="sng" dirty="0" smtClean="0"/>
              <a:t>Стресс. Что это такое? </a:t>
            </a:r>
          </a:p>
          <a:p>
            <a:pPr>
              <a:buNone/>
            </a:pPr>
            <a:r>
              <a:rPr lang="ru-RU" b="1" dirty="0" smtClean="0"/>
              <a:t>Цель:  </a:t>
            </a:r>
            <a:r>
              <a:rPr lang="ru-RU" dirty="0" smtClean="0"/>
              <a:t>дать учащимся представление о стрессе, причины 	возникновения и симптомы.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Для классных руководителей разработана таблица «</a:t>
            </a:r>
            <a:r>
              <a:rPr lang="ru-RU" dirty="0" err="1" smtClean="0"/>
              <a:t>Стрессогенные</a:t>
            </a:r>
            <a:r>
              <a:rPr lang="ru-RU" dirty="0" smtClean="0"/>
              <a:t> факторы и способы решения проблем в предэкзаменационный период».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На этом этапе:</a:t>
            </a:r>
          </a:p>
          <a:p>
            <a:r>
              <a:rPr lang="ru-RU" dirty="0" smtClean="0"/>
              <a:t>Вводная беседа.</a:t>
            </a:r>
          </a:p>
          <a:p>
            <a:r>
              <a:rPr lang="ru-RU" dirty="0" smtClean="0"/>
              <a:t>Теоретическая информация о стрессе.</a:t>
            </a:r>
          </a:p>
          <a:p>
            <a:pPr algn="just"/>
            <a:r>
              <a:rPr lang="ru-RU" dirty="0" smtClean="0"/>
              <a:t> Проводится методика на определение актуального уровня стресса, выраженности и нервно-психической напряженности и  тревожности  ученика (Шкала психологического стресса </a:t>
            </a:r>
            <a:r>
              <a:rPr lang="en-US" dirty="0" smtClean="0"/>
              <a:t>PSM 25 – </a:t>
            </a:r>
            <a:r>
              <a:rPr lang="ru-RU" dirty="0" smtClean="0"/>
              <a:t>Лемура – </a:t>
            </a:r>
            <a:r>
              <a:rPr lang="ru-RU" dirty="0" err="1" smtClean="0"/>
              <a:t>Тесье</a:t>
            </a:r>
            <a:r>
              <a:rPr lang="ru-RU" dirty="0" smtClean="0"/>
              <a:t> - </a:t>
            </a:r>
            <a:r>
              <a:rPr lang="ru-RU" dirty="0" err="1" smtClean="0"/>
              <a:t>Филлиона</a:t>
            </a:r>
            <a:r>
              <a:rPr lang="ru-RU" dirty="0" smtClean="0"/>
              <a:t>) – </a:t>
            </a:r>
            <a:r>
              <a:rPr lang="ru-RU" u="sng" dirty="0" smtClean="0"/>
              <a:t>проводится педагогом-психологом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Классный час №2. </a:t>
            </a:r>
            <a:r>
              <a:rPr lang="ru-RU" sz="2800" b="1" u="sng" dirty="0" smtClean="0"/>
              <a:t>Как избавиться от стресса.</a:t>
            </a:r>
          </a:p>
          <a:p>
            <a:pPr>
              <a:buNone/>
            </a:pPr>
            <a:r>
              <a:rPr lang="ru-RU" sz="2400" b="1" dirty="0" smtClean="0"/>
              <a:t>Цель:  </a:t>
            </a:r>
            <a:r>
              <a:rPr lang="ru-RU" sz="2400" dirty="0" smtClean="0"/>
              <a:t>сформировать умения учащихся эффективно противостоять стрессу в предэкзаменационный период.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На этом этапе:</a:t>
            </a:r>
          </a:p>
          <a:p>
            <a:r>
              <a:rPr lang="ru-RU" sz="2400" dirty="0" smtClean="0"/>
              <a:t>Выработка «рецептов» избавления от стресса.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Упражнение «Приятный цвет».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 Упражнение «Рисую себя и госпожу Удачу»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 </a:t>
            </a:r>
            <a:r>
              <a:rPr lang="ru-RU" sz="2400" dirty="0" err="1" smtClean="0"/>
              <a:t>Цветотерапия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Музыкотерапия	проводятся психологом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915816" y="4293096"/>
            <a:ext cx="45719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/>
          <a:lstStyle/>
          <a:p>
            <a:pPr>
              <a:buNone/>
            </a:pPr>
            <a:r>
              <a:rPr lang="ru-RU" sz="2800" u="sng" dirty="0" smtClean="0"/>
              <a:t>Классный час №3. </a:t>
            </a:r>
            <a:r>
              <a:rPr lang="ru-RU" sz="2800" b="1" u="sng" dirty="0" smtClean="0"/>
              <a:t>Как избежать беспокойства.</a:t>
            </a:r>
          </a:p>
          <a:p>
            <a:pPr>
              <a:buNone/>
            </a:pPr>
            <a:r>
              <a:rPr lang="ru-RU" sz="2400" b="1" dirty="0" smtClean="0"/>
              <a:t>Цель:  </a:t>
            </a:r>
            <a:r>
              <a:rPr lang="ru-RU" sz="2400" dirty="0" smtClean="0"/>
              <a:t>учить подростков профилактике тревожных состояний в предэкзаменационный период.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На этом этапе:</a:t>
            </a:r>
          </a:p>
          <a:p>
            <a:r>
              <a:rPr lang="ru-RU" sz="2400" dirty="0" smtClean="0"/>
              <a:t>Выработка советов «Как избежать беспокойства».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Гейлена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Литчфилда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/>
          <a:lstStyle/>
          <a:p>
            <a:pPr>
              <a:buNone/>
            </a:pPr>
            <a:r>
              <a:rPr lang="ru-RU" sz="2800" u="sng" dirty="0" smtClean="0"/>
              <a:t>Классный час №4. </a:t>
            </a:r>
            <a:r>
              <a:rPr lang="ru-RU" sz="2800" b="1" u="sng" dirty="0" smtClean="0"/>
              <a:t>Как научиться наслаждаться жизнью.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400" b="1" dirty="0" smtClean="0"/>
              <a:t>Цель:  </a:t>
            </a:r>
            <a:r>
              <a:rPr lang="ru-RU" sz="2400" dirty="0" smtClean="0"/>
              <a:t>научить  подростков профилактике тревожных состояний в предэкзаменационный период. 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На этом этапе:</a:t>
            </a:r>
          </a:p>
          <a:p>
            <a:r>
              <a:rPr lang="ru-RU" sz="2400" dirty="0" smtClean="0"/>
              <a:t>Минутка поэзии. </a:t>
            </a:r>
          </a:p>
          <a:p>
            <a:r>
              <a:rPr lang="ru-RU" sz="2400" dirty="0" smtClean="0"/>
              <a:t>Упражнение «Запиши ответ».</a:t>
            </a:r>
          </a:p>
          <a:p>
            <a:endParaRPr lang="ru-RU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u="sng" dirty="0" smtClean="0"/>
              <a:t>Классный час №5. </a:t>
            </a:r>
            <a:r>
              <a:rPr lang="ru-RU" sz="3000" b="1" u="sng" dirty="0" smtClean="0"/>
              <a:t>Методы психологической поддержки в предэкзаменационный период. </a:t>
            </a:r>
          </a:p>
          <a:p>
            <a:pPr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способствовать дискуссии на тему борьбы с трудностями, используя </a:t>
            </a:r>
            <a:r>
              <a:rPr lang="ru-RU" dirty="0" err="1" smtClean="0"/>
              <a:t>психогимнастические</a:t>
            </a:r>
            <a:r>
              <a:rPr lang="ru-RU" dirty="0" smtClean="0"/>
              <a:t> упражнения. </a:t>
            </a:r>
          </a:p>
          <a:p>
            <a:pPr algn="ctr">
              <a:buNone/>
            </a:pPr>
            <a:r>
              <a:rPr lang="ru-RU" sz="1800" i="1" dirty="0" smtClean="0"/>
              <a:t>    Данные упражнения позволяют сравнить опыт одноклассников со своим собственным, что в сою очередь расширить диапазон возможных вариантов поведения в той или иной стрессовой ситуации. </a:t>
            </a:r>
          </a:p>
          <a:p>
            <a:pPr>
              <a:buNone/>
            </a:pPr>
            <a:r>
              <a:rPr lang="ru-RU" i="1" dirty="0" smtClean="0"/>
              <a:t> На этом этапе:</a:t>
            </a:r>
          </a:p>
          <a:p>
            <a:r>
              <a:rPr lang="ru-RU" dirty="0" smtClean="0"/>
              <a:t>Упражнение: «Передача уверенности в себе»</a:t>
            </a:r>
          </a:p>
          <a:p>
            <a:r>
              <a:rPr lang="ru-RU" dirty="0" smtClean="0"/>
              <a:t>Упражнение «Муха»</a:t>
            </a:r>
          </a:p>
          <a:p>
            <a:r>
              <a:rPr lang="ru-RU" dirty="0" smtClean="0"/>
              <a:t>Упражнение «Количество пальцев»</a:t>
            </a:r>
          </a:p>
          <a:p>
            <a:r>
              <a:rPr lang="ru-RU" dirty="0" smtClean="0"/>
              <a:t>Упражнение «Символ»</a:t>
            </a:r>
          </a:p>
          <a:p>
            <a:r>
              <a:rPr lang="ru-RU" dirty="0" smtClean="0"/>
              <a:t>Упражнение «Репетиция»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Все упражнения проводятся педагогом-психологом.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519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Цикл классных часов Тема:  «Стресс в предэкзаменационный период» </vt:lpstr>
      <vt:lpstr>Нормативно-правовая база: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Прогнозируемые результаты:</vt:lpstr>
      <vt:lpstr>Слайд 12</vt:lpstr>
    </vt:vector>
  </TitlesOfParts>
  <Company>IRRO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 «Стресс в предэкзаменационный период»</dc:title>
  <dc:creator>User</dc:creator>
  <cp:lastModifiedBy>Оля</cp:lastModifiedBy>
  <cp:revision>28</cp:revision>
  <dcterms:created xsi:type="dcterms:W3CDTF">2013-02-20T07:24:36Z</dcterms:created>
  <dcterms:modified xsi:type="dcterms:W3CDTF">2015-03-06T19:29:32Z</dcterms:modified>
</cp:coreProperties>
</file>