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72" r:id="rId9"/>
    <p:sldId id="268" r:id="rId10"/>
    <p:sldId id="267" r:id="rId11"/>
    <p:sldId id="263" r:id="rId12"/>
    <p:sldId id="264" r:id="rId13"/>
    <p:sldId id="270" r:id="rId14"/>
    <p:sldId id="271" r:id="rId15"/>
    <p:sldId id="274" r:id="rId16"/>
    <p:sldId id="269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60"/>
  </p:normalViewPr>
  <p:slideViewPr>
    <p:cSldViewPr>
      <p:cViewPr>
        <p:scale>
          <a:sx n="51" d="100"/>
          <a:sy n="51" d="100"/>
        </p:scale>
        <p:origin x="-142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FC4D7-15B7-435A-8278-5A58F412792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ED234-87C9-4588-B28C-1360382D3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лету 1941 года Брестская крепость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представляла из себя Цитадель, по периметру которой была сооружена замкнутая двухэтажная казарма длиной около двух километров, состоящей из более чем 500 казематов и других внутренних помещений. Со всех сторон Цитадель защищали укрепления, с тщательно продуманной системой жизнеобеспечения. Крепость была оборудована водопроводом, канализацией, имелась электростанция. По сути, это был маленький город со своими улицами и парками. Учитывая стратегию ведения военных действий, огневую мощь противоборствующих сторон и концентрацию войск, Брестская крепость - как оборонительный форпост уже потеряла своё назначение и использовалась командованием Красной Армии как место дислокации войск.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Прошло еще два года. Летом 1944 года, во время мощного наступления наших войск в Белоруссии, Брест был освобожден. 28 июля 1944 года советские воины впервые после трех лет фашистской оккупации вошли в Брестскую крепость. Почти вся крепость лежала в развалинах. По одному виду этих страшных руин можно было судить о силе и жестокости происходивших здесь боев. </a:t>
            </a:r>
          </a:p>
          <a:p>
            <a:r>
              <a:rPr lang="ru-RU" dirty="0" smtClean="0"/>
              <a:t>   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 уцелевших стенах крепостных строений, в проемах окон и дверей, на сводах подвалов, на устоях моста стали находить надписи, оставленные защитниками крепости.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Героическая оборона Брестской крепости далеко не сразу стала известна советскому обществу, поскольку считалось, что крепость пала 22 июня 1941 года. Лишь в начале 50-х годов стали приниматься факты Брестской эпопеи. Благодаря титанической, кропотливой работе писателя</a:t>
            </a:r>
            <a:r>
              <a:rPr lang="ru-RU" sz="1200" b="0" u="none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 С.С.Смирнова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60-е годы самоотверженный подвиг защитников крепости получил официальное признание и благодарную память советского общества.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Лейтенант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А.М.Кижеватов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(посмертно) и майор Гаврилов П.М. были удостоены звания Героя Советского Союза. Более 200 участников обороны были награждены государственными наградами. Восьмого мая 1965 года Брестской крепости было присвоено звание "Крепость-герой", вручен орден Ленина и медаль "Золотая звезда". 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сентября 1971 года на территории открыт мемориальный комплекс БРЕСТСКАЯ КРЕПОСТЬ-ГЕРОЙ. Единым ансамбль представляет старые строения, руины, подвергнутые консервации и воздвигнутые скульптурно-архитектурные сооружения.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Двадцать второго июня 1941 года в 4 часа 15 минут утра предрассветную тишину оглушил тяжёлый вой артиллерийских снарядов и авиационных бомб. Началась война! Брестская крепость с первых минут была подвергнута мощному артиллерийскому обстрелу и авианалётам.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Штурм крепости вела 45-я пехотная дивизия, считавшейся одним из лучших подразделений вермахта. Дивизия была усилена тремя артиллерийскими полками, оснащёнными в том числе и турбореактивными 280-мм снарядами, радиус поражения осколками которых достигал 800 метров. В распоряжение 45-ой дивизии была также придана артиллерийская батарея, состоящая из двух 126-тонных мортир, снаряды которых были способны пробивать с дистанции четырёх километров бетонные укрепления толщиной до трёх метров.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 артобстрела было уничтожено большое количество бронетехники и автомашин, погибла значительная часть командиров и бойцов Красной Армии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0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Красноармейцы и командиры из северных и северо-восточных укреплений крепости организовывались  в автономные группы для отпора.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>
              <a:buFont typeface="Arial" pitchFamily="34" charset="0"/>
              <a:buNone/>
            </a:pPr>
            <a:r>
              <a:rPr lang="ru-RU" sz="9600" b="0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После получасового обстрела, в дело вступили немецкие штурмовые группы, имевшие перед собой задачу к полудню зачистить крепость.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9600" b="0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Началось непосредственное боевое столкновение двух </a:t>
            </a:r>
            <a:r>
              <a:rPr lang="ru-RU" sz="9600" b="0" dirty="0" smtClean="0">
                <a:solidFill>
                  <a:schemeClr val="tx2">
                    <a:lumMod val="10000"/>
                  </a:schemeClr>
                </a:solidFill>
              </a:rPr>
              <a:t>воюющих сторон.</a:t>
            </a:r>
          </a:p>
          <a:p>
            <a:pPr algn="l">
              <a:buFont typeface="Arial" pitchFamily="34" charset="0"/>
              <a:buChar char="•"/>
            </a:pPr>
            <a:endParaRPr lang="ru-RU" sz="9600" b="0" dirty="0" smtClean="0">
              <a:solidFill>
                <a:schemeClr val="tx2">
                  <a:lumMod val="10000"/>
                </a:schemeClr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9600" b="0" dirty="0" smtClean="0">
              <a:solidFill>
                <a:schemeClr val="tx2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числе командиров, которые организовывали сопротивление следует отметить майора Гаврилова П.М., полкового комиссара Фомина Е.М., капитана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Зубачёва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И.Н., старшего лейтенанта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Санини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А.С., лейтенантов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Кижеватова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А.М. и Потапова А.Е. и многих других, чьё беспримерное мужество и стойкость вдохновляло защитников крепости.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Разветвлённая система казематов, подвалы домов и другие укрытия становились местами сосредоточения бойцов Красной Армии, там же устраивались перевязочные пункты, находили себе убежище женщины и дети. В тёмных помещениях, освещаемых керосиновыми лампами, свечами и факелами, со скудными запасами продовольствия и медикаментов эти группы солдат, офицеров и гражданского населения становились единым боеспособным коллективом, где каждый выполнял свою задачу.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артиллерией и миномётами,  гитлеровцы активно использовали огнемёты и ручные гранаты. Направленный выстрел из огнемёта продолжительностью до десяти секунд создавал пламенную струю до 30 метров длиной и температурой около 4000 градусов. Пламя могло огибать углы в помещениях, полностью заполняло собой закрытое пространство.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D234-87C9-4588-B28C-1360382D35B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97E73CEE-5C59-4281-9F01-CEB2931E15E4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BED6EE7-10E7-44E9-B8C7-5ECD4C68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olodguard.ru/brest1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molodguard.ru/brest3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molodguard.ru/brest6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lodguard.ru/brest30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32.gif"/><Relationship Id="rId12" Type="http://schemas.openxmlformats.org/officeDocument/2006/relationships/hyperlink" Target="http://www.molodguard.ru/brest12.jpg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4.jpeg"/><Relationship Id="rId10" Type="http://schemas.openxmlformats.org/officeDocument/2006/relationships/hyperlink" Target="http://www.molodguard.ru/brest13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19.jpeg"/><Relationship Id="rId14" Type="http://schemas.openxmlformats.org/officeDocument/2006/relationships/hyperlink" Target="http://www.molodguard.ru/brest2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voenpravda.ru/index2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357982" cy="27146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 « Оборона   Брестской    крепости»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43438" y="3571876"/>
            <a:ext cx="4500562" cy="20669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    ученик </a:t>
            </a:r>
          </a:p>
          <a:p>
            <a:pPr algn="l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КСОШ   «Радуга»</a:t>
            </a:r>
          </a:p>
          <a:p>
            <a:pPr algn="l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Дедков   Александр,</a:t>
            </a:r>
          </a:p>
          <a:p>
            <a:pPr algn="l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 2  класса  «Б»</a:t>
            </a:r>
          </a:p>
          <a:p>
            <a:pPr algn="l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Дедкова Т.В.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621508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КСОШ «Радуга», 2014г.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С.М. Матевосян 194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r="4082" b="21713"/>
          <a:stretch>
            <a:fillRect/>
          </a:stretch>
        </p:blipFill>
        <p:spPr bwMode="auto">
          <a:xfrm>
            <a:off x="357158" y="1857364"/>
            <a:ext cx="2928958" cy="453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143240" y="428604"/>
            <a:ext cx="6000760" cy="72152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 smtClean="0"/>
              <a:t>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«Двери, ведущие во двор,  рывком распахнулись, и с оглушительным яростным «ура» в самую середину наступающего немецкого отряда потоком хлынули вооруженные советские бойцы, с ходу ударившие в штыки. В несколько минут враг был смят и опрокинут. Штыковой удар, словно ножом, рассек надвое немецкий отряд. Те автоматчики, что еще не успели поравняться с дверями казармы, в панике бросились назад, к зданию клуба и к западным,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Тереспольским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воротам, через которые они вошли во двор».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28652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С.М.Матевосян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Татьяна\Desktop\PomnimPrintM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pic>
        <p:nvPicPr>
          <p:cNvPr id="9" name="Рисунок 8" descr="Muzey-oborony-Brestsko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28"/>
            <a:ext cx="7660585" cy="51435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5715015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Панорама. Музей обороны Брестской крепости Брест, Беларусь</a:t>
            </a:r>
            <a:endParaRPr lang="ru-RU" sz="32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PomnimPrint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pic>
        <p:nvPicPr>
          <p:cNvPr id="7" name="Picture 6" descr="Комиссар Е.М. Фомин.&#10;1941 год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6666"/>
          <a:stretch>
            <a:fillRect/>
          </a:stretch>
        </p:blipFill>
        <p:spPr bwMode="auto">
          <a:xfrm>
            <a:off x="928662" y="428604"/>
            <a:ext cx="2714644" cy="437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4786322"/>
            <a:ext cx="3429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Е.М.Фомин</a:t>
            </a:r>
            <a:endParaRPr lang="ru-RU" sz="2800" b="1" cap="none" spc="0" dirty="0">
              <a:ln w="10541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ГавриловПётр Михайлович"/>
          <p:cNvPicPr>
            <a:picLocks noChangeAspect="1" noChangeArrowheads="1"/>
          </p:cNvPicPr>
          <p:nvPr/>
        </p:nvPicPr>
        <p:blipFill>
          <a:blip r:embed="rId6"/>
          <a:srcRect l="11688" t="325" r="9224"/>
          <a:stretch>
            <a:fillRect/>
          </a:stretch>
        </p:blipFill>
        <p:spPr bwMode="auto">
          <a:xfrm>
            <a:off x="4857752" y="1284452"/>
            <a:ext cx="2714644" cy="409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14876" y="5429264"/>
            <a:ext cx="2857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П.М.Гаврилов</a:t>
            </a:r>
            <a:endParaRPr lang="ru-RU" sz="2800" b="1" cap="none" spc="0" dirty="0">
              <a:ln w="10541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Татьяна\Desktop\БРЕС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60827" cy="6858000"/>
          </a:xfrm>
          <a:prstGeom prst="rect">
            <a:avLst/>
          </a:prstGeom>
          <a:noFill/>
        </p:spPr>
      </p:pic>
      <p:pic>
        <p:nvPicPr>
          <p:cNvPr id="5" name="Рисунок 4" descr="фор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molodguard.ru/brest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858412" cy="73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Татьяна\Desktop\БРЕСТ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8652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Desktop\PomnimPrint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6560633_r.-rrrryesrrri.-rrssrrssryor.-rsrss.-1941-r.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285728"/>
            <a:ext cx="7715304" cy="6000768"/>
          </a:xfrm>
        </p:spPr>
      </p:pic>
      <p:sp>
        <p:nvSpPr>
          <p:cNvPr id="6" name="Прямоугольник 5"/>
          <p:cNvSpPr/>
          <p:nvPr/>
        </p:nvSpPr>
        <p:spPr>
          <a:xfrm>
            <a:off x="1000100" y="6215082"/>
            <a:ext cx="700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Н. Толкунов. Бессмертие. Брест. 1941-й</a:t>
            </a:r>
            <a:r>
              <a:rPr lang="ru-RU" dirty="0" smtClean="0">
                <a:solidFill>
                  <a:schemeClr val="accent3"/>
                </a:solidFill>
              </a:rPr>
              <a:t>.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poccuu.com/brests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артинка 17 из 1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0" y="0"/>
            <a:ext cx="9180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ljplus.ru/img4/w/o/wolfschanze/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144000" cy="715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PomnimPrint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3" name="Рисунок 2" descr="bres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71480"/>
            <a:ext cx="7533321" cy="5429288"/>
          </a:xfrm>
          <a:prstGeom prst="rect">
            <a:avLst/>
          </a:prstGeom>
        </p:spPr>
      </p:pic>
      <p:pic>
        <p:nvPicPr>
          <p:cNvPr id="4" name="Рисунок 3" descr="c538216e6dfdc4b2836a2ae092dcf00f.jpg"/>
          <p:cNvPicPr>
            <a:picLocks noChangeAspect="1"/>
          </p:cNvPicPr>
          <p:nvPr/>
        </p:nvPicPr>
        <p:blipFill>
          <a:blip r:embed="rId5" cstate="print"/>
          <a:srcRect l="-4408" t="-4428" r="1929" b="1113"/>
          <a:stretch>
            <a:fillRect/>
          </a:stretch>
        </p:blipFill>
        <p:spPr>
          <a:xfrm>
            <a:off x="642910" y="642918"/>
            <a:ext cx="664373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_Salohiddinova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2918"/>
            <a:ext cx="7958326" cy="5109245"/>
          </a:xfrm>
          <a:prstGeom prst="rect">
            <a:avLst/>
          </a:prstGeom>
        </p:spPr>
      </p:pic>
      <p:pic>
        <p:nvPicPr>
          <p:cNvPr id="6" name="Рисунок 5" descr="brests1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0"/>
            <a:ext cx="4786346" cy="6282080"/>
          </a:xfrm>
          <a:prstGeom prst="rect">
            <a:avLst/>
          </a:prstGeom>
        </p:spPr>
      </p:pic>
      <p:pic>
        <p:nvPicPr>
          <p:cNvPr id="8" name="Picture 6" descr="Комиссар Е.М. Фомин.&#10;1941 год.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214290"/>
            <a:ext cx="4214837" cy="634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А.И. Махнач. 1941 год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285728"/>
            <a:ext cx="4500594" cy="618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С.М. Матевосян 194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111943"/>
            <a:ext cx="4214842" cy="638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43306" y="600076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Гаврилов П.М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600076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Фомин Е.М.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85789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Махнач</a:t>
            </a:r>
            <a:r>
              <a:rPr lang="ru-RU" sz="3200" b="1" dirty="0" smtClean="0"/>
              <a:t> А.И.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578645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Матевосян С.М.</a:t>
            </a:r>
            <a:endParaRPr lang="ru-RU" sz="3200" b="1" dirty="0"/>
          </a:p>
        </p:txBody>
      </p:sp>
      <p:pic>
        <p:nvPicPr>
          <p:cNvPr id="7" name="Picture 4" descr="Петя Клыпа. 1941 год.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86050" y="214290"/>
            <a:ext cx="3929090" cy="624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643306" y="585789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Петр Клыпа</a:t>
            </a:r>
            <a:endParaRPr lang="ru-RU" sz="3200" b="1" dirty="0"/>
          </a:p>
        </p:txBody>
      </p:sp>
      <p:pic>
        <p:nvPicPr>
          <p:cNvPr id="11" name="Picture 13" descr="http://www.fire-of-war.ru/Brest-fortress/Phil/i0336rp.jpg"/>
          <p:cNvPicPr>
            <a:picLocks noChangeAspect="1" noChangeArrowheads="1"/>
          </p:cNvPicPr>
          <p:nvPr/>
        </p:nvPicPr>
        <p:blipFill>
          <a:blip r:embed="rId16"/>
          <a:srcRect r="1724" b="9700"/>
          <a:stretch>
            <a:fillRect/>
          </a:stretch>
        </p:blipFill>
        <p:spPr bwMode="auto">
          <a:xfrm>
            <a:off x="2285984" y="285728"/>
            <a:ext cx="4643470" cy="63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600076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Филь  А.М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1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/>
      <p:bldP spid="13" grpId="1"/>
      <p:bldP spid="14" grpId="0" build="allAtOnce"/>
      <p:bldP spid="15" grpId="0"/>
      <p:bldP spid="15" grpId="1"/>
      <p:bldP spid="16" grpId="0"/>
      <p:bldP spid="16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PomnimPrint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4" name="Рисунок 3" descr="brest-krep-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728667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00042"/>
            <a:ext cx="6829444" cy="562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            Источники: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://pedsovet.su/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шаблон презентации;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http://www.pravmir.ru;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http://www.savok.org/vov/1086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https://www.google.ru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http://ru.wikipedia.org/wiki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;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http://www/brest.by/ct/page3.html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;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http://voenpravda.ru/index1.html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500063"/>
            <a:ext cx="7572428" cy="12144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Брестская крепость </a:t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1941 года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ла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14554"/>
            <a:ext cx="77153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-285776"/>
            <a:ext cx="8043890" cy="641193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июня 1941 года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часа 15 минут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43702" y="1435100"/>
            <a:ext cx="1357322" cy="4691063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Рисунок 8" descr="9bf14038acf5804f55e8e2834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099"/>
            <a:ext cx="9144000" cy="6896099"/>
          </a:xfrm>
          <a:prstGeom prst="rect">
            <a:avLst/>
          </a:prstGeom>
        </p:spPr>
      </p:pic>
      <p:pic>
        <p:nvPicPr>
          <p:cNvPr id="10" name="Рисунок 9" descr="1193.jpg"/>
          <p:cNvPicPr>
            <a:picLocks noChangeAspect="1"/>
          </p:cNvPicPr>
          <p:nvPr/>
        </p:nvPicPr>
        <p:blipFill>
          <a:blip r:embed="rId4"/>
          <a:srcRect l="10063" t="5025" r="210" b="452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Рисунок 10" descr="8583716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50" y="1071563"/>
            <a:ext cx="7715250" cy="4500562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НАЧАЛАСЬ </a:t>
            </a:r>
            <a:br>
              <a:rPr lang="ru-RU" sz="9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  <a:endParaRPr lang="ru-RU" sz="96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8.36 КБ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0" y="2714625"/>
            <a:ext cx="4786313" cy="392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1071538" y="928688"/>
            <a:ext cx="3786214" cy="1857375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Самоходная мортира «Карл»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бетонобойный снаряд весом 2170 кг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5286375" y="3786188"/>
            <a:ext cx="3857625" cy="23399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Реактивный многоствольный миномет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Рисунок 6" descr="http://www.opoccuu.com/brests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14356"/>
            <a:ext cx="407199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1614" y="-214338"/>
            <a:ext cx="9395614" cy="800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олдаты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214338"/>
            <a:ext cx="11930146" cy="807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brest.by/ct/p/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-357214"/>
            <a:ext cx="10429916" cy="820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Татьяна\Desktop\БРЕСТ\Брестская крепост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-357214"/>
            <a:ext cx="10850606" cy="789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PomnimPrint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50070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Е.А. Зайцев  «Оборона Брестской крепости </a:t>
            </a: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в 1941 году»</a:t>
            </a:r>
          </a:p>
        </p:txBody>
      </p:sp>
      <p:pic>
        <p:nvPicPr>
          <p:cNvPr id="10" name="Рисунок 9" descr="11-08-021.jpg"/>
          <p:cNvPicPr>
            <a:picLocks noChangeAspect="1"/>
          </p:cNvPicPr>
          <p:nvPr/>
        </p:nvPicPr>
        <p:blipFill>
          <a:blip r:embed="rId4"/>
          <a:srcRect l="2679" t="3217" r="3571" b="1874"/>
          <a:stretch>
            <a:fillRect/>
          </a:stretch>
        </p:blipFill>
        <p:spPr>
          <a:xfrm>
            <a:off x="285721" y="357166"/>
            <a:ext cx="750099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8437486_18625336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66356" cy="6858000"/>
          </a:xfrm>
          <a:prstGeom prst="rect">
            <a:avLst/>
          </a:prstGeom>
        </p:spPr>
      </p:pic>
      <p:pic>
        <p:nvPicPr>
          <p:cNvPr id="3" name="Рисунок 2" descr="bres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5776"/>
            <a:ext cx="9644098" cy="7563999"/>
          </a:xfrm>
          <a:prstGeom prst="rect">
            <a:avLst/>
          </a:prstGeom>
        </p:spPr>
      </p:pic>
      <p:pic>
        <p:nvPicPr>
          <p:cNvPr id="4" name="Рисунок 3" descr="DETAIL_PICTURE__432929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85776"/>
            <a:ext cx="9644098" cy="760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Брестская крепость по плану немцев должна была быть взята в течение 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 восьми часов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1714488"/>
            <a:ext cx="8572528" cy="485778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  В 10.50 в немецкий штаб поступило донесение: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"Русские ожесточенно сопротивляются, особенно позади наших атакующих рот. В Цитадели противник организовал оборону пехотными частями при поддержке 35-40 танков и бронеавтомобилей. Огонь вражеских снайперов привел к большим потерям среди офицеров и унтер-офицеров". 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1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Тема41</Template>
  <TotalTime>854</TotalTime>
  <Words>686</Words>
  <Application>Microsoft Office PowerPoint</Application>
  <PresentationFormat>Экран (4:3)</PresentationFormat>
  <Paragraphs>71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Тема41</vt:lpstr>
      <vt:lpstr>Тема:   « Оборона   Брестской    крепости»</vt:lpstr>
      <vt:lpstr>Брестская крепость  1941 года</vt:lpstr>
      <vt:lpstr>Слайд 3</vt:lpstr>
      <vt:lpstr>НАЧАЛАСЬ  ВОЙНА</vt:lpstr>
      <vt:lpstr>Слайд 5</vt:lpstr>
      <vt:lpstr>Слайд 6</vt:lpstr>
      <vt:lpstr>Слайд 7</vt:lpstr>
      <vt:lpstr>Слайд 8</vt:lpstr>
      <vt:lpstr>Брестская крепость по плану немцев должна была быть взята в течение   восьми часов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«Оборона Брестской    крепости»</dc:title>
  <dc:creator>Татьяна</dc:creator>
  <cp:lastModifiedBy>Татьяна</cp:lastModifiedBy>
  <cp:revision>82</cp:revision>
  <dcterms:created xsi:type="dcterms:W3CDTF">2014-04-06T10:20:26Z</dcterms:created>
  <dcterms:modified xsi:type="dcterms:W3CDTF">2014-05-04T16:23:54Z</dcterms:modified>
</cp:coreProperties>
</file>