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9" r:id="rId4"/>
    <p:sldId id="258" r:id="rId5"/>
    <p:sldId id="272" r:id="rId6"/>
    <p:sldId id="262" r:id="rId7"/>
    <p:sldId id="264" r:id="rId8"/>
    <p:sldId id="275" r:id="rId9"/>
    <p:sldId id="265" r:id="rId10"/>
    <p:sldId id="266" r:id="rId11"/>
    <p:sldId id="263" r:id="rId12"/>
    <p:sldId id="268" r:id="rId13"/>
    <p:sldId id="269" r:id="rId14"/>
    <p:sldId id="273" r:id="rId15"/>
    <p:sldId id="274" r:id="rId16"/>
  </p:sldIdLst>
  <p:sldSz cx="9144000" cy="6858000" type="screen4x3"/>
  <p:notesSz cx="680085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FF"/>
    <a:srgbClr val="FF9933"/>
    <a:srgbClr val="00CC00"/>
    <a:srgbClr val="660066"/>
    <a:srgbClr val="0000FF"/>
    <a:srgbClr val="0066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Знают содержание надписи на одежде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C0504D">
                  <a:lumMod val="75000"/>
                </a:srgbClr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500" b="1">
                    <a:latin typeface="Bookman Old Style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Лист1!$A$1:$A$2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Лист3!$A$2</c:f>
              <c:strCache>
                <c:ptCount val="1"/>
                <c:pt idx="0">
                  <c:v>надпись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-4.1992688643060824E-3"/>
                  <c:y val="-5.2910787690256665E-2"/>
                </c:manualLayout>
              </c:layout>
              <c:showVal val="1"/>
            </c:dLbl>
            <c:dLbl>
              <c:idx val="1"/>
              <c:layout>
                <c:manualLayout>
                  <c:x val="3.9893054210907782E-2"/>
                  <c:y val="-3.1746472614153996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Лист3!$B$1:$C$1</c:f>
              <c:strCache>
                <c:ptCount val="2"/>
                <c:pt idx="0">
                  <c:v>зависит</c:v>
                </c:pt>
                <c:pt idx="1">
                  <c:v>не зависит</c:v>
                </c:pt>
              </c:strCache>
            </c:strRef>
          </c:cat>
          <c:val>
            <c:numRef>
              <c:f>Лист3!$B$2:$C$2</c:f>
              <c:numCache>
                <c:formatCode>0%</c:formatCode>
                <c:ptCount val="2"/>
                <c:pt idx="0">
                  <c:v>0.26</c:v>
                </c:pt>
                <c:pt idx="1">
                  <c:v>0.74000000000000021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рисунок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6797075457224371E-2"/>
                  <c:y val="-3.5273858460171115E-2"/>
                </c:manualLayout>
              </c:layout>
              <c:showVal val="1"/>
            </c:dLbl>
            <c:dLbl>
              <c:idx val="1"/>
              <c:layout>
                <c:manualLayout>
                  <c:x val="3.9893054210907782E-2"/>
                  <c:y val="-4.9383401844239574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Лист3!$B$1:$C$1</c:f>
              <c:strCache>
                <c:ptCount val="2"/>
                <c:pt idx="0">
                  <c:v>зависит</c:v>
                </c:pt>
                <c:pt idx="1">
                  <c:v>не зависит</c:v>
                </c:pt>
              </c:strCache>
            </c:strRef>
          </c:cat>
          <c:val>
            <c:numRef>
              <c:f>Лист3!$B$3:$C$3</c:f>
              <c:numCache>
                <c:formatCode>0%</c:formatCode>
                <c:ptCount val="2"/>
                <c:pt idx="0">
                  <c:v>0.63000000000000023</c:v>
                </c:pt>
                <c:pt idx="1">
                  <c:v>0.37000000000000011</c:v>
                </c:pt>
              </c:numCache>
            </c:numRef>
          </c:val>
        </c:ser>
        <c:dLbls>
          <c:showVal val="1"/>
        </c:dLbls>
        <c:shape val="box"/>
        <c:axId val="76712576"/>
        <c:axId val="76718464"/>
        <c:axId val="0"/>
      </c:bar3DChart>
      <c:catAx>
        <c:axId val="76712576"/>
        <c:scaling>
          <c:orientation val="minMax"/>
        </c:scaling>
        <c:axPos val="b"/>
        <c:tickLblPos val="nextTo"/>
        <c:crossAx val="76718464"/>
        <c:crosses val="autoZero"/>
        <c:auto val="1"/>
        <c:lblAlgn val="ctr"/>
        <c:lblOffset val="100"/>
      </c:catAx>
      <c:valAx>
        <c:axId val="76718464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76712576"/>
        <c:crosses val="autoZero"/>
        <c:crossBetween val="between"/>
      </c:valAx>
    </c:plotArea>
    <c:legend>
      <c:legendPos val="r"/>
      <c:layout/>
    </c:legend>
    <c:plotVisOnly val="1"/>
  </c:chart>
  <c:spPr>
    <a:gradFill>
      <a:gsLst>
        <a:gs pos="0">
          <a:srgbClr val="9BBB59">
            <a:tint val="50000"/>
            <a:satMod val="300000"/>
          </a:srgbClr>
        </a:gs>
        <a:gs pos="35000">
          <a:srgbClr val="9BBB59">
            <a:tint val="37000"/>
            <a:satMod val="300000"/>
          </a:srgbClr>
        </a:gs>
        <a:gs pos="100000">
          <a:srgbClr val="9BBB59">
            <a:tint val="15000"/>
            <a:satMod val="350000"/>
          </a:srgbClr>
        </a:gs>
      </a:gsLst>
      <a:lin ang="16200000" scaled="1"/>
    </a:gra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Знают</a:t>
            </a:r>
            <a:r>
              <a:rPr lang="ru-RU" sz="1400" baseline="0"/>
              <a:t> содержание надписи на одежде</a:t>
            </a:r>
            <a:endParaRPr lang="ru-RU" sz="140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showPercent val="1"/>
            <c:showLeaderLines val="1"/>
          </c:dLbls>
          <c:val>
            <c:numRef>
              <c:f>Лист1!$A$2:$A$3</c:f>
              <c:numCache>
                <c:formatCode>General</c:formatCode>
                <c:ptCount val="2"/>
                <c:pt idx="0">
                  <c:v>12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  <c:showLeaderLines val="1"/>
          </c:dLbls>
          <c:val>
            <c:numRef>
              <c:f>Лист1!$B$2:$B$3</c:f>
              <c:numCache>
                <c:formatCode>General</c:formatCode>
                <c:ptCount val="2"/>
                <c:pt idx="0">
                  <c:v>63.2</c:v>
                </c:pt>
                <c:pt idx="1">
                  <c:v>36.800000000000004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</c:chart>
  <c:spPr>
    <a:gradFill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2" y="0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08C1B-A670-4F72-8B9E-D8012620AB35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6" y="4717415"/>
            <a:ext cx="544068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2" y="9433106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8EC0-2D7E-4BB7-A724-FA75982B3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06BD4A-2339-439B-BD1A-4F3D289F8FB6}" type="slidenum">
              <a:rPr lang="ru-RU"/>
              <a:pPr/>
              <a:t>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5650"/>
            <a:ext cx="4964113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800" y="4717232"/>
            <a:ext cx="5441251" cy="438544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1CF-BFE8-49AC-9FCA-AACD13806D25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89B-F2E1-4BF2-B5F5-A641A064C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1CF-BFE8-49AC-9FCA-AACD13806D25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89B-F2E1-4BF2-B5F5-A641A064C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1CF-BFE8-49AC-9FCA-AACD13806D25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89B-F2E1-4BF2-B5F5-A641A064C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1CF-BFE8-49AC-9FCA-AACD13806D25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89B-F2E1-4BF2-B5F5-A641A064C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1CF-BFE8-49AC-9FCA-AACD13806D25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89B-F2E1-4BF2-B5F5-A641A064C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1CF-BFE8-49AC-9FCA-AACD13806D25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89B-F2E1-4BF2-B5F5-A641A064C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1CF-BFE8-49AC-9FCA-AACD13806D25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89B-F2E1-4BF2-B5F5-A641A064C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1CF-BFE8-49AC-9FCA-AACD13806D25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89B-F2E1-4BF2-B5F5-A641A064C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1CF-BFE8-49AC-9FCA-AACD13806D25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89B-F2E1-4BF2-B5F5-A641A064C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1CF-BFE8-49AC-9FCA-AACD13806D25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89B-F2E1-4BF2-B5F5-A641A064C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1CF-BFE8-49AC-9FCA-AACD13806D25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89B-F2E1-4BF2-B5F5-A641A064C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C81CF-BFE8-49AC-9FCA-AACD13806D25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F289B-F2E1-4BF2-B5F5-A641A064C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7664" y="980728"/>
            <a:ext cx="6417568" cy="1206624"/>
          </a:xfrm>
        </p:spPr>
        <p:txBody>
          <a:bodyPr>
            <a:prstTxWarp prst="textChevro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tabLst>
                <a:tab pos="2743200" algn="l"/>
              </a:tabLst>
            </a:pPr>
            <a:r>
              <a:rPr lang="ru-RU" sz="2800" spc="50" dirty="0" smtClean="0">
                <a:ln w="11430">
                  <a:solidFill>
                    <a:srgbClr val="0033CC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Надписи на одежде, как экстралингвистический фактор, влияющий на культуру </a:t>
            </a:r>
            <a:r>
              <a:rPr lang="ru-RU" sz="2800" spc="50" dirty="0" smtClean="0">
                <a:ln w="11430">
                  <a:noFill/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подростков</a:t>
            </a:r>
            <a:endParaRPr lang="en-US" sz="5400" spc="50" dirty="0">
              <a:ln w="11430">
                <a:noFill/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2276872"/>
            <a:ext cx="5544616" cy="288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Исаева Валерия, 5-г, ГБОУ СОШ № 426 г. Москва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gray">
          <a:xfrm>
            <a:off x="4499992" y="5373216"/>
            <a:ext cx="3888432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Руководитель: </a:t>
            </a: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Парасоцкая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О.Н.,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учитель иностранного языка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gray">
          <a:xfrm>
            <a:off x="3491880" y="6309320"/>
            <a:ext cx="2448272" cy="4320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г. Москва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sz="1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 марта 2015 г.</a:t>
            </a:r>
            <a:endParaRPr kumimoji="0" lang="en-US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755576" y="1052736"/>
            <a:ext cx="7704856" cy="216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Исаева Валерия, 5-г, ГБОУ СОШ № 426 г. Москва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576" y="255786"/>
            <a:ext cx="7704856" cy="58092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Надписи на одежде, как экстралингвистический фактор, влияющий на культуру подростков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619672" y="2348880"/>
          <a:ext cx="60486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utoShape 35"/>
          <p:cNvSpPr>
            <a:spLocks noChangeArrowheads="1"/>
          </p:cNvSpPr>
          <p:nvPr/>
        </p:nvSpPr>
        <p:spPr bwMode="auto">
          <a:xfrm>
            <a:off x="1219200" y="1340768"/>
            <a:ext cx="6553200" cy="720725"/>
          </a:xfrm>
          <a:prstGeom prst="roundRect">
            <a:avLst>
              <a:gd name="adj" fmla="val 42181"/>
            </a:avLst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Зависимость выбора одежды </a:t>
            </a:r>
            <a:endParaRPr lang="en-US" b="1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755576" y="1052736"/>
            <a:ext cx="7704856" cy="216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Исаева Валерия, 5-г, ГБОУ СОШ № 426 г. Москва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576" y="255786"/>
            <a:ext cx="7704856" cy="58092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Надписи на одежде, как экстралингвистический фактор, влияющий на культуру подростков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907704" y="1916832"/>
          <a:ext cx="561662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AutoShape 2"/>
          <p:cNvSpPr>
            <a:spLocks noChangeArrowheads="1"/>
          </p:cNvSpPr>
          <p:nvPr/>
        </p:nvSpPr>
        <p:spPr bwMode="gray">
          <a:xfrm>
            <a:off x="3467100" y="2711450"/>
            <a:ext cx="4229100" cy="10287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1059" name="AutoShape 3"/>
          <p:cNvSpPr>
            <a:spLocks noChangeArrowheads="1"/>
          </p:cNvSpPr>
          <p:nvPr/>
        </p:nvSpPr>
        <p:spPr bwMode="gray">
          <a:xfrm>
            <a:off x="3454400" y="3905250"/>
            <a:ext cx="4219575" cy="9953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1060" name="AutoShape 4"/>
          <p:cNvSpPr>
            <a:spLocks noChangeArrowheads="1"/>
          </p:cNvSpPr>
          <p:nvPr/>
        </p:nvSpPr>
        <p:spPr bwMode="gray">
          <a:xfrm>
            <a:off x="3432175" y="4997450"/>
            <a:ext cx="4241800" cy="10080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gray">
          <a:xfrm>
            <a:off x="4067944" y="2762925"/>
            <a:ext cx="432048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большинство имеют одежду с надписями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большинство не придают значение содержанию надписи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gray">
          <a:xfrm>
            <a:off x="4067944" y="3861048"/>
            <a:ext cx="4392487" cy="11310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5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500" b="1" dirty="0" smtClean="0">
                <a:solidFill>
                  <a:srgbClr val="000000"/>
                </a:solidFill>
                <a:cs typeface="Arial" charset="0"/>
              </a:rPr>
              <a:t>уровень владения языком определялся возрастом</a:t>
            </a:r>
            <a:endParaRPr lang="en-US" sz="1500" b="1" dirty="0">
              <a:solidFill>
                <a:srgbClr val="000000"/>
              </a:solidFill>
              <a:cs typeface="Arial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5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500" b="1" dirty="0" smtClean="0">
                <a:solidFill>
                  <a:srgbClr val="000000"/>
                </a:solidFill>
                <a:cs typeface="Arial" charset="0"/>
              </a:rPr>
              <a:t>неразрывная связь языкового уровня с культурой самого человека</a:t>
            </a:r>
            <a:endParaRPr lang="en-US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1064" name="Text Box 8"/>
          <p:cNvSpPr txBox="1">
            <a:spLocks noChangeArrowheads="1"/>
          </p:cNvSpPr>
          <p:nvPr/>
        </p:nvSpPr>
        <p:spPr bwMode="gray">
          <a:xfrm>
            <a:off x="4160838" y="5178425"/>
            <a:ext cx="35067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возрос интерес к содержанию надписей на одежде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1065" name="AutoShape 9"/>
          <p:cNvSpPr>
            <a:spLocks noChangeArrowheads="1"/>
          </p:cNvSpPr>
          <p:nvPr/>
        </p:nvSpPr>
        <p:spPr bwMode="gray">
          <a:xfrm>
            <a:off x="3578225" y="30734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1066" name="AutoShape 10"/>
          <p:cNvSpPr>
            <a:spLocks noChangeArrowheads="1"/>
          </p:cNvSpPr>
          <p:nvPr/>
        </p:nvSpPr>
        <p:spPr bwMode="gray">
          <a:xfrm>
            <a:off x="3586163" y="41656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1067" name="AutoShape 11"/>
          <p:cNvSpPr>
            <a:spLocks noChangeArrowheads="1"/>
          </p:cNvSpPr>
          <p:nvPr/>
        </p:nvSpPr>
        <p:spPr bwMode="gray">
          <a:xfrm>
            <a:off x="3576638" y="53086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95400" y="4721225"/>
            <a:ext cx="2295525" cy="1365250"/>
            <a:chOff x="471" y="272"/>
            <a:chExt cx="1161" cy="1539"/>
          </a:xfrm>
        </p:grpSpPr>
        <p:sp>
          <p:nvSpPr>
            <p:cNvPr id="301070" name="Oval 1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1071" name="AutoShape 1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295400" y="3629025"/>
            <a:ext cx="2295525" cy="1365250"/>
            <a:chOff x="471" y="272"/>
            <a:chExt cx="1161" cy="1539"/>
          </a:xfrm>
        </p:grpSpPr>
        <p:sp>
          <p:nvSpPr>
            <p:cNvPr id="301073" name="Oval 1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1074" name="AutoShape 1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295400" y="2533650"/>
            <a:ext cx="2295525" cy="1365250"/>
            <a:chOff x="471" y="272"/>
            <a:chExt cx="1161" cy="1539"/>
          </a:xfrm>
        </p:grpSpPr>
        <p:sp>
          <p:nvSpPr>
            <p:cNvPr id="301076" name="Oval 20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1077" name="AutoShape 21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1078" name="Text Box 22"/>
          <p:cNvSpPr txBox="1">
            <a:spLocks noChangeArrowheads="1"/>
          </p:cNvSpPr>
          <p:nvPr/>
        </p:nvSpPr>
        <p:spPr bwMode="white">
          <a:xfrm>
            <a:off x="1377950" y="3111351"/>
            <a:ext cx="21288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Во-первых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1079" name="Text Box 23"/>
          <p:cNvSpPr txBox="1">
            <a:spLocks noChangeArrowheads="1"/>
          </p:cNvSpPr>
          <p:nvPr/>
        </p:nvSpPr>
        <p:spPr bwMode="white">
          <a:xfrm>
            <a:off x="1403648" y="4293096"/>
            <a:ext cx="21288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В</a:t>
            </a: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о-вторых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1080" name="Text Box 24"/>
          <p:cNvSpPr txBox="1">
            <a:spLocks noChangeArrowheads="1"/>
          </p:cNvSpPr>
          <p:nvPr/>
        </p:nvSpPr>
        <p:spPr bwMode="white">
          <a:xfrm>
            <a:off x="1377950" y="5343599"/>
            <a:ext cx="21288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В-третьих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755576" y="1052736"/>
            <a:ext cx="7704856" cy="216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Исаева Валерия, 5-г, ГБОУ СОШ № 426 г. Москва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755576" y="255786"/>
            <a:ext cx="7704856" cy="58092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Надписи на одежде, как экстралингвистический фактор, влияющий на культуру подростков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8" name="AutoShape 35"/>
          <p:cNvSpPr>
            <a:spLocks noChangeArrowheads="1"/>
          </p:cNvSpPr>
          <p:nvPr/>
        </p:nvSpPr>
        <p:spPr bwMode="auto">
          <a:xfrm>
            <a:off x="1219200" y="1340768"/>
            <a:ext cx="6553200" cy="720725"/>
          </a:xfrm>
          <a:prstGeom prst="roundRect">
            <a:avLst>
              <a:gd name="adj" fmla="val 42181"/>
            </a:avLst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Выводы:</a:t>
            </a:r>
            <a:endParaRPr lang="en-US" b="1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755576" y="1052736"/>
            <a:ext cx="7704856" cy="216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Исаева Валерия, 5-г, ГБОУ СОШ № 426 г. Москва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576" y="255786"/>
            <a:ext cx="7704856" cy="58092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Надписи на одежде, как экстралингвистический фактор, влияющий на культуру подростков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268760"/>
            <a:ext cx="3888432" cy="936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1284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attention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5301208"/>
            <a:ext cx="4248472" cy="6480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solidFill>
                <a:srgbClr val="00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/>
        </p:nvSpPr>
        <p:spPr bwMode="gray">
          <a:xfrm>
            <a:off x="1043608" y="1700808"/>
            <a:ext cx="7056784" cy="4176464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gray">
          <a:xfrm>
            <a:off x="1259632" y="2276872"/>
            <a:ext cx="6624736" cy="2880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white">
          <a:xfrm>
            <a:off x="2291298" y="1724620"/>
            <a:ext cx="444094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dirty="0" smtClean="0">
                <a:solidFill>
                  <a:srgbClr val="FFFFFF"/>
                </a:solidFill>
                <a:cs typeface="Arial" charset="0"/>
              </a:rPr>
              <a:t>Цель:</a:t>
            </a:r>
            <a:endParaRPr lang="en-US" sz="3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1115616" y="2204864"/>
            <a:ext cx="6768752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1000" b="1" dirty="0" smtClean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  <a:p>
            <a:pPr algn="ctr" eaLnBrk="0" hangingPunct="0"/>
            <a:r>
              <a:rPr lang="ru-RU" sz="3000" b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Определение </a:t>
            </a:r>
            <a:r>
              <a:rPr lang="ru-RU" sz="3000" b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зависимости смысловой нагрузки надписей на одежде от </a:t>
            </a:r>
            <a:r>
              <a:rPr lang="ru-RU" sz="3000" b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уровня </a:t>
            </a:r>
            <a:r>
              <a:rPr lang="ru-RU" sz="3000" b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владения английским языком и культурой внешнего вида</a:t>
            </a:r>
            <a:endParaRPr lang="en-US" sz="3000" b="1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755576" y="1052736"/>
            <a:ext cx="7704856" cy="216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Исаева Валерия, 5-г, ГБОУ СОШ № 426 г. Москва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55576" y="255786"/>
            <a:ext cx="7704856" cy="58092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Надписи на одежде, как экстралингвистический фактор, влияющий на культуру подростков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755576" y="1052736"/>
            <a:ext cx="7704856" cy="216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Исаева Валерия, 5-г, ГБОУ СОШ № 426 г. Москва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576" y="255786"/>
            <a:ext cx="7704856" cy="58092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Надписи на одежде, как экстралингвистический фактор, влияющий на культуру подростков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971600" y="1484784"/>
            <a:ext cx="7200800" cy="4248472"/>
          </a:xfrm>
          <a:prstGeom prst="roundRect">
            <a:avLst>
              <a:gd name="adj" fmla="val 1269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3000">
              <a:latin typeface="Bookman Old Style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white">
          <a:xfrm>
            <a:off x="2195736" y="1772816"/>
            <a:ext cx="467467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dirty="0" smtClean="0">
                <a:solidFill>
                  <a:srgbClr val="FFFFFF"/>
                </a:solidFill>
                <a:latin typeface="Bookman Old Style" pitchFamily="18" charset="0"/>
                <a:cs typeface="Arial" charset="0"/>
              </a:rPr>
              <a:t>Гипотеза:</a:t>
            </a:r>
            <a:endParaRPr lang="en-US" sz="3000" b="1" dirty="0">
              <a:solidFill>
                <a:srgbClr val="FFFFFF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1115616" y="2348880"/>
            <a:ext cx="6840760" cy="31683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1115616" y="2492896"/>
            <a:ext cx="6932090" cy="2400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000" b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Если подростки начнут понимать смысл и перевод надписей, то у них повысится интерес к изучению английского языка</a:t>
            </a:r>
            <a:endParaRPr lang="en-US" sz="3000" b="1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55786"/>
            <a:ext cx="7704856" cy="58092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Bookman Old Style" pitchFamily="18" charset="0"/>
              </a:rPr>
              <a:t>Надписи на одежде, как экстралингвистический фактор, влияющий на культуру подростков</a:t>
            </a:r>
            <a:endParaRPr lang="en-US" sz="1800" dirty="0">
              <a:latin typeface="Bookman Old Style" pitchFamily="18" charset="0"/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755576" y="1052737"/>
            <a:ext cx="7704856" cy="216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Исаева Валерия, 5-г, ГБОУ СОШ № 426 г. Москва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1b85c54610517e58d98a9825f346aba024d600a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745"/>
          <a:stretch>
            <a:fillRect/>
          </a:stretch>
        </p:blipFill>
        <p:spPr>
          <a:xfrm>
            <a:off x="899592" y="1556792"/>
            <a:ext cx="2228085" cy="2448272"/>
          </a:xfrm>
          <a:prstGeom prst="rect">
            <a:avLst/>
          </a:prstGeom>
        </p:spPr>
      </p:pic>
      <p:pic>
        <p:nvPicPr>
          <p:cNvPr id="8" name="Рисунок 7" descr="102_1_1_zoom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555776" y="3501008"/>
            <a:ext cx="2114417" cy="2448272"/>
          </a:xfrm>
          <a:prstGeom prst="rect">
            <a:avLst/>
          </a:prstGeom>
        </p:spPr>
      </p:pic>
      <p:pic>
        <p:nvPicPr>
          <p:cNvPr id="9" name="Рисунок 8" descr="futbolka-i-love-music-5-yellow-500x500-w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1412776"/>
            <a:ext cx="2021210" cy="2021210"/>
          </a:xfrm>
          <a:prstGeom prst="rect">
            <a:avLst/>
          </a:prstGeom>
        </p:spPr>
      </p:pic>
      <p:pic>
        <p:nvPicPr>
          <p:cNvPr id="10" name="Рисунок 9" descr="futbolka-superman-blue-500x500-w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3429000"/>
            <a:ext cx="2381250" cy="23812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0395557">
            <a:off x="2867519" y="2591240"/>
            <a:ext cx="234943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lthazar" pitchFamily="2" charset="0"/>
              </a:rPr>
              <a:t>Just do it</a:t>
            </a:r>
            <a:endParaRPr lang="ru-RU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472351">
            <a:off x="3950797" y="3299258"/>
            <a:ext cx="234943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cap="none" spc="50" dirty="0" smtClean="0">
                <a:ln w="11430">
                  <a:solidFill>
                    <a:srgbClr val="0066CC"/>
                  </a:solidFill>
                </a:ln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ackadder ITC" pitchFamily="82" charset="0"/>
              </a:rPr>
              <a:t>Selfishness</a:t>
            </a:r>
            <a:endParaRPr lang="ru-RU" sz="3000" b="1" cap="none" spc="50" dirty="0">
              <a:ln w="11430">
                <a:solidFill>
                  <a:srgbClr val="0066CC"/>
                </a:solidFill>
              </a:ln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395557">
            <a:off x="4998" y="5001226"/>
            <a:ext cx="29655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cap="none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Brand </a:t>
            </a:r>
            <a:r>
              <a:rPr lang="en-US" sz="3000" b="1" cap="none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rew</a:t>
            </a:r>
            <a:r>
              <a:rPr lang="en-US" sz="30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 or </a:t>
            </a:r>
            <a:r>
              <a:rPr lang="en-US" sz="3000" b="1" cap="none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new</a:t>
            </a:r>
            <a:endParaRPr lang="ru-RU" sz="3000" b="1" cap="none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ine Kirnberg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395557">
            <a:off x="3983580" y="4953173"/>
            <a:ext cx="307607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cap="none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Never again</a:t>
            </a:r>
            <a:endParaRPr lang="ru-RU" sz="3000" b="1" cap="none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313771">
            <a:off x="4267145" y="2089696"/>
            <a:ext cx="305868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cap="none" spc="50" dirty="0" smtClean="0">
                <a:ln w="11430"/>
                <a:solidFill>
                  <a:srgbClr val="FF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quest Script" pitchFamily="2" charset="0"/>
              </a:rPr>
              <a:t>New collection</a:t>
            </a:r>
            <a:endParaRPr lang="ru-RU" sz="3000" b="1" cap="none" spc="50" dirty="0">
              <a:ln w="11430"/>
              <a:solidFill>
                <a:srgbClr val="FF99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1794882"/>
            <a:ext cx="30243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cap="none" spc="50" dirty="0" smtClean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LightTT" pitchFamily="66" charset="-52"/>
              </a:rPr>
              <a:t>Kids </a:t>
            </a:r>
            <a:r>
              <a:rPr lang="en-US" sz="3000" b="1" cap="none" spc="50" dirty="0" err="1" smtClean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LightTT" pitchFamily="66" charset="-52"/>
              </a:rPr>
              <a:t>newe</a:t>
            </a:r>
            <a:r>
              <a:rPr lang="en-US" sz="3000" b="1" cap="none" spc="50" dirty="0" smtClean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LightTT" pitchFamily="66" charset="-52"/>
              </a:rPr>
              <a:t> Angel</a:t>
            </a:r>
            <a:endParaRPr lang="ru-RU" sz="3000" b="1" cap="none" spc="50" dirty="0">
              <a:ln w="11430"/>
              <a:solidFill>
                <a:srgbClr val="00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LightTT" pitchFamily="66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55786"/>
            <a:ext cx="7704856" cy="58092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Bookman Old Style" pitchFamily="18" charset="0"/>
              </a:rPr>
              <a:t>Надписи на одежде, как экстралингвистический фактор, влияющий на культуру подростков</a:t>
            </a:r>
            <a:endParaRPr lang="en-US" sz="1800" dirty="0">
              <a:latin typeface="Bookman Old Style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55750" y="3308350"/>
            <a:ext cx="6461199" cy="688975"/>
            <a:chOff x="720" y="1392"/>
            <a:chExt cx="4058" cy="480"/>
          </a:xfrm>
        </p:grpSpPr>
        <p:sp>
          <p:nvSpPr>
            <p:cNvPr id="2877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5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75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155750" y="4173538"/>
            <a:ext cx="6440586" cy="688975"/>
            <a:chOff x="720" y="1392"/>
            <a:chExt cx="4058" cy="480"/>
          </a:xfrm>
        </p:grpSpPr>
        <p:sp>
          <p:nvSpPr>
            <p:cNvPr id="287753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55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756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204441" y="5030788"/>
            <a:ext cx="6391895" cy="688975"/>
            <a:chOff x="720" y="1392"/>
            <a:chExt cx="4058" cy="480"/>
          </a:xfrm>
        </p:grpSpPr>
        <p:sp>
          <p:nvSpPr>
            <p:cNvPr id="287758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60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761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1166862" y="2444750"/>
            <a:ext cx="6429474" cy="688975"/>
            <a:chOff x="720" y="1392"/>
            <a:chExt cx="4058" cy="480"/>
          </a:xfrm>
        </p:grpSpPr>
        <p:sp>
          <p:nvSpPr>
            <p:cNvPr id="28776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65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76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87767" name="Text Box 23"/>
          <p:cNvSpPr txBox="1">
            <a:spLocks noChangeArrowheads="1"/>
          </p:cNvSpPr>
          <p:nvPr/>
        </p:nvSpPr>
        <p:spPr bwMode="white">
          <a:xfrm>
            <a:off x="1633586" y="2559050"/>
            <a:ext cx="5890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Вещи с английскими надписями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87768" name="Text Box 24"/>
          <p:cNvSpPr txBox="1">
            <a:spLocks noChangeArrowheads="1"/>
          </p:cNvSpPr>
          <p:nvPr/>
        </p:nvSpPr>
        <p:spPr bwMode="white">
          <a:xfrm>
            <a:off x="1633587" y="3399383"/>
            <a:ext cx="5962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Содержание </a:t>
            </a: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надписей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   </a:t>
            </a:r>
          </a:p>
        </p:txBody>
      </p:sp>
      <p:sp>
        <p:nvSpPr>
          <p:cNvPr id="287769" name="Text Box 25"/>
          <p:cNvSpPr txBox="1">
            <a:spLocks noChangeArrowheads="1"/>
          </p:cNvSpPr>
          <p:nvPr/>
        </p:nvSpPr>
        <p:spPr bwMode="white">
          <a:xfrm>
            <a:off x="1633588" y="4275138"/>
            <a:ext cx="59627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Надписи и интересы владельца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   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87770" name="Text Box 26"/>
          <p:cNvSpPr txBox="1">
            <a:spLocks noChangeArrowheads="1"/>
          </p:cNvSpPr>
          <p:nvPr/>
        </p:nvSpPr>
        <p:spPr bwMode="white">
          <a:xfrm>
            <a:off x="1682278" y="5122863"/>
            <a:ext cx="5770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Необходимость изучения английского языка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   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87771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004416" y="4994275"/>
            <a:ext cx="792163" cy="949325"/>
          </a:xfrm>
          <a:prstGeom prst="rect">
            <a:avLst/>
          </a:prstGeom>
          <a:noFill/>
        </p:spPr>
      </p:pic>
      <p:pic>
        <p:nvPicPr>
          <p:cNvPr id="287772" name="Picture 2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971600" y="4148138"/>
            <a:ext cx="792163" cy="949325"/>
          </a:xfrm>
          <a:prstGeom prst="rect">
            <a:avLst/>
          </a:prstGeom>
          <a:noFill/>
        </p:spPr>
      </p:pic>
      <p:pic>
        <p:nvPicPr>
          <p:cNvPr id="287773" name="Picture 29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971600" y="3297238"/>
            <a:ext cx="792163" cy="949325"/>
          </a:xfrm>
          <a:prstGeom prst="rect">
            <a:avLst/>
          </a:prstGeom>
          <a:noFill/>
        </p:spPr>
      </p:pic>
      <p:pic>
        <p:nvPicPr>
          <p:cNvPr id="287774" name="Picture 30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971600" y="2439988"/>
            <a:ext cx="792162" cy="949325"/>
          </a:xfrm>
          <a:prstGeom prst="rect">
            <a:avLst/>
          </a:prstGeom>
          <a:noFill/>
        </p:spPr>
      </p:pic>
      <p:sp>
        <p:nvSpPr>
          <p:cNvPr id="287775" name="Text Box 31"/>
          <p:cNvSpPr txBox="1">
            <a:spLocks noChangeArrowheads="1"/>
          </p:cNvSpPr>
          <p:nvPr/>
        </p:nvSpPr>
        <p:spPr bwMode="white">
          <a:xfrm>
            <a:off x="1350491" y="5130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287776" name="Text Box 32"/>
          <p:cNvSpPr txBox="1">
            <a:spLocks noChangeArrowheads="1"/>
          </p:cNvSpPr>
          <p:nvPr/>
        </p:nvSpPr>
        <p:spPr bwMode="white">
          <a:xfrm>
            <a:off x="1310680" y="249289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287777" name="Text Box 33"/>
          <p:cNvSpPr txBox="1">
            <a:spLocks noChangeArrowheads="1"/>
          </p:cNvSpPr>
          <p:nvPr/>
        </p:nvSpPr>
        <p:spPr bwMode="white">
          <a:xfrm>
            <a:off x="1310680" y="335699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287778" name="Text Box 34"/>
          <p:cNvSpPr txBox="1">
            <a:spLocks noChangeArrowheads="1"/>
          </p:cNvSpPr>
          <p:nvPr/>
        </p:nvSpPr>
        <p:spPr bwMode="white">
          <a:xfrm>
            <a:off x="1293863" y="42830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287779" name="AutoShape 35"/>
          <p:cNvSpPr>
            <a:spLocks noChangeArrowheads="1"/>
          </p:cNvSpPr>
          <p:nvPr/>
        </p:nvSpPr>
        <p:spPr bwMode="auto">
          <a:xfrm>
            <a:off x="1219200" y="1524000"/>
            <a:ext cx="6553200" cy="720725"/>
          </a:xfrm>
          <a:prstGeom prst="roundRect">
            <a:avLst>
              <a:gd name="adj" fmla="val 42181"/>
            </a:avLst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Актуальность темы:</a:t>
            </a:r>
            <a:endParaRPr lang="en-US" b="1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5576" y="1052736"/>
            <a:ext cx="7704856" cy="2160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755576" y="1052737"/>
            <a:ext cx="7704856" cy="2160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Исаева Валерия, 5-г, ГБОУ СОШ № 426 г. Москва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576" y="255786"/>
            <a:ext cx="7704856" cy="58092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Надписи на одежде, как экстралингвистический фактор, влияющий на культуру подростков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755576" y="1052737"/>
            <a:ext cx="7704856" cy="216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Исаева Валерия, 5-г, ГБОУ СОШ № 426 г. Москва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732681" y="3917032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795610" y="43148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white">
          <a:xfrm>
            <a:off x="1188294" y="3940845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Гипотеза: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743025" y="4251920"/>
            <a:ext cx="2448272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Если подростки начнут понимать смысл и перевод надписей, то у них повысится интерес к изучению английского языка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804689" y="15240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858664" y="19526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white">
          <a:xfrm>
            <a:off x="1260302" y="1547813"/>
            <a:ext cx="165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Объект: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gray">
          <a:xfrm>
            <a:off x="887041" y="1988840"/>
            <a:ext cx="231616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  <a:cs typeface="Arial" charset="0"/>
              </a:rPr>
              <a:t>Английские надписи на одежде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5845249" y="3961690"/>
            <a:ext cx="2543175" cy="1699558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5908178" y="4314825"/>
            <a:ext cx="2408238" cy="12024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white">
          <a:xfrm>
            <a:off x="6300862" y="398550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Цель: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5940499" y="4296578"/>
            <a:ext cx="2316163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300" b="1" dirty="0" smtClean="0">
                <a:solidFill>
                  <a:srgbClr val="000000"/>
                </a:solidFill>
                <a:cs typeface="Arial" charset="0"/>
              </a:rPr>
              <a:t>Определение зависимости смысловой нагрузки надписей на одежде от их уровня владения английским языком и культурой внешнего вида</a:t>
            </a:r>
            <a:endParaRPr lang="en-US" sz="13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gray">
          <a:xfrm>
            <a:off x="5868144" y="15240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5922119" y="19526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white">
          <a:xfrm>
            <a:off x="6323757" y="154781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Предмет: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5963394" y="1988840"/>
            <a:ext cx="231616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Влияние английских надписей на культуру подростков и уровень владения английским языком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095625" y="2133600"/>
            <a:ext cx="2819400" cy="2803525"/>
            <a:chOff x="1968" y="1488"/>
            <a:chExt cx="1776" cy="1766"/>
          </a:xfrm>
        </p:grpSpPr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47" name="Text Box 4"/>
          <p:cNvSpPr txBox="1">
            <a:spLocks noChangeArrowheads="1"/>
          </p:cNvSpPr>
          <p:nvPr/>
        </p:nvSpPr>
        <p:spPr bwMode="gray">
          <a:xfrm>
            <a:off x="3584575" y="3257550"/>
            <a:ext cx="1905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cs typeface="Arial" charset="0"/>
              </a:rPr>
              <a:t> </a:t>
            </a:r>
            <a:r>
              <a:rPr lang="ru-RU" sz="1600" b="1" dirty="0" smtClean="0">
                <a:cs typeface="Arial" charset="0"/>
              </a:rPr>
              <a:t>Исследование</a:t>
            </a:r>
            <a:endParaRPr lang="en-US" sz="1600" b="1" dirty="0"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Freeform 2"/>
          <p:cNvSpPr>
            <a:spLocks/>
          </p:cNvSpPr>
          <p:nvPr/>
        </p:nvSpPr>
        <p:spPr bwMode="gray">
          <a:xfrm flipH="1">
            <a:off x="2103438" y="1371600"/>
            <a:ext cx="2341562" cy="1962150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6419" name="Freeform 3"/>
          <p:cNvSpPr>
            <a:spLocks/>
          </p:cNvSpPr>
          <p:nvPr/>
        </p:nvSpPr>
        <p:spPr bwMode="ltGray">
          <a:xfrm>
            <a:off x="4564063" y="1371600"/>
            <a:ext cx="2341562" cy="1962150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6420" name="Freeform 4"/>
          <p:cNvSpPr>
            <a:spLocks/>
          </p:cNvSpPr>
          <p:nvPr/>
        </p:nvSpPr>
        <p:spPr bwMode="ltGray">
          <a:xfrm>
            <a:off x="2103438" y="3462338"/>
            <a:ext cx="2341562" cy="1962150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6421" name="Freeform 5"/>
          <p:cNvSpPr>
            <a:spLocks/>
          </p:cNvSpPr>
          <p:nvPr/>
        </p:nvSpPr>
        <p:spPr bwMode="gray">
          <a:xfrm flipH="1">
            <a:off x="4564063" y="3462338"/>
            <a:ext cx="2341562" cy="1962150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6422" name="Oval 6"/>
          <p:cNvSpPr>
            <a:spLocks noChangeArrowheads="1"/>
          </p:cNvSpPr>
          <p:nvPr/>
        </p:nvSpPr>
        <p:spPr bwMode="gray">
          <a:xfrm>
            <a:off x="3389313" y="2300288"/>
            <a:ext cx="2362200" cy="23622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gray">
          <a:xfrm>
            <a:off x="2195736" y="1628800"/>
            <a:ext cx="179228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</a:rPr>
              <a:t>Подобрать определенное количество надписей на одежде учащихся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16424" name="Text Box 8"/>
          <p:cNvSpPr txBox="1">
            <a:spLocks noChangeArrowheads="1"/>
          </p:cNvSpPr>
          <p:nvPr/>
        </p:nvSpPr>
        <p:spPr bwMode="gray">
          <a:xfrm>
            <a:off x="1905000" y="5514975"/>
            <a:ext cx="51816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</a:rPr>
              <a:t>Задачи исследования</a:t>
            </a:r>
            <a:endParaRPr lang="en-US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16425" name="Text Box 9"/>
          <p:cNvSpPr txBox="1">
            <a:spLocks noChangeArrowheads="1"/>
          </p:cNvSpPr>
          <p:nvPr/>
        </p:nvSpPr>
        <p:spPr bwMode="black">
          <a:xfrm>
            <a:off x="4867944" y="1484784"/>
            <a:ext cx="179228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</a:rPr>
              <a:t>Перевести на русский язык смысл написанного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16426" name="Text Box 10"/>
          <p:cNvSpPr txBox="1">
            <a:spLocks noChangeArrowheads="1"/>
          </p:cNvSpPr>
          <p:nvPr/>
        </p:nvSpPr>
        <p:spPr bwMode="black">
          <a:xfrm>
            <a:off x="2339752" y="4149080"/>
            <a:ext cx="179228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</a:rPr>
              <a:t>Обобщить полученные данные и сделать выводы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16427" name="Text Box 11"/>
          <p:cNvSpPr txBox="1">
            <a:spLocks noChangeArrowheads="1"/>
          </p:cNvSpPr>
          <p:nvPr/>
        </p:nvSpPr>
        <p:spPr bwMode="gray">
          <a:xfrm>
            <a:off x="4939952" y="4368006"/>
            <a:ext cx="179228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</a:rPr>
              <a:t>Выявить возраст, основные причины покупки этих вещей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3703638" y="2819400"/>
            <a:ext cx="7667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Task 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6429" name="Rectangle 13"/>
          <p:cNvSpPr>
            <a:spLocks noChangeArrowheads="1"/>
          </p:cNvSpPr>
          <p:nvPr/>
        </p:nvSpPr>
        <p:spPr bwMode="auto">
          <a:xfrm>
            <a:off x="4803775" y="2819400"/>
            <a:ext cx="713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Task2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3703638" y="3695700"/>
            <a:ext cx="7667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Task 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6431" name="Rectangle 15"/>
          <p:cNvSpPr>
            <a:spLocks noChangeArrowheads="1"/>
          </p:cNvSpPr>
          <p:nvPr/>
        </p:nvSpPr>
        <p:spPr bwMode="auto">
          <a:xfrm>
            <a:off x="4803775" y="3695700"/>
            <a:ext cx="7667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Task 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755576" y="255786"/>
            <a:ext cx="7704856" cy="58092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Надписи на одежде, как экстралингвистический фактор, влияющий на культуру подростков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9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755576" y="1052737"/>
            <a:ext cx="7704856" cy="216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Исаева Валерия, 5-г, ГБОУ СОШ № 426 г. Москва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Freeform 3"/>
          <p:cNvSpPr>
            <a:spLocks/>
          </p:cNvSpPr>
          <p:nvPr/>
        </p:nvSpPr>
        <p:spPr bwMode="gray">
          <a:xfrm>
            <a:off x="2538413" y="2798763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5940" name="Freeform 4"/>
          <p:cNvSpPr>
            <a:spLocks/>
          </p:cNvSpPr>
          <p:nvPr/>
        </p:nvSpPr>
        <p:spPr bwMode="gray">
          <a:xfrm>
            <a:off x="4457700" y="2733675"/>
            <a:ext cx="366713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5941" name="Freeform 5"/>
          <p:cNvSpPr>
            <a:spLocks/>
          </p:cNvSpPr>
          <p:nvPr/>
        </p:nvSpPr>
        <p:spPr bwMode="gray">
          <a:xfrm flipH="1">
            <a:off x="4857750" y="2798763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59633" y="1600200"/>
            <a:ext cx="1918866" cy="1322388"/>
            <a:chOff x="4320" y="1152"/>
            <a:chExt cx="414" cy="402"/>
          </a:xfrm>
        </p:grpSpPr>
        <p:sp>
          <p:nvSpPr>
            <p:cNvPr id="295943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5944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5945" name="Rectangle 9"/>
          <p:cNvSpPr>
            <a:spLocks noChangeArrowheads="1"/>
          </p:cNvSpPr>
          <p:nvPr/>
        </p:nvSpPr>
        <p:spPr bwMode="gray">
          <a:xfrm>
            <a:off x="1259632" y="1628800"/>
            <a:ext cx="194421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изучение литературы, подбор информации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707904" y="1600200"/>
            <a:ext cx="1984102" cy="1322388"/>
            <a:chOff x="4320" y="1152"/>
            <a:chExt cx="414" cy="402"/>
          </a:xfrm>
        </p:grpSpPr>
        <p:sp>
          <p:nvSpPr>
            <p:cNvPr id="295947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5948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228185" y="1609725"/>
            <a:ext cx="2088232" cy="1322388"/>
            <a:chOff x="4320" y="1152"/>
            <a:chExt cx="414" cy="402"/>
          </a:xfrm>
        </p:grpSpPr>
        <p:sp>
          <p:nvSpPr>
            <p:cNvPr id="295950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5951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5952" name="Rectangle 16"/>
          <p:cNvSpPr>
            <a:spLocks noChangeArrowheads="1"/>
          </p:cNvSpPr>
          <p:nvPr/>
        </p:nvSpPr>
        <p:spPr bwMode="gray">
          <a:xfrm>
            <a:off x="3819798" y="1918573"/>
            <a:ext cx="17658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опрос,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 анкетирование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gray">
          <a:xfrm>
            <a:off x="6300192" y="1714163"/>
            <a:ext cx="2088232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1700" b="1" dirty="0">
                <a:solidFill>
                  <a:srgbClr val="FFFFFF"/>
                </a:solidFill>
                <a:cs typeface="Arial" charset="0"/>
              </a:rPr>
              <a:t>о</a:t>
            </a:r>
            <a:r>
              <a:rPr lang="ru-RU" sz="1700" b="1" dirty="0" smtClean="0">
                <a:solidFill>
                  <a:srgbClr val="FFFFFF"/>
                </a:solidFill>
                <a:cs typeface="Arial" charset="0"/>
              </a:rPr>
              <a:t>бработка и анализ </a:t>
            </a:r>
            <a:r>
              <a:rPr lang="ru-RU" sz="1700" b="1" dirty="0">
                <a:solidFill>
                  <a:srgbClr val="FFFFFF"/>
                </a:solidFill>
                <a:cs typeface="Arial" charset="0"/>
              </a:rPr>
              <a:t>д</a:t>
            </a:r>
            <a:r>
              <a:rPr lang="ru-RU" sz="1700" b="1" dirty="0" smtClean="0">
                <a:solidFill>
                  <a:srgbClr val="FFFFFF"/>
                </a:solidFill>
                <a:cs typeface="Arial" charset="0"/>
              </a:rPr>
              <a:t>анных, оформление результатов</a:t>
            </a:r>
            <a:endParaRPr lang="en-US" sz="17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838200" y="4038600"/>
            <a:ext cx="7021513" cy="1936750"/>
            <a:chOff x="528" y="2736"/>
            <a:chExt cx="4423" cy="1220"/>
          </a:xfrm>
        </p:grpSpPr>
        <p:sp>
          <p:nvSpPr>
            <p:cNvPr id="295955" name="AutoShape 19"/>
            <p:cNvSpPr>
              <a:spLocks noChangeArrowheads="1"/>
            </p:cNvSpPr>
            <p:nvPr/>
          </p:nvSpPr>
          <p:spPr bwMode="ltGray">
            <a:xfrm>
              <a:off x="1456" y="2934"/>
              <a:ext cx="3495" cy="7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5956" name="Rectangle 20"/>
            <p:cNvSpPr>
              <a:spLocks noChangeArrowheads="1"/>
            </p:cNvSpPr>
            <p:nvPr/>
          </p:nvSpPr>
          <p:spPr bwMode="auto">
            <a:xfrm>
              <a:off x="1783" y="3185"/>
              <a:ext cx="2961" cy="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sz="2500" b="1" dirty="0" smtClean="0">
                  <a:solidFill>
                    <a:srgbClr val="000000"/>
                  </a:solidFill>
                  <a:latin typeface="Bookman Old Style" pitchFamily="18" charset="0"/>
                  <a:cs typeface="Arial" charset="0"/>
                </a:rPr>
                <a:t>Исследования</a:t>
              </a:r>
              <a:endParaRPr lang="en-US" sz="2500" b="1" dirty="0">
                <a:solidFill>
                  <a:srgbClr val="000000"/>
                </a:solidFill>
                <a:latin typeface="Bookman Old Style" pitchFamily="18" charset="0"/>
                <a:cs typeface="Arial" charset="0"/>
              </a:endParaRPr>
            </a:p>
          </p:txBody>
        </p:sp>
        <p:pic>
          <p:nvPicPr>
            <p:cNvPr id="295957" name="Picture 21" descr="YG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2736"/>
              <a:ext cx="1220" cy="1220"/>
            </a:xfrm>
            <a:prstGeom prst="rect">
              <a:avLst/>
            </a:prstGeom>
            <a:noFill/>
          </p:spPr>
        </p:pic>
        <p:sp>
          <p:nvSpPr>
            <p:cNvPr id="295958" name="Text Box 22"/>
            <p:cNvSpPr txBox="1">
              <a:spLocks noChangeArrowheads="1"/>
            </p:cNvSpPr>
            <p:nvPr/>
          </p:nvSpPr>
          <p:spPr bwMode="gray">
            <a:xfrm>
              <a:off x="703" y="3214"/>
              <a:ext cx="812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000" b="1" dirty="0" smtClean="0">
                  <a:solidFill>
                    <a:srgbClr val="000000"/>
                  </a:solidFill>
                  <a:latin typeface="Bookman Old Style" pitchFamily="18" charset="0"/>
                  <a:cs typeface="Arial" charset="0"/>
                </a:rPr>
                <a:t>Этапы</a:t>
              </a:r>
              <a:endParaRPr lang="en-US" sz="2000" b="1" dirty="0">
                <a:solidFill>
                  <a:srgbClr val="000000"/>
                </a:solidFill>
                <a:latin typeface="Bookman Old Style" pitchFamily="18" charset="0"/>
                <a:cs typeface="Arial" charset="0"/>
              </a:endParaRPr>
            </a:p>
          </p:txBody>
        </p:sp>
      </p:grpSp>
      <p:sp>
        <p:nvSpPr>
          <p:cNvPr id="24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755576" y="1052736"/>
            <a:ext cx="7704856" cy="216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Исаева Валерия, 5-г, ГБОУ СОШ № 426 г. Москва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755576" y="255786"/>
            <a:ext cx="7704856" cy="58092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Надписи на одежде, как экстралингвистический фактор, влияющий на культуру подростков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755576" y="1052736"/>
            <a:ext cx="7704856" cy="216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Исаева Валерия, 5-г, ГБОУ СОШ № 426 г. Москва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576" y="255786"/>
            <a:ext cx="7704856" cy="58092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Надписи на одежде, как экстралингвистический фактор, влияющий на культуру подростков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9" y="2300183"/>
          <a:ext cx="7128792" cy="3086862"/>
        </p:xfrm>
        <a:graphic>
          <a:graphicData uri="http://schemas.openxmlformats.org/drawingml/2006/table">
            <a:tbl>
              <a:tblPr/>
              <a:tblGrid>
                <a:gridCol w="3564024"/>
                <a:gridCol w="3564768"/>
              </a:tblGrid>
              <a:tr h="28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Calibri"/>
                          <a:cs typeface="Times New Roman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8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28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Calibri"/>
                          <a:cs typeface="Times New Roman"/>
                        </a:rPr>
                        <a:t>пол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8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57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Calibri"/>
                          <a:cs typeface="Times New Roman"/>
                        </a:rPr>
                        <a:t>Носите ли вы футболки с надписями на английском языке?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Calibri"/>
                          <a:cs typeface="Times New Roman"/>
                        </a:rPr>
                        <a:t>Да                         Нет</a:t>
                      </a: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57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Calibri"/>
                          <a:cs typeface="Times New Roman"/>
                        </a:rPr>
                        <a:t>Знаете ли вы перевод текста на ваших футболках?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Calibri"/>
                          <a:cs typeface="Times New Roman"/>
                        </a:rPr>
                        <a:t>   Да                         Нет</a:t>
                      </a: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57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Calibri"/>
                          <a:cs typeface="Times New Roman"/>
                        </a:rPr>
                        <a:t>Запишите текст, представленный на ваших футболках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AutoShape 35"/>
          <p:cNvSpPr>
            <a:spLocks noChangeArrowheads="1"/>
          </p:cNvSpPr>
          <p:nvPr/>
        </p:nvSpPr>
        <p:spPr bwMode="auto">
          <a:xfrm>
            <a:off x="1219200" y="1484784"/>
            <a:ext cx="6553200" cy="720725"/>
          </a:xfrm>
          <a:prstGeom prst="roundRect">
            <a:avLst>
              <a:gd name="adj" fmla="val 42181"/>
            </a:avLst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Анкета для респондентов</a:t>
            </a:r>
            <a:endParaRPr lang="en-US" b="1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907704" y="1743074"/>
          <a:ext cx="5832648" cy="391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755576" y="1052736"/>
            <a:ext cx="7704856" cy="216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Исаева Валерия, 5-г, ГБОУ СОШ № 426 г. Москва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5576" y="255786"/>
            <a:ext cx="7704856" cy="58092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Надписи на одежде, как экстралингвистический фактор, влияющий на культуру подростков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755576" y="1052736"/>
            <a:ext cx="7704856" cy="216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Исаева Валерия, 5-г, ГБОУ СОШ № 426 г. Москва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576" y="255786"/>
            <a:ext cx="7704856" cy="58092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Надписи на одежде, как экстралингвистический фактор, влияющий на культуру подростков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6" name="AutoShape 35"/>
          <p:cNvSpPr>
            <a:spLocks noChangeArrowheads="1"/>
          </p:cNvSpPr>
          <p:nvPr/>
        </p:nvSpPr>
        <p:spPr bwMode="auto">
          <a:xfrm>
            <a:off x="1219200" y="1484784"/>
            <a:ext cx="6553200" cy="720725"/>
          </a:xfrm>
          <a:prstGeom prst="roundRect">
            <a:avLst>
              <a:gd name="adj" fmla="val 42181"/>
            </a:avLst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Анкета для респондентов</a:t>
            </a:r>
            <a:endParaRPr lang="en-US" b="1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3609" y="2688320"/>
          <a:ext cx="7128792" cy="1847596"/>
        </p:xfrm>
        <a:graphic>
          <a:graphicData uri="http://schemas.openxmlformats.org/drawingml/2006/table">
            <a:tbl>
              <a:tblPr/>
              <a:tblGrid>
                <a:gridCol w="3564024"/>
                <a:gridCol w="3564768"/>
              </a:tblGrid>
              <a:tr h="28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Calibri"/>
                          <a:cs typeface="Times New Roman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8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28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Calibri"/>
                          <a:cs typeface="Times New Roman"/>
                        </a:rPr>
                        <a:t>пол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57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Calibri"/>
                          <a:cs typeface="Times New Roman"/>
                        </a:rPr>
                        <a:t>Зависит ли Ваш выбор одежды от надписи на ней</a:t>
                      </a: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Calibri"/>
                          <a:cs typeface="Times New Roman"/>
                        </a:rPr>
                        <a:t>Да                         Нет</a:t>
                      </a: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57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Calibri"/>
                          <a:cs typeface="Times New Roman"/>
                        </a:rPr>
                        <a:t>Зависит ли Ваш выбор одежды от рисунка на ней</a:t>
                      </a: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Calibri"/>
                          <a:cs typeface="Times New Roman"/>
                        </a:rPr>
                        <a:t>   Да                         Нет</a:t>
                      </a: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BBB59">
                            <a:tint val="50000"/>
                            <a:satMod val="300000"/>
                          </a:srgbClr>
                        </a:gs>
                        <a:gs pos="35000">
                          <a:srgbClr val="9BBB59">
                            <a:tint val="37000"/>
                            <a:satMod val="300000"/>
                          </a:srgbClr>
                        </a:gs>
                        <a:gs pos="100000">
                          <a:srgbClr val="9BBB59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704</Words>
  <Application>Microsoft Office PowerPoint</Application>
  <PresentationFormat>Экран (4:3)</PresentationFormat>
  <Paragraphs>113</Paragraphs>
  <Slides>15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Надписи на одежде, как экстралингвистический фактор, влияющий на культуру подростков</vt:lpstr>
      <vt:lpstr>Надписи на одежде, как экстралингвистический фактор, влияющий на культуру подростков</vt:lpstr>
      <vt:lpstr>Надписи на одежде, как экстралингвистический фактор, влияющий на культуру подростков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Надписи на одежде, как экстралингвистический фактор, влияющий на культуру подростков</dc:title>
  <dc:creator>сергей</dc:creator>
  <cp:lastModifiedBy>сергей</cp:lastModifiedBy>
  <cp:revision>28</cp:revision>
  <dcterms:created xsi:type="dcterms:W3CDTF">2015-03-15T04:55:26Z</dcterms:created>
  <dcterms:modified xsi:type="dcterms:W3CDTF">2015-03-17T21:54:45Z</dcterms:modified>
</cp:coreProperties>
</file>