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DEC"/>
    <a:srgbClr val="F6F5F0"/>
    <a:srgbClr val="EEECE2"/>
    <a:srgbClr val="FFFFFF"/>
    <a:srgbClr val="78AAF5"/>
    <a:srgbClr val="FF8B8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18" Type="http://schemas.openxmlformats.org/officeDocument/2006/relationships/image" Target="../media/image15.gif"/><Relationship Id="rId3" Type="http://schemas.openxmlformats.org/officeDocument/2006/relationships/image" Target="../media/image1.png"/><Relationship Id="rId21" Type="http://schemas.openxmlformats.org/officeDocument/2006/relationships/image" Target="../media/image18.JPG"/><Relationship Id="rId7" Type="http://schemas.openxmlformats.org/officeDocument/2006/relationships/image" Target="../media/image4.gif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2.gif"/><Relationship Id="rId2" Type="http://schemas.openxmlformats.org/officeDocument/2006/relationships/slide" Target="slide1.xml"/><Relationship Id="rId16" Type="http://schemas.openxmlformats.org/officeDocument/2006/relationships/image" Target="../media/image13.gif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24" Type="http://schemas.openxmlformats.org/officeDocument/2006/relationships/image" Target="../media/image21.jp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gif"/><Relationship Id="rId10" Type="http://schemas.openxmlformats.org/officeDocument/2006/relationships/image" Target="../media/image7.jpeg"/><Relationship Id="rId19" Type="http://schemas.openxmlformats.org/officeDocument/2006/relationships/image" Target="../media/image16.jpeg"/><Relationship Id="rId4" Type="http://schemas.openxmlformats.org/officeDocument/2006/relationships/slide" Target="slide2.xml"/><Relationship Id="rId9" Type="http://schemas.openxmlformats.org/officeDocument/2006/relationships/image" Target="../media/image6.jpeg"/><Relationship Id="rId14" Type="http://schemas.openxmlformats.org/officeDocument/2006/relationships/image" Target="../media/image11.png"/><Relationship Id="rId2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3.png"/><Relationship Id="rId7" Type="http://schemas.openxmlformats.org/officeDocument/2006/relationships/image" Target="../media/image2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g"/><Relationship Id="rId5" Type="http://schemas.openxmlformats.org/officeDocument/2006/relationships/image" Target="../media/image24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Прямоугольник 117"/>
          <p:cNvSpPr/>
          <p:nvPr/>
        </p:nvSpPr>
        <p:spPr>
          <a:xfrm>
            <a:off x="108000" y="3708000"/>
            <a:ext cx="5760000" cy="29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08000" y="828000"/>
            <a:ext cx="5760000" cy="280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2000"/>
            <a:ext cx="9144000" cy="432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58801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Изменение внутренней энергии</a:t>
            </a:r>
            <a:endParaRPr lang="ru-RU" sz="32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3" name="Прямоугольник 12">
            <a:hlinkClick r:id="rId2" action="ppaction://hlinksldjump"/>
          </p:cNvPr>
          <p:cNvSpPr/>
          <p:nvPr/>
        </p:nvSpPr>
        <p:spPr>
          <a:xfrm>
            <a:off x="6084000" y="288000"/>
            <a:ext cx="1429200" cy="363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понятия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7560000" y="288000"/>
            <a:ext cx="1429200" cy="3636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задания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8" name="Рисунок 37" descr="пятно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DFBFE"/>
              </a:clrFrom>
              <a:clrTo>
                <a:srgbClr val="FDFB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7619" y="928670"/>
            <a:ext cx="2886381" cy="278608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42844" y="785794"/>
            <a:ext cx="4867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Совершая механическую работу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6048000" y="3924000"/>
            <a:ext cx="2952000" cy="396000"/>
            <a:chOff x="5465802" y="3924000"/>
            <a:chExt cx="2952000" cy="396000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5465802" y="3924000"/>
              <a:ext cx="2952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Теплопроводность</a:t>
              </a:r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" name="Рисунок 36" descr="btn_quest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93802" y="3960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grpSp>
        <p:nvGrpSpPr>
          <p:cNvPr id="46" name="Группа 45"/>
          <p:cNvGrpSpPr/>
          <p:nvPr/>
        </p:nvGrpSpPr>
        <p:grpSpPr>
          <a:xfrm>
            <a:off x="6048000" y="4572000"/>
            <a:ext cx="2952000" cy="396000"/>
            <a:chOff x="5465802" y="4680000"/>
            <a:chExt cx="2952000" cy="396000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465802" y="4680000"/>
              <a:ext cx="2952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Конвекция</a:t>
              </a:r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1" name="Рисунок 40" descr="btn_quest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93802" y="4716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grpSp>
        <p:nvGrpSpPr>
          <p:cNvPr id="47" name="Группа 46"/>
          <p:cNvGrpSpPr/>
          <p:nvPr/>
        </p:nvGrpSpPr>
        <p:grpSpPr>
          <a:xfrm>
            <a:off x="6048000" y="5220000"/>
            <a:ext cx="2952000" cy="396000"/>
            <a:chOff x="5465802" y="5436000"/>
            <a:chExt cx="2952000" cy="396000"/>
          </a:xfrm>
        </p:grpSpPr>
        <p:sp>
          <p:nvSpPr>
            <p:cNvPr id="70" name="Скругленный прямоугольник 69"/>
            <p:cNvSpPr/>
            <p:nvPr/>
          </p:nvSpPr>
          <p:spPr>
            <a:xfrm>
              <a:off x="5465802" y="5436000"/>
              <a:ext cx="2952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Излучение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4" name="Рисунок 43" descr="btn_quest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93802" y="5472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sp>
        <p:nvSpPr>
          <p:cNvPr id="116" name="TextBox 115"/>
          <p:cNvSpPr txBox="1"/>
          <p:nvPr/>
        </p:nvSpPr>
        <p:spPr>
          <a:xfrm>
            <a:off x="214282" y="6215082"/>
            <a:ext cx="412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помощью теплопередачи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" name="Рисунок 118" descr="middle.pn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4000" y="828000"/>
            <a:ext cx="2095515" cy="1571636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pic>
        <p:nvPicPr>
          <p:cNvPr id="120" name="Рисунок 119" descr="p-06h-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282" y="1260000"/>
            <a:ext cx="2625882" cy="2232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1" name="Рисунок 120" descr="fir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43240" y="1285860"/>
            <a:ext cx="2560233" cy="2232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2" name="Рисунок 121" descr="fir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4282" y="3857628"/>
            <a:ext cx="4358967" cy="2232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24" name="Группа 23"/>
          <p:cNvGrpSpPr/>
          <p:nvPr/>
        </p:nvGrpSpPr>
        <p:grpSpPr>
          <a:xfrm>
            <a:off x="71999" y="756000"/>
            <a:ext cx="5868000" cy="6011863"/>
            <a:chOff x="1639887" y="422275"/>
            <a:chExt cx="5868000" cy="6011863"/>
          </a:xfrm>
        </p:grpSpPr>
        <p:pic>
          <p:nvPicPr>
            <p:cNvPr id="25" name="Picture 3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887" y="422275"/>
              <a:ext cx="5868000" cy="6011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000" y="468000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634038"/>
              <a:ext cx="3335337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3406" y="1548000"/>
              <a:ext cx="828675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88000" y="1080000"/>
              <a:ext cx="342777" cy="862912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9180" y="3573016"/>
              <a:ext cx="3774188" cy="1872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36000" y="3924000"/>
              <a:ext cx="223413" cy="396000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1763100" y="1264692"/>
              <a:ext cx="568665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          </a:t>
              </a:r>
              <a:r>
                <a:rPr lang="ru-RU" sz="2400" b="1" i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Теплопроводность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</a:t>
              </a:r>
              <a:r>
                <a:rPr lang="ru-RU" sz="2400" dirty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— 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такой</a:t>
              </a:r>
              <a:b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           тип теплообмена</a:t>
              </a:r>
              <a:r>
                <a:rPr lang="ru-RU" sz="2400" dirty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, когда тепло перемещается от более нагретых частей тела к менее нагретым частям 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вследствие </a:t>
              </a:r>
              <a:r>
                <a:rPr lang="ru-RU" sz="2400" dirty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теплового движения молекул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. </a:t>
              </a:r>
              <a:endParaRPr lang="ru-RU" sz="2400" dirty="0"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853406" y="5461241"/>
              <a:ext cx="28047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Само вещество </a:t>
              </a:r>
              <a:br>
                <a:rPr lang="ru-RU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не перемещается!</a:t>
              </a:r>
              <a:endPara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Цилиндр 33"/>
            <p:cNvSpPr/>
            <p:nvPr/>
          </p:nvSpPr>
          <p:spPr>
            <a:xfrm rot="5400000">
              <a:off x="5558302" y="3083236"/>
              <a:ext cx="504000" cy="1008000"/>
            </a:xfrm>
            <a:prstGeom prst="can">
              <a:avLst/>
            </a:prstGeom>
            <a:blipFill>
              <a:blip r:embed="rId19"/>
              <a:tile tx="0" ty="0" sx="100000" sy="100000" flip="none" algn="tl"/>
            </a:blip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Цилиндр 34"/>
            <p:cNvSpPr/>
            <p:nvPr/>
          </p:nvSpPr>
          <p:spPr>
            <a:xfrm rot="5400000">
              <a:off x="6535066" y="4136456"/>
              <a:ext cx="504000" cy="1008000"/>
            </a:xfrm>
            <a:prstGeom prst="can">
              <a:avLst/>
            </a:prstGeom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0" scaled="0"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Цилиндр 35"/>
            <p:cNvSpPr/>
            <p:nvPr/>
          </p:nvSpPr>
          <p:spPr>
            <a:xfrm rot="5400000">
              <a:off x="5568232" y="5247748"/>
              <a:ext cx="504000" cy="1008000"/>
            </a:xfrm>
            <a:prstGeom prst="can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845117" y="3780000"/>
              <a:ext cx="12103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дерево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940000" y="4824000"/>
              <a:ext cx="9875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сталь</a:t>
              </a:r>
              <a:endPara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845117" y="5904000"/>
              <a:ext cx="9008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медь</a:t>
              </a:r>
              <a:endParaRPr lang="ru-RU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72000" y="755999"/>
            <a:ext cx="5868000" cy="6012000"/>
            <a:chOff x="72000" y="755999"/>
            <a:chExt cx="5868000" cy="6012000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72000" y="755999"/>
              <a:ext cx="5868000" cy="6012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112" y="801725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Прямоугольник 50"/>
            <p:cNvSpPr/>
            <p:nvPr/>
          </p:nvSpPr>
          <p:spPr>
            <a:xfrm>
              <a:off x="2577852" y="1093825"/>
              <a:ext cx="301826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Конвекция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</a:t>
              </a:r>
              <a:r>
                <a:rPr lang="ru-RU" sz="2400" dirty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— 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перенос энергии струями жидкости или газа. </a:t>
              </a:r>
              <a:endParaRPr lang="ru-RU" sz="2400" dirty="0"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57696" y="5400496"/>
              <a:ext cx="272048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Нагревание воздуха радиатором!</a:t>
              </a:r>
              <a:endPara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787" y="900529"/>
              <a:ext cx="2352675" cy="1876425"/>
            </a:xfrm>
            <a:prstGeom prst="rect">
              <a:avLst/>
            </a:prstGeom>
          </p:spPr>
        </p:pic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43606" y="2790825"/>
              <a:ext cx="644282" cy="499046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178" y="2790825"/>
              <a:ext cx="2571750" cy="3810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</p:grpSp>
      <p:grpSp>
        <p:nvGrpSpPr>
          <p:cNvPr id="56" name="Группа 55"/>
          <p:cNvGrpSpPr/>
          <p:nvPr/>
        </p:nvGrpSpPr>
        <p:grpSpPr>
          <a:xfrm>
            <a:off x="72000" y="756000"/>
            <a:ext cx="5868000" cy="6012000"/>
            <a:chOff x="72000" y="755999"/>
            <a:chExt cx="5868000" cy="601200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2000" y="755999"/>
              <a:ext cx="5868000" cy="6012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8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112" y="801725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Прямоугольник 58"/>
            <p:cNvSpPr/>
            <p:nvPr/>
          </p:nvSpPr>
          <p:spPr>
            <a:xfrm>
              <a:off x="94060" y="2866106"/>
              <a:ext cx="57878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Излучение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</a:t>
              </a:r>
              <a:r>
                <a:rPr lang="ru-RU" sz="2400" dirty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— </a:t>
              </a:r>
              <a:r>
                <a:rPr lang="ru-RU" sz="2400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перенос энергии в виде электромагнитных волн. </a:t>
              </a:r>
              <a:endParaRPr lang="ru-RU" sz="2400" dirty="0"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19" y="907946"/>
              <a:ext cx="2301763" cy="194499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61" name="Рисунок 60"/>
            <p:cNvPicPr>
              <a:picLocks noChangeAspect="1"/>
            </p:cNvPicPr>
            <p:nvPr/>
          </p:nvPicPr>
          <p:blipFill>
            <a:blip r:embed="rId2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1487" y="1506254"/>
              <a:ext cx="2857500" cy="1343025"/>
            </a:xfrm>
            <a:prstGeom prst="rect">
              <a:avLst/>
            </a:prstGeom>
          </p:spPr>
        </p:pic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660" y="3933056"/>
              <a:ext cx="5258679" cy="266569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5403" y="5344357"/>
              <a:ext cx="1042437" cy="972000"/>
            </a:xfrm>
            <a:prstGeom prst="rect">
              <a:avLst/>
            </a:prstGeom>
          </p:spPr>
        </p:pic>
        <p:sp>
          <p:nvSpPr>
            <p:cNvPr id="64" name="Стрелка вправо 63"/>
            <p:cNvSpPr/>
            <p:nvPr/>
          </p:nvSpPr>
          <p:spPr>
            <a:xfrm rot="19320000">
              <a:off x="2197844" y="5724000"/>
              <a:ext cx="646639" cy="321231"/>
            </a:xfrm>
            <a:prstGeom prst="rightArrow">
              <a:avLst/>
            </a:prstGeom>
            <a:solidFill>
              <a:srgbClr val="FFFF00"/>
            </a:solidFill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608000" y="768931"/>
            <a:ext cx="4428000" cy="6012000"/>
          </a:xfrm>
          <a:prstGeom prst="rect">
            <a:avLst/>
          </a:prstGeom>
          <a:solidFill>
            <a:srgbClr val="F8EDEC"/>
          </a:solidFill>
          <a:ln w="31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000" y="755999"/>
            <a:ext cx="4428000" cy="601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2000"/>
            <a:ext cx="9144000" cy="432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5880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Изменение внутренней энергии</a:t>
            </a:r>
            <a:endParaRPr lang="ru-RU" sz="32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8" name="Прямоугольник 37">
            <a:hlinkClick r:id="rId2" action="ppaction://hlinksldjump"/>
          </p:cNvPr>
          <p:cNvSpPr/>
          <p:nvPr/>
        </p:nvSpPr>
        <p:spPr>
          <a:xfrm>
            <a:off x="7560000" y="288000"/>
            <a:ext cx="1429200" cy="363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задания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>
            <a:hlinkClick r:id="rId4" action="ppaction://hlinksldjump"/>
          </p:cNvPr>
          <p:cNvSpPr/>
          <p:nvPr/>
        </p:nvSpPr>
        <p:spPr>
          <a:xfrm>
            <a:off x="6084000" y="288000"/>
            <a:ext cx="1429200" cy="3636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понятия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45744" y="864000"/>
            <a:ext cx="2410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Что остынет быстрее: стакан воды или стакан киселя?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0" y="3384000"/>
            <a:ext cx="1590675" cy="19526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864000"/>
            <a:ext cx="1590675" cy="2381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08000" y="5460567"/>
            <a:ext cx="20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Стакан воды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000" y="5820567"/>
            <a:ext cx="225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Стакан киселя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0000" y="546056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4000" y="5820567"/>
            <a:ext cx="65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6000" y="5579815"/>
            <a:ext cx="285752" cy="28575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6000" y="5937005"/>
            <a:ext cx="285752" cy="28575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864000"/>
            <a:ext cx="2419350" cy="2000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4878884" y="2959766"/>
            <a:ext cx="405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Обыкновенный или пористый кирпич обеспечит лучшую теплоизоляцию здания?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0112" y="4765659"/>
            <a:ext cx="2361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Обыкновенный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94112" y="5125659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Пористый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82112" y="4765659"/>
            <a:ext cx="65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46112" y="5125659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478112" y="4884907"/>
            <a:ext cx="285752" cy="28575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478112" y="5242097"/>
            <a:ext cx="285752" cy="28575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80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137</cp:revision>
  <dcterms:modified xsi:type="dcterms:W3CDTF">2017-05-01T01:44:00Z</dcterms:modified>
</cp:coreProperties>
</file>