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70" r:id="rId2"/>
    <p:sldId id="272" r:id="rId3"/>
    <p:sldId id="277" r:id="rId4"/>
    <p:sldId id="258" r:id="rId5"/>
    <p:sldId id="279" r:id="rId6"/>
    <p:sldId id="281" r:id="rId7"/>
    <p:sldId id="286" r:id="rId8"/>
    <p:sldId id="282" r:id="rId9"/>
    <p:sldId id="284" r:id="rId10"/>
    <p:sldId id="285" r:id="rId11"/>
    <p:sldId id="267" r:id="rId1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аталья Зверева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28BE"/>
    <a:srgbClr val="B9E5F3"/>
    <a:srgbClr val="D99E69"/>
    <a:srgbClr val="E19D4B"/>
    <a:srgbClr val="E67046"/>
    <a:srgbClr val="F8EDE2"/>
    <a:srgbClr val="3762AF"/>
    <a:srgbClr val="AEFCFE"/>
    <a:srgbClr val="FEEBDC"/>
    <a:srgbClr val="E1F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14" y="-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0CE63-30E2-4308-938F-4E4D6146F639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D1EDBE-4443-47C1-9980-C13797D17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897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cb9a0b074_1_2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cb9a0b074_1_213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3E6E-D318-46EB-BD74-177ACD613430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07D-1C1C-4F08-A8F4-E1616DE6A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200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3E6E-D318-46EB-BD74-177ACD613430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07D-1C1C-4F08-A8F4-E1616DE6A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535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3E6E-D318-46EB-BD74-177ACD613430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07D-1C1C-4F08-A8F4-E1616DE6A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064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3E6E-D318-46EB-BD74-177ACD613430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07D-1C1C-4F08-A8F4-E1616DE6A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683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3E6E-D318-46EB-BD74-177ACD613430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07D-1C1C-4F08-A8F4-E1616DE6A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738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3E6E-D318-46EB-BD74-177ACD613430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07D-1C1C-4F08-A8F4-E1616DE6A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56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3E6E-D318-46EB-BD74-177ACD613430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07D-1C1C-4F08-A8F4-E1616DE6A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516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3E6E-D318-46EB-BD74-177ACD613430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07D-1C1C-4F08-A8F4-E1616DE6A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39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3E6E-D318-46EB-BD74-177ACD613430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07D-1C1C-4F08-A8F4-E1616DE6A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35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3E6E-D318-46EB-BD74-177ACD613430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07D-1C1C-4F08-A8F4-E1616DE6A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963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3E6E-D318-46EB-BD74-177ACD613430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07D-1C1C-4F08-A8F4-E1616DE6A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99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73E6E-D318-46EB-BD74-177ACD613430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0E07D-1C1C-4F08-A8F4-E1616DE6A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059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1.pn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gpk36.obrvrn.ru/sveden/education/" TargetMode="External"/><Relationship Id="rId5" Type="http://schemas.openxmlformats.org/officeDocument/2006/relationships/hyperlink" Target="https://reestrspo.firpo.ru/listview/FGOSRegister" TargetMode="External"/><Relationship Id="rId10" Type="http://schemas.openxmlformats.org/officeDocument/2006/relationships/image" Target="../media/image3.png"/><Relationship Id="rId4" Type="http://schemas.openxmlformats.org/officeDocument/2006/relationships/image" Target="../media/image4.png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DA6EE23-2EA6-2FC0-B1C7-2259F88AE3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6" y="78362"/>
            <a:ext cx="12192000" cy="6858000"/>
          </a:xfrm>
          <a:prstGeom prst="rect">
            <a:avLst/>
          </a:prstGeom>
          <a:effectLst>
            <a:glow rad="127000">
              <a:schemeClr val="accent1"/>
            </a:glow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AADB24F-17DF-CAA8-B34A-0EB187E847C9}"/>
              </a:ext>
            </a:extLst>
          </p:cNvPr>
          <p:cNvSpPr txBox="1"/>
          <p:nvPr/>
        </p:nvSpPr>
        <p:spPr>
          <a:xfrm>
            <a:off x="469557" y="2069789"/>
            <a:ext cx="11252886" cy="23211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14195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3600" b="1" spc="185" dirty="0">
                <a:solidFill>
                  <a:srgbClr val="0070C0"/>
                </a:solidFill>
              </a:rPr>
              <a:t>РАСПРЕДЕЛЕННАЯ ВНУТРИКЛАСТЕРНАЯ МОДЕЛЬ </a:t>
            </a:r>
            <a:r>
              <a:rPr lang="ru-RU" sz="3600" b="1" spc="185">
                <a:solidFill>
                  <a:srgbClr val="0070C0"/>
                </a:solidFill>
              </a:rPr>
              <a:t>РЕАЛИЗАЦИИ </a:t>
            </a:r>
            <a:r>
              <a:rPr lang="ru-RU" sz="3600" b="1" spc="185" smtClean="0">
                <a:solidFill>
                  <a:srgbClr val="0070C0"/>
                </a:solidFill>
              </a:rPr>
              <a:t>ОПОП-П</a:t>
            </a:r>
            <a:endParaRPr lang="ru-RU" sz="3600" b="1" spc="185" dirty="0" smtClean="0">
              <a:solidFill>
                <a:srgbClr val="0070C0"/>
              </a:solidFill>
            </a:endParaRPr>
          </a:p>
          <a:p>
            <a:pPr marL="1814195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3600" b="1" spc="185" dirty="0" smtClean="0">
                <a:solidFill>
                  <a:srgbClr val="0070C0"/>
                </a:solidFill>
              </a:rPr>
              <a:t>В ГБПОУ ВО «ГПК»</a:t>
            </a:r>
            <a:endParaRPr lang="ru-RU" sz="3600" b="1" spc="175" dirty="0">
              <a:solidFill>
                <a:srgbClr val="0070C0"/>
              </a:solidFill>
            </a:endParaRPr>
          </a:p>
          <a:p>
            <a:pPr algn="ctr"/>
            <a:endParaRPr lang="ru-RU" sz="3600" b="1" dirty="0">
              <a:solidFill>
                <a:srgbClr val="2028B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D52F95-9CA9-64DD-5A6F-AD3E63659FE9}"/>
              </a:ext>
            </a:extLst>
          </p:cNvPr>
          <p:cNvSpPr txBox="1"/>
          <p:nvPr/>
        </p:nvSpPr>
        <p:spPr>
          <a:xfrm>
            <a:off x="8106694" y="4741545"/>
            <a:ext cx="37033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Ермакова В.Н., </a:t>
            </a:r>
          </a:p>
          <a:p>
            <a:r>
              <a:rPr lang="ru-RU" sz="20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зам. директора по УМР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3CEB198-5EDE-0792-F39D-779179938181}"/>
              </a:ext>
            </a:extLst>
          </p:cNvPr>
          <p:cNvSpPr/>
          <p:nvPr/>
        </p:nvSpPr>
        <p:spPr>
          <a:xfrm>
            <a:off x="2475985" y="199993"/>
            <a:ext cx="9582116" cy="43318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ГБПОУ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>
                <a:solidFill>
                  <a:schemeClr val="bg1"/>
                </a:solidFill>
              </a:rPr>
              <a:t>ВО «Губернский педагогический колледж»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8115A61-D10E-D12D-4A80-08177D8A3C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88894" y="56893"/>
            <a:ext cx="869207" cy="777253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C6A9451-87A0-35C3-195A-796C5BC9E944}"/>
              </a:ext>
            </a:extLst>
          </p:cNvPr>
          <p:cNvSpPr/>
          <p:nvPr/>
        </p:nvSpPr>
        <p:spPr>
          <a:xfrm>
            <a:off x="5317958" y="6002382"/>
            <a:ext cx="1998984" cy="5309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70C0"/>
                </a:solidFill>
              </a:rPr>
              <a:t>Воронеж</a:t>
            </a:r>
          </a:p>
          <a:p>
            <a:pPr algn="ctr"/>
            <a:r>
              <a:rPr lang="ru-RU" sz="2000" b="1" smtClean="0">
                <a:solidFill>
                  <a:srgbClr val="0070C0"/>
                </a:solidFill>
              </a:rPr>
              <a:t>22 </a:t>
            </a:r>
            <a:r>
              <a:rPr lang="ru-RU" sz="2000" b="1" dirty="0">
                <a:solidFill>
                  <a:srgbClr val="0070C0"/>
                </a:solidFill>
              </a:rPr>
              <a:t>марта 2024 г.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F4C6CD-27CC-0C71-8E93-0F5E9DF587E5}"/>
              </a:ext>
            </a:extLst>
          </p:cNvPr>
          <p:cNvSpPr txBox="1">
            <a:spLocks/>
          </p:cNvSpPr>
          <p:nvPr/>
        </p:nvSpPr>
        <p:spPr>
          <a:xfrm>
            <a:off x="317939" y="6155192"/>
            <a:ext cx="1941984" cy="3624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rgbClr val="2028BE"/>
                </a:solidFill>
                <a:latin typeface="+mn-lt"/>
                <a:cs typeface="Arial" panose="020B0604020202020204" pitchFamily="34" charset="0"/>
              </a:rPr>
              <a:t>педагогика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853D9ED-31DA-8C93-3AD1-E9819E0702C9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77" y="5998345"/>
            <a:ext cx="473075" cy="59817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7DFD837-D14A-7915-9662-5E6E9249D1E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106" y="56894"/>
            <a:ext cx="1870581" cy="1563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908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11825921-8014-EB4D-14D7-A66DDF78D5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14" y="63861"/>
            <a:ext cx="12192000" cy="6858000"/>
          </a:xfrm>
          <a:prstGeom prst="rect">
            <a:avLst/>
          </a:prstGeom>
          <a:effectLst>
            <a:glow rad="762000">
              <a:schemeClr val="accent1">
                <a:alpha val="46000"/>
              </a:schemeClr>
            </a:glow>
          </a:effectLst>
        </p:spPr>
      </p:pic>
      <p:sp>
        <p:nvSpPr>
          <p:cNvPr id="2" name="object 2"/>
          <p:cNvSpPr txBox="1"/>
          <p:nvPr/>
        </p:nvSpPr>
        <p:spPr>
          <a:xfrm>
            <a:off x="12016231" y="6441744"/>
            <a:ext cx="9715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10" dirty="0">
                <a:solidFill>
                  <a:srgbClr val="1F3863"/>
                </a:solidFill>
                <a:latin typeface="Trebuchet MS"/>
                <a:cs typeface="Trebuchet MS"/>
              </a:rPr>
              <a:t>3</a:t>
            </a:r>
            <a:endParaRPr sz="105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38944" y="1512966"/>
            <a:ext cx="9032180" cy="3751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E7E6E6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635">
              <a:lnSpc>
                <a:spcPct val="100000"/>
              </a:lnSpc>
              <a:spcBef>
                <a:spcPts val="525"/>
              </a:spcBef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cs typeface="Trebuchet MS"/>
              </a:rPr>
              <a:t>Финансово-организационные</a:t>
            </a:r>
            <a:endParaRPr sz="2000" b="1" dirty="0">
              <a:solidFill>
                <a:schemeClr val="accent1">
                  <a:lumMod val="75000"/>
                </a:schemeClr>
              </a:solidFill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15152" y="2056261"/>
            <a:ext cx="9079764" cy="24416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E7E6E6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20"/>
              </a:spcBef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cs typeface="Trebuchet MS"/>
              </a:rPr>
              <a:t>Организационно-методические риски</a:t>
            </a:r>
          </a:p>
          <a:p>
            <a:pPr algn="just">
              <a:spcBef>
                <a:spcPts val="520"/>
              </a:spcBef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кроются в инертности администрации и педагогического коллектива образовательных организаций в части перехода на реализацию индивидуальных траекторий освоения образовательной программы. </a:t>
            </a:r>
          </a:p>
          <a:p>
            <a:pPr algn="just">
              <a:lnSpc>
                <a:spcPct val="100000"/>
              </a:lnSpc>
              <a:spcBef>
                <a:spcPts val="520"/>
              </a:spcBef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Образовательные программы должны находиться в постоянном развитии, опираться на конъюнктурный спрос со стороны предприятий и организаций и учитывать интересы государственных заказчиков в лице органов исполнительной власти субъектов Российской Федерации.</a:t>
            </a:r>
            <a:endParaRPr sz="2000" b="1" dirty="0">
              <a:solidFill>
                <a:schemeClr val="accent1">
                  <a:lumMod val="75000"/>
                </a:schemeClr>
              </a:solidFill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38944" y="4670594"/>
            <a:ext cx="9079765" cy="154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E7E6E6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1270">
              <a:lnSpc>
                <a:spcPct val="100000"/>
              </a:lnSpc>
              <a:spcBef>
                <a:spcPts val="525"/>
              </a:spcBef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cs typeface="Trebuchet MS"/>
              </a:rPr>
              <a:t>Инерционные риски</a:t>
            </a:r>
          </a:p>
          <a:p>
            <a:pPr marL="1270" algn="just">
              <a:lnSpc>
                <a:spcPct val="100000"/>
              </a:lnSpc>
              <a:spcBef>
                <a:spcPts val="525"/>
              </a:spcBef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формируют у коллектива устойчивое желание имитации деятельности и минимизации физических усилий по реальной пересборке образовательных программ для обеспечения необходимого качества подготовки выпускников и совершенствования корпоративных практик деятельности предприятий.</a:t>
            </a:r>
            <a:endParaRPr sz="2000" b="1" dirty="0">
              <a:solidFill>
                <a:schemeClr val="accent1">
                  <a:lumMod val="75000"/>
                </a:schemeClr>
              </a:solidFill>
              <a:cs typeface="Trebuchet MS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196349" y="639024"/>
            <a:ext cx="8413660" cy="749564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/>
          <a:p>
            <a:pPr marL="12700" algn="ctr">
              <a:lnSpc>
                <a:spcPts val="2785"/>
              </a:lnSpc>
              <a:spcBef>
                <a:spcPts val="100"/>
              </a:spcBef>
            </a:pPr>
            <a:r>
              <a:rPr lang="ru-RU" sz="3200" b="1" spc="5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РИСКИ, ВОЗНИКАЮЩИЕ В ПРОЦЕССЕ РЕАЛИЗАЦИИ ОПОП-П</a:t>
            </a:r>
            <a:endParaRPr sz="3200" b="1" spc="12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14" y="90420"/>
            <a:ext cx="1552755" cy="1298168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B42DA74-02A6-F360-65B5-4A24EB0EC1EB}"/>
              </a:ext>
            </a:extLst>
          </p:cNvPr>
          <p:cNvSpPr/>
          <p:nvPr/>
        </p:nvSpPr>
        <p:spPr>
          <a:xfrm>
            <a:off x="3213384" y="90420"/>
            <a:ext cx="8664171" cy="35754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ГБПОУ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>
                <a:solidFill>
                  <a:schemeClr val="bg1"/>
                </a:solidFill>
              </a:rPr>
              <a:t>ВО «Губернский педагогический колледж»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3ADFD0B8-B861-6AA9-CB90-6307DA07CE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17336" y="-65921"/>
            <a:ext cx="868423" cy="776552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3F38C3E-7295-7B73-9A1A-918AABF9ED8C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16" y="6236004"/>
            <a:ext cx="473075" cy="598170"/>
          </a:xfrm>
          <a:prstGeom prst="rect">
            <a:avLst/>
          </a:prstGeom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19D86FE5-DFA2-0526-1295-E19D812B3999}"/>
              </a:ext>
            </a:extLst>
          </p:cNvPr>
          <p:cNvSpPr txBox="1">
            <a:spLocks/>
          </p:cNvSpPr>
          <p:nvPr/>
        </p:nvSpPr>
        <p:spPr>
          <a:xfrm>
            <a:off x="248199" y="6353853"/>
            <a:ext cx="1941984" cy="3624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2028BE"/>
                </a:solidFill>
                <a:latin typeface="+mn-lt"/>
                <a:cs typeface="Arial" panose="020B0604020202020204" pitchFamily="34" charset="0"/>
              </a:rPr>
              <a:t>педагогика</a:t>
            </a:r>
          </a:p>
        </p:txBody>
      </p:sp>
    </p:spTree>
    <p:extLst>
      <p:ext uri="{BB962C8B-B14F-4D97-AF65-F5344CB8AC3E}">
        <p14:creationId xmlns:p14="http://schemas.microsoft.com/office/powerpoint/2010/main" val="302765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5000">
              <a:schemeClr val="accent2">
                <a:lumMod val="20000"/>
                <a:lumOff val="80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1"/>
          <p:cNvSpPr txBox="1"/>
          <p:nvPr/>
        </p:nvSpPr>
        <p:spPr>
          <a:xfrm>
            <a:off x="3780104" y="4792440"/>
            <a:ext cx="2804000" cy="13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>
              <a:lnSpc>
                <a:spcPct val="115000"/>
              </a:lnSpc>
            </a:pPr>
            <a:endParaRPr sz="1600">
              <a:solidFill>
                <a:schemeClr val="dk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2A240F-EA63-B710-D358-DC9C0103C03B}"/>
              </a:ext>
            </a:extLst>
          </p:cNvPr>
          <p:cNvSpPr txBox="1"/>
          <p:nvPr/>
        </p:nvSpPr>
        <p:spPr>
          <a:xfrm>
            <a:off x="5317375" y="3704963"/>
            <a:ext cx="6476036" cy="10874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lang="ru-RU" sz="2000" b="1" dirty="0">
              <a:solidFill>
                <a:schemeClr val="bg2">
                  <a:lumMod val="50000"/>
                </a:schemeClr>
              </a:solidFill>
              <a:latin typeface="Raleway" pitchFamily="2" charset="-52"/>
              <a:ea typeface="Raleway"/>
              <a:cs typeface="Raleway"/>
              <a:sym typeface="Raleway"/>
            </a:endParaRPr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lang="ru-RU" sz="1800" u="sng" dirty="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8EB3C4-CFF8-0143-B1EA-9999FCEEEC48}"/>
              </a:ext>
            </a:extLst>
          </p:cNvPr>
          <p:cNvSpPr txBox="1"/>
          <p:nvPr/>
        </p:nvSpPr>
        <p:spPr>
          <a:xfrm>
            <a:off x="797179" y="10337823"/>
            <a:ext cx="11394821" cy="15824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4800" b="1" spc="50" dirty="0"/>
              <a:t>ИНФОРМАЦИОННЫЕ ИСТОЧНИКИ: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ru-RU" sz="4800" b="1" spc="50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07C4FF7-5C15-7F26-C424-B542DAB749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25" y="-149241"/>
            <a:ext cx="12655214" cy="7118558"/>
          </a:xfrm>
          <a:prstGeom prst="rect">
            <a:avLst/>
          </a:prstGeom>
          <a:effectLst>
            <a:glow rad="762000">
              <a:schemeClr val="accent1">
                <a:alpha val="46000"/>
              </a:schemeClr>
            </a:glow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25" y="-149241"/>
            <a:ext cx="1633352" cy="1365551"/>
          </a:xfrm>
          <a:prstGeom prst="rect">
            <a:avLst/>
          </a:prstGeom>
        </p:spPr>
      </p:pic>
      <p:sp>
        <p:nvSpPr>
          <p:cNvPr id="2" name="Блок-схема: альтернативный процесс 1"/>
          <p:cNvSpPr/>
          <p:nvPr/>
        </p:nvSpPr>
        <p:spPr>
          <a:xfrm>
            <a:off x="1369096" y="1478158"/>
            <a:ext cx="10822904" cy="4131557"/>
          </a:xfrm>
          <a:prstGeom prst="flowChartAlternateProcess">
            <a:avLst/>
          </a:prstGeom>
          <a:solidFill>
            <a:srgbClr val="B9E5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Информационные источники</a:t>
            </a:r>
          </a:p>
          <a:p>
            <a:pPr algn="ctr"/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Реестр ПОП-П. – Режим доступа :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hlinkClick r:id="rId5"/>
              </a:rPr>
              <a:t>https://reestrspo.firpo.ru/listview/FGOSRegister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400">
                <a:solidFill>
                  <a:schemeClr val="accent1">
                    <a:lumMod val="75000"/>
                  </a:schemeClr>
                </a:solidFill>
              </a:rPr>
              <a:t>ОПОП </a:t>
            </a:r>
            <a:r>
              <a:rPr lang="ru-RU" sz="2400" smtClean="0">
                <a:solidFill>
                  <a:schemeClr val="accent1">
                    <a:lumMod val="75000"/>
                  </a:schemeClr>
                </a:solidFill>
              </a:rPr>
              <a:t>СПО ГБПОУ ВО «ГПК».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– Режим доступа : 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hlinkClick r:id="rId6"/>
              </a:rPr>
              <a:t>https://gpk36.obrvrn.ru/sveden/education/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12" name="Picture 2" descr="http://qrcoder.ru/code/?https%3A%2F%2Freestrspo.firpo.ru%2Flistview%2FFGOSRegister&amp;4&amp;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5393" y="2285488"/>
            <a:ext cx="1376880" cy="1376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qrcoder.ru/code/?https%3A%2F%2Fgpk36.obrvrn.ru%2Fsveden%2Feducation%2F&amp;4&amp;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7983" y="4130185"/>
            <a:ext cx="140970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6388F37-F100-4A51-2316-646EBC13417B}"/>
              </a:ext>
            </a:extLst>
          </p:cNvPr>
          <p:cNvSpPr/>
          <p:nvPr/>
        </p:nvSpPr>
        <p:spPr>
          <a:xfrm>
            <a:off x="3714813" y="47781"/>
            <a:ext cx="8715141" cy="30763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ГБПОУ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>
                <a:solidFill>
                  <a:schemeClr val="bg1"/>
                </a:solidFill>
              </a:rPr>
              <a:t>ВО «Губернский педагогический колледж»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463EFF08-A11F-F586-BB9D-C6EA0E1BF4F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423177" y="-149241"/>
            <a:ext cx="997510" cy="891982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E2552D4-9E5E-9618-2022-2CB1112523BA}"/>
              </a:ext>
            </a:extLst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34" y="6295122"/>
            <a:ext cx="473075" cy="598170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EC4FC29E-EDB2-3574-E71F-304CB2951E63}"/>
              </a:ext>
            </a:extLst>
          </p:cNvPr>
          <p:cNvSpPr txBox="1">
            <a:spLocks/>
          </p:cNvSpPr>
          <p:nvPr/>
        </p:nvSpPr>
        <p:spPr>
          <a:xfrm>
            <a:off x="393494" y="6447748"/>
            <a:ext cx="1941984" cy="3624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rgbClr val="2028BE"/>
                </a:solidFill>
                <a:latin typeface="+mn-lt"/>
                <a:cs typeface="Arial" panose="020B0604020202020204" pitchFamily="34" charset="0"/>
              </a:rPr>
              <a:t>педагогика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7FA4EFF-0C60-FAAB-B5A0-B5F7C48F6C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87" y="37662"/>
            <a:ext cx="12192000" cy="6858000"/>
          </a:xfrm>
          <a:prstGeom prst="rect">
            <a:avLst/>
          </a:prstGeom>
          <a:effectLst>
            <a:glow rad="762000">
              <a:schemeClr val="accent1">
                <a:alpha val="46000"/>
              </a:schemeClr>
            </a:glo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492655C-D2EA-9653-73CC-02F97DCE8955}"/>
              </a:ext>
            </a:extLst>
          </p:cNvPr>
          <p:cNvSpPr txBox="1"/>
          <p:nvPr/>
        </p:nvSpPr>
        <p:spPr>
          <a:xfrm>
            <a:off x="2664725" y="3247746"/>
            <a:ext cx="6858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chemeClr val="tx1"/>
                </a:solidFill>
              </a:rPr>
              <a:t> </a:t>
            </a:r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BA3E826-5FC8-6CFF-B548-7D5DF6F869CF}"/>
              </a:ext>
            </a:extLst>
          </p:cNvPr>
          <p:cNvSpPr txBox="1"/>
          <p:nvPr/>
        </p:nvSpPr>
        <p:spPr>
          <a:xfrm>
            <a:off x="1119116" y="1185514"/>
            <a:ext cx="10598919" cy="5324535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indent="450850" algn="just"/>
            <a:endParaRPr lang="ru-RU" sz="2000" b="1" spc="-65" dirty="0">
              <a:solidFill>
                <a:schemeClr val="accent1">
                  <a:lumMod val="50000"/>
                </a:schemeClr>
              </a:solidFill>
              <a:cs typeface="Trebuchet MS"/>
            </a:endParaRPr>
          </a:p>
          <a:p>
            <a:pPr indent="450850" algn="just"/>
            <a:r>
              <a:rPr lang="ru-RU" sz="2000" b="1" spc="-65" dirty="0">
                <a:solidFill>
                  <a:schemeClr val="accent1">
                    <a:lumMod val="50000"/>
                  </a:schemeClr>
                </a:solidFill>
                <a:cs typeface="Trebuchet MS"/>
              </a:rPr>
              <a:t>Новая образовательная технология «Профессионалитет»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–</a:t>
            </a:r>
            <a:r>
              <a:rPr lang="ru-RU" sz="2000" spc="-65" dirty="0">
                <a:solidFill>
                  <a:schemeClr val="accent1">
                    <a:lumMod val="50000"/>
                  </a:schemeClr>
                </a:solidFill>
                <a:cs typeface="Trebuchet MS"/>
              </a:rPr>
              <a:t> это </a:t>
            </a:r>
            <a:r>
              <a:rPr lang="ru-RU" sz="2000" b="0" i="0" u="none" strike="noStrike" baseline="0" dirty="0">
                <a:solidFill>
                  <a:schemeClr val="accent1">
                    <a:lumMod val="50000"/>
                  </a:schemeClr>
                </a:solidFill>
              </a:rPr>
              <a:t>совокупность самостоятельных инструментов и методов повышения эффективности образовательного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0" i="0" u="none" strike="noStrike" baseline="0" dirty="0">
                <a:solidFill>
                  <a:schemeClr val="accent1">
                    <a:lumMod val="50000"/>
                  </a:schemeClr>
                </a:solidFill>
              </a:rPr>
              <a:t>процесса в образовательной организации, реализующей программу СПО с использованием ресурсов кластера, в целях достижения установленных показателей и обеспечения максимальной результативности среднего профессионального образования. </a:t>
            </a:r>
            <a:endParaRPr lang="ru-RU" sz="2000" b="1" i="1" dirty="0">
              <a:solidFill>
                <a:schemeClr val="tx2">
                  <a:lumMod val="75000"/>
                </a:schemeClr>
              </a:solidFill>
            </a:endParaRPr>
          </a:p>
          <a:p>
            <a:pPr indent="450850" algn="just"/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</a:rPr>
              <a:t>Цель НОТ «Профессионалитет»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: подготовка квалифицированного работника, обладающего компетенциями согласно требованиям федерального государственного образовательного стандарта среднего профессионального образования с учетом запросов организации-работодателя – представителя реального сектора экономики в актуальные сроки освоения образовательной программы, с использованием интегративных педагогических подходов, интенсификации образовательной деятельности на основе совершенствования практической подготовки на современном оборудовании, автоматизированного конструирования образовательных программ с использованием цифрового образовательного ресурса </a:t>
            </a:r>
            <a:endParaRPr lang="ru-RU" sz="2000" spc="-65" dirty="0">
              <a:solidFill>
                <a:schemeClr val="accent1">
                  <a:lumMod val="50000"/>
                </a:schemeClr>
              </a:solidFill>
              <a:cs typeface="Trebuchet MS"/>
            </a:endParaRPr>
          </a:p>
          <a:p>
            <a:pPr algn="just"/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</a:rPr>
              <a:t>         Результат: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синхронизация подготовки кадров и прогноза развития рынка труда до 2030 года</a:t>
            </a:r>
            <a:endParaRPr lang="ru-RU" sz="2000" b="1" spc="-65" dirty="0">
              <a:solidFill>
                <a:srgbClr val="001F5F"/>
              </a:solidFill>
              <a:latin typeface="Trebuchet MS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90" y="41830"/>
            <a:ext cx="1569351" cy="1239269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05F2640-5334-3F1D-A24E-E0FDED28204F}"/>
              </a:ext>
            </a:extLst>
          </p:cNvPr>
          <p:cNvSpPr/>
          <p:nvPr/>
        </p:nvSpPr>
        <p:spPr>
          <a:xfrm>
            <a:off x="1984442" y="661465"/>
            <a:ext cx="8992451" cy="6154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ЦЕЛЬ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И РЕЗУЛЬТАТ НОТ «ПРОФЕССИОНАЛИТЕТ»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7D6C207-9529-FD47-F30F-72D32B2590F0}"/>
              </a:ext>
            </a:extLst>
          </p:cNvPr>
          <p:cNvSpPr/>
          <p:nvPr/>
        </p:nvSpPr>
        <p:spPr>
          <a:xfrm>
            <a:off x="3342960" y="137416"/>
            <a:ext cx="8715141" cy="40617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ГБПОУ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>
                <a:solidFill>
                  <a:schemeClr val="bg1"/>
                </a:solidFill>
              </a:rPr>
              <a:t>ВО «Губернский педагогический колледж»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47A9CAA2-1E7E-2213-D802-1E8892A689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02368" y="-81797"/>
            <a:ext cx="856945" cy="76628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F6028C-59FF-272D-4CCB-8910F6725C9F}"/>
              </a:ext>
            </a:extLst>
          </p:cNvPr>
          <p:cNvSpPr txBox="1">
            <a:spLocks/>
          </p:cNvSpPr>
          <p:nvPr/>
        </p:nvSpPr>
        <p:spPr>
          <a:xfrm>
            <a:off x="317939" y="6465657"/>
            <a:ext cx="1941984" cy="3624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2028BE"/>
                </a:solidFill>
                <a:latin typeface="+mn-lt"/>
                <a:cs typeface="Arial" panose="020B0604020202020204" pitchFamily="34" charset="0"/>
              </a:rPr>
              <a:t>педагогика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F9B457B-6465-9160-A50F-71CA9C5E690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95" y="6242968"/>
            <a:ext cx="473075" cy="59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336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EAB39B-3778-79BF-002F-13D90C956A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F8C4CCD-A6D5-A956-95EA-10C4AF0438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5" y="-38888"/>
            <a:ext cx="12192000" cy="6858000"/>
          </a:xfrm>
          <a:prstGeom prst="rect">
            <a:avLst/>
          </a:prstGeom>
          <a:effectLst>
            <a:glow rad="762000">
              <a:schemeClr val="accent1">
                <a:alpha val="46000"/>
              </a:schemeClr>
            </a:glo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016D30C-BBAB-9C7D-73DD-718CA20EDD1F}"/>
              </a:ext>
            </a:extLst>
          </p:cNvPr>
          <p:cNvSpPr txBox="1"/>
          <p:nvPr/>
        </p:nvSpPr>
        <p:spPr>
          <a:xfrm>
            <a:off x="2664725" y="3247746"/>
            <a:ext cx="6858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chemeClr val="tx1"/>
                </a:solidFill>
              </a:rPr>
              <a:t> </a:t>
            </a:r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97E1A85-3DC8-98AC-D74E-0B59CBB856C2}"/>
              </a:ext>
            </a:extLst>
          </p:cNvPr>
          <p:cNvSpPr txBox="1"/>
          <p:nvPr/>
        </p:nvSpPr>
        <p:spPr>
          <a:xfrm>
            <a:off x="1746913" y="2088595"/>
            <a:ext cx="10072048" cy="3447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ru-RU" sz="1800" dirty="0">
              <a:latin typeface="Microsoft Sans Serif"/>
              <a:cs typeface="Microsoft Sans Serif"/>
            </a:endParaRPr>
          </a:p>
          <a:p>
            <a:r>
              <a:rPr lang="ru-RU" sz="2000" b="1" spc="-6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</a:p>
          <a:p>
            <a:pPr algn="ctr"/>
            <a:endParaRPr lang="ru-RU" sz="2000" b="1" spc="-65" dirty="0">
              <a:solidFill>
                <a:srgbClr val="001F5F"/>
              </a:solidFill>
              <a:latin typeface="Trebuchet MS"/>
            </a:endParaRPr>
          </a:p>
          <a:p>
            <a:pPr algn="ctr"/>
            <a:endParaRPr lang="ru-RU" sz="2000" b="1" spc="-65" dirty="0">
              <a:solidFill>
                <a:srgbClr val="001F5F"/>
              </a:solidFill>
              <a:latin typeface="Trebuchet MS"/>
            </a:endParaRPr>
          </a:p>
          <a:p>
            <a:pPr algn="ctr"/>
            <a:endParaRPr lang="ru-RU" sz="2000" b="1" spc="-65" dirty="0">
              <a:solidFill>
                <a:srgbClr val="001F5F"/>
              </a:solidFill>
              <a:latin typeface="Trebuchet MS"/>
            </a:endParaRPr>
          </a:p>
          <a:p>
            <a:pPr algn="ctr"/>
            <a:endParaRPr lang="ru-RU" sz="2000" b="1" spc="-65" dirty="0">
              <a:solidFill>
                <a:srgbClr val="001F5F"/>
              </a:solidFill>
              <a:latin typeface="Trebuchet MS"/>
            </a:endParaRPr>
          </a:p>
          <a:p>
            <a:pPr algn="ctr"/>
            <a:endParaRPr lang="ru-RU" sz="2000" b="1" spc="-65" dirty="0">
              <a:solidFill>
                <a:srgbClr val="001F5F"/>
              </a:solidFill>
              <a:latin typeface="Trebuchet MS"/>
            </a:endParaRPr>
          </a:p>
          <a:p>
            <a:pPr algn="ctr"/>
            <a:endParaRPr lang="ru-RU" sz="2000" b="1" spc="-65" dirty="0">
              <a:solidFill>
                <a:srgbClr val="001F5F"/>
              </a:solidFill>
              <a:latin typeface="Trebuchet MS"/>
            </a:endParaRPr>
          </a:p>
          <a:p>
            <a:pPr algn="ctr"/>
            <a:endParaRPr lang="ru-RU" sz="2000" b="1" spc="-65" dirty="0">
              <a:solidFill>
                <a:srgbClr val="001F5F"/>
              </a:solidFill>
              <a:latin typeface="Trebuchet MS"/>
            </a:endParaRPr>
          </a:p>
          <a:p>
            <a:pPr algn="ctr"/>
            <a:endParaRPr lang="ru-RU" sz="2000" b="1" spc="-65" dirty="0">
              <a:solidFill>
                <a:srgbClr val="001F5F"/>
              </a:solidFill>
              <a:latin typeface="Trebuchet MS"/>
            </a:endParaRPr>
          </a:p>
          <a:p>
            <a:pPr algn="ctr"/>
            <a:endParaRPr lang="ru-RU" sz="20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517AF6B-20AD-8EAB-251C-6A6BE6EA4DB8}"/>
              </a:ext>
            </a:extLst>
          </p:cNvPr>
          <p:cNvSpPr/>
          <p:nvPr/>
        </p:nvSpPr>
        <p:spPr>
          <a:xfrm>
            <a:off x="1895379" y="850395"/>
            <a:ext cx="9938459" cy="15510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ОСНОВНЫЕ ПОДХОДЫ К ПОДГОТОВКЕ КВАЛИФИЦИРОВАННЫХ КАДРОВ </a:t>
            </a:r>
          </a:p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С ИСПОЛЬЗОВАНИЕМ НОТ «ПРОФЕССИОНАЛИТЕТ»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37897EF-0313-FBA4-5A3C-335B599ECA6D}"/>
              </a:ext>
            </a:extLst>
          </p:cNvPr>
          <p:cNvSpPr/>
          <p:nvPr/>
        </p:nvSpPr>
        <p:spPr>
          <a:xfrm>
            <a:off x="1611664" y="2740811"/>
            <a:ext cx="10222173" cy="3693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l"/>
            <a:endParaRPr lang="ru-RU" sz="1800" b="1" i="0" u="none" strike="noStrike" baseline="0" dirty="0">
              <a:solidFill>
                <a:srgbClr val="000000"/>
              </a:solidFill>
            </a:endParaRPr>
          </a:p>
          <a:p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И</a:t>
            </a:r>
            <a:r>
              <a:rPr lang="ru-RU" sz="2200" b="1" u="none" strike="noStrike" baseline="0" dirty="0">
                <a:solidFill>
                  <a:schemeClr val="accent1">
                    <a:lumMod val="50000"/>
                  </a:schemeClr>
                </a:solidFill>
              </a:rPr>
              <a:t>нтенсификация образовательной деятельности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0C70BBB-2AA2-F984-DD10-59958C1BB24D}"/>
              </a:ext>
            </a:extLst>
          </p:cNvPr>
          <p:cNvSpPr/>
          <p:nvPr/>
        </p:nvSpPr>
        <p:spPr>
          <a:xfrm>
            <a:off x="1611663" y="3353187"/>
            <a:ext cx="10222173" cy="4004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l"/>
            <a:endParaRPr lang="ru-RU" sz="1800" b="0" i="0" u="none" strike="noStrike" baseline="0" dirty="0">
              <a:solidFill>
                <a:srgbClr val="000000"/>
              </a:solidFill>
            </a:endParaRPr>
          </a:p>
          <a:p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И</a:t>
            </a:r>
            <a:r>
              <a:rPr lang="ru-RU" sz="2200" b="1" i="0" u="none" strike="noStrike" baseline="0" dirty="0">
                <a:solidFill>
                  <a:schemeClr val="accent1">
                    <a:lumMod val="50000"/>
                  </a:schemeClr>
                </a:solidFill>
              </a:rPr>
              <a:t>нтеграция содержания и технологий образования с профессиональной средой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C2DE5F1-3AB5-F604-24C6-06B63626B22E}"/>
              </a:ext>
            </a:extLst>
          </p:cNvPr>
          <p:cNvSpPr/>
          <p:nvPr/>
        </p:nvSpPr>
        <p:spPr>
          <a:xfrm>
            <a:off x="1596785" y="4070419"/>
            <a:ext cx="1022217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ru-RU" sz="1800" b="0" i="0" u="none" strike="noStrike" baseline="0" dirty="0">
              <a:solidFill>
                <a:srgbClr val="000000"/>
              </a:solidFill>
            </a:endParaRPr>
          </a:p>
          <a:p>
            <a:r>
              <a:rPr lang="ru-RU" sz="2200" b="1" u="none" strike="noStrike" baseline="0" dirty="0">
                <a:solidFill>
                  <a:schemeClr val="accent1">
                    <a:lumMod val="50000"/>
                  </a:schemeClr>
                </a:solidFill>
              </a:rPr>
              <a:t>Целевое взаимодействие с работодателем </a:t>
            </a:r>
          </a:p>
          <a:p>
            <a:pPr algn="ctr"/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153E274-781B-9058-422F-98CD7D7A86EF}"/>
              </a:ext>
            </a:extLst>
          </p:cNvPr>
          <p:cNvSpPr/>
          <p:nvPr/>
        </p:nvSpPr>
        <p:spPr>
          <a:xfrm>
            <a:off x="1596784" y="4788259"/>
            <a:ext cx="10222173" cy="4187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l"/>
            <a:endParaRPr lang="ru-RU" sz="1800" b="1" i="0" u="none" strike="noStrike" baseline="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П</a:t>
            </a:r>
            <a:r>
              <a:rPr lang="ru-RU" sz="2200" b="1" i="0" u="none" strike="noStrike" baseline="0" dirty="0">
                <a:solidFill>
                  <a:schemeClr val="accent1">
                    <a:lumMod val="50000"/>
                  </a:schemeClr>
                </a:solidFill>
              </a:rPr>
              <a:t>ринцип ориентации на регионального работодателя 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F089A8E-B0F9-5B4D-11DE-BB7FC95651C2}"/>
              </a:ext>
            </a:extLst>
          </p:cNvPr>
          <p:cNvSpPr/>
          <p:nvPr/>
        </p:nvSpPr>
        <p:spPr>
          <a:xfrm>
            <a:off x="1611662" y="5498225"/>
            <a:ext cx="10222173" cy="7417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l"/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</a:t>
            </a:r>
            <a:r>
              <a:rPr lang="ru-RU" sz="2200" b="1" u="none" strike="noStrike" baseline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ринцип автономии образовательной организации и вариативности образовательных программ «Профессионалитет»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7D368A-4C7B-8F4D-3E58-0FBFDFCCE3DF}"/>
              </a:ext>
            </a:extLst>
          </p:cNvPr>
          <p:cNvSpPr txBox="1"/>
          <p:nvPr/>
        </p:nvSpPr>
        <p:spPr>
          <a:xfrm>
            <a:off x="2083332" y="517009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84" y="38888"/>
            <a:ext cx="1404068" cy="1108750"/>
          </a:xfrm>
          <a:prstGeom prst="rect">
            <a:avLst/>
          </a:prstGeom>
        </p:spPr>
      </p:pic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4D05D268-B895-20E5-773E-87897DB96E74}"/>
              </a:ext>
            </a:extLst>
          </p:cNvPr>
          <p:cNvSpPr/>
          <p:nvPr/>
        </p:nvSpPr>
        <p:spPr>
          <a:xfrm>
            <a:off x="3342960" y="142129"/>
            <a:ext cx="8715141" cy="47793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ГБПОУ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>
                <a:solidFill>
                  <a:schemeClr val="bg1"/>
                </a:solidFill>
              </a:rPr>
              <a:t>ВО «Губернский педагогический колледж»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DA3BA9E9-D1F2-DCCC-EC70-CF917DA838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77288" y="38888"/>
            <a:ext cx="903337" cy="807772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B460BC0-27A6-6BAC-AC2D-6DF9ABCCCBEB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27" y="6050852"/>
            <a:ext cx="473075" cy="598170"/>
          </a:xfrm>
          <a:prstGeom prst="rect">
            <a:avLst/>
          </a:prstGeom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1F19638E-8372-627A-E094-D6DC06F20ABC}"/>
              </a:ext>
            </a:extLst>
          </p:cNvPr>
          <p:cNvSpPr txBox="1">
            <a:spLocks/>
          </p:cNvSpPr>
          <p:nvPr/>
        </p:nvSpPr>
        <p:spPr>
          <a:xfrm>
            <a:off x="317939" y="6349937"/>
            <a:ext cx="1941984" cy="3624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2028BE"/>
                </a:solidFill>
                <a:latin typeface="+mn-lt"/>
                <a:cs typeface="Arial" panose="020B0604020202020204" pitchFamily="34" charset="0"/>
              </a:rPr>
              <a:t>педагогика</a:t>
            </a:r>
          </a:p>
        </p:txBody>
      </p:sp>
    </p:spTree>
    <p:extLst>
      <p:ext uri="{BB962C8B-B14F-4D97-AF65-F5344CB8AC3E}">
        <p14:creationId xmlns:p14="http://schemas.microsoft.com/office/powerpoint/2010/main" val="3762965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11825921-8014-EB4D-14D7-A66DDF78D5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06"/>
            <a:ext cx="12192000" cy="6858000"/>
          </a:xfrm>
          <a:prstGeom prst="rect">
            <a:avLst/>
          </a:prstGeom>
          <a:effectLst>
            <a:glow rad="762000">
              <a:schemeClr val="accent1">
                <a:alpha val="46000"/>
              </a:schemeClr>
            </a:glow>
          </a:effectLst>
        </p:spPr>
      </p:pic>
      <p:sp>
        <p:nvSpPr>
          <p:cNvPr id="2" name="object 2"/>
          <p:cNvSpPr txBox="1"/>
          <p:nvPr/>
        </p:nvSpPr>
        <p:spPr>
          <a:xfrm>
            <a:off x="12016231" y="6441744"/>
            <a:ext cx="9715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10" dirty="0">
                <a:solidFill>
                  <a:srgbClr val="1F3863"/>
                </a:solidFill>
                <a:latin typeface="Trebuchet MS"/>
                <a:cs typeface="Trebuchet MS"/>
              </a:rPr>
              <a:t>3</a:t>
            </a:r>
            <a:endParaRPr sz="105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38944" y="1327081"/>
            <a:ext cx="9032180" cy="990656"/>
          </a:xfrm>
          <a:prstGeom prst="rect">
            <a:avLst/>
          </a:prstGeom>
          <a:solidFill>
            <a:srgbClr val="2B51AE"/>
          </a:solidFill>
          <a:ln w="12700">
            <a:solidFill>
              <a:srgbClr val="E7E6E6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525"/>
              </a:spcBef>
            </a:pPr>
            <a:r>
              <a:rPr lang="ru-RU" sz="2000" b="1" spc="100" dirty="0">
                <a:solidFill>
                  <a:srgbClr val="FFFFFF"/>
                </a:solidFill>
                <a:latin typeface="Trebuchet MS"/>
                <a:cs typeface="Trebuchet MS"/>
              </a:rPr>
              <a:t>Матрица компетенций — </a:t>
            </a:r>
            <a:r>
              <a:rPr lang="ru-RU" sz="2000" spc="100" dirty="0">
                <a:solidFill>
                  <a:srgbClr val="FFFFFF"/>
                </a:solidFill>
                <a:latin typeface="Trebuchet MS"/>
                <a:cs typeface="Trebuchet MS"/>
              </a:rPr>
              <a:t>совокупность взаимосвязанных ОК И ПК (ФГОС СПО), требований профессиональных стандартов и запросов работодателей к квалификации специалиста</a:t>
            </a:r>
            <a:endParaRPr sz="20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91360" y="2479855"/>
            <a:ext cx="9079764" cy="1297791"/>
          </a:xfrm>
          <a:prstGeom prst="rect">
            <a:avLst/>
          </a:prstGeom>
          <a:solidFill>
            <a:srgbClr val="2B51AE"/>
          </a:solidFill>
          <a:ln w="12700">
            <a:solidFill>
              <a:srgbClr val="E7E6E6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0"/>
              </a:spcBef>
            </a:pPr>
            <a:r>
              <a:rPr lang="ru-RU" sz="2000" b="1" spc="65" dirty="0">
                <a:solidFill>
                  <a:srgbClr val="FFFFFF"/>
                </a:solidFill>
                <a:latin typeface="Trebuchet MS"/>
                <a:cs typeface="Trebuchet MS"/>
              </a:rPr>
              <a:t>План обучения на предприятии </a:t>
            </a:r>
            <a:r>
              <a:rPr lang="ru-RU" sz="2000" spc="65" dirty="0">
                <a:solidFill>
                  <a:srgbClr val="FFFFFF"/>
                </a:solidFill>
                <a:latin typeface="Trebuchet MS"/>
                <a:cs typeface="Trebuchet MS"/>
              </a:rPr>
              <a:t>обеспечивает выполнение всех видов работ, определенных содержанием рабочих программ ПМ и служит основой составления расписания для обучения студентов на предприятии  </a:t>
            </a:r>
            <a:endParaRPr sz="200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91359" y="3939764"/>
            <a:ext cx="9079765" cy="1734449"/>
          </a:xfrm>
          <a:prstGeom prst="rect">
            <a:avLst/>
          </a:prstGeom>
          <a:solidFill>
            <a:srgbClr val="2B51AE"/>
          </a:solidFill>
          <a:ln w="12700">
            <a:solidFill>
              <a:srgbClr val="E7E6E6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525"/>
              </a:spcBef>
            </a:pPr>
            <a:r>
              <a:rPr lang="ru-RU" sz="2000" b="1" spc="35" dirty="0">
                <a:solidFill>
                  <a:srgbClr val="FFFFFF"/>
                </a:solidFill>
                <a:latin typeface="Trebuchet MS"/>
                <a:cs typeface="Trebuchet MS"/>
              </a:rPr>
              <a:t>Дополнительный профессиональный блок содержит: </a:t>
            </a:r>
          </a:p>
          <a:p>
            <a:pPr marL="1270" algn="ctr">
              <a:lnSpc>
                <a:spcPct val="100000"/>
              </a:lnSpc>
              <a:spcBef>
                <a:spcPts val="525"/>
              </a:spcBef>
            </a:pPr>
            <a:r>
              <a:rPr lang="ru-RU" sz="2000" spc="35" dirty="0">
                <a:solidFill>
                  <a:srgbClr val="FFFFFF"/>
                </a:solidFill>
                <a:latin typeface="Trebuchet MS"/>
                <a:cs typeface="Trebuchet MS"/>
              </a:rPr>
              <a:t>1) общепрофессиональные дисциплины и дополнительные профессиональные модули, сформированные по запросу работодателя;</a:t>
            </a:r>
          </a:p>
          <a:p>
            <a:pPr marL="1270" algn="ctr">
              <a:lnSpc>
                <a:spcPct val="100000"/>
              </a:lnSpc>
              <a:spcBef>
                <a:spcPts val="525"/>
              </a:spcBef>
            </a:pPr>
            <a:r>
              <a:rPr lang="ru-RU" sz="2000" spc="35" dirty="0">
                <a:solidFill>
                  <a:srgbClr val="FFFFFF"/>
                </a:solidFill>
                <a:latin typeface="Trebuchet MS"/>
                <a:cs typeface="Trebuchet MS"/>
              </a:rPr>
              <a:t>2) образовательный модуль по формированию компетенций </a:t>
            </a:r>
            <a:r>
              <a:rPr lang="en-US" sz="2000" spc="35" dirty="0">
                <a:solidFill>
                  <a:srgbClr val="FFFFFF"/>
                </a:solidFill>
                <a:latin typeface="Trebuchet MS"/>
                <a:cs typeface="Trebuchet MS"/>
              </a:rPr>
              <a:t>               </a:t>
            </a:r>
            <a:r>
              <a:rPr lang="ru-RU" sz="2000" spc="35" dirty="0">
                <a:solidFill>
                  <a:srgbClr val="FFFFFF"/>
                </a:solidFill>
                <a:latin typeface="Trebuchet MS"/>
                <a:cs typeface="Trebuchet MS"/>
              </a:rPr>
              <a:t>для цифровой экономики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227880" y="739874"/>
            <a:ext cx="8413660" cy="410753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/>
          <a:p>
            <a:pPr marL="12700" algn="ctr">
              <a:lnSpc>
                <a:spcPts val="2785"/>
              </a:lnSpc>
              <a:spcBef>
                <a:spcPts val="100"/>
              </a:spcBef>
            </a:pPr>
            <a:r>
              <a:rPr lang="ru-RU" sz="3800" b="1" spc="5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НОВЫЕ КОМПОНЕНТЫ ОПОП-П</a:t>
            </a:r>
            <a:endParaRPr sz="3800" b="1" spc="12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352"/>
            <a:ext cx="1501254" cy="1255111"/>
          </a:xfrm>
          <a:prstGeom prst="rect">
            <a:avLst/>
          </a:prstGeom>
        </p:spPr>
      </p:pic>
      <p:sp>
        <p:nvSpPr>
          <p:cNvPr id="17" name="object 3"/>
          <p:cNvSpPr txBox="1"/>
          <p:nvPr/>
        </p:nvSpPr>
        <p:spPr>
          <a:xfrm>
            <a:off x="2438944" y="5774631"/>
            <a:ext cx="9032180" cy="746999"/>
          </a:xfrm>
          <a:prstGeom prst="rect">
            <a:avLst/>
          </a:prstGeom>
          <a:solidFill>
            <a:srgbClr val="2B51AE"/>
          </a:solidFill>
          <a:ln w="12700">
            <a:solidFill>
              <a:srgbClr val="E7E6E6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525"/>
              </a:spcBef>
            </a:pPr>
            <a:r>
              <a:rPr lang="ru-RU" sz="2000" b="1" spc="100" dirty="0">
                <a:solidFill>
                  <a:srgbClr val="FFFFFF"/>
                </a:solidFill>
                <a:latin typeface="Trebuchet MS"/>
                <a:cs typeface="Trebuchet MS"/>
              </a:rPr>
              <a:t>Начало практической подготовки в форме учебной практики </a:t>
            </a:r>
          </a:p>
          <a:p>
            <a:pPr marL="635" algn="ctr">
              <a:lnSpc>
                <a:spcPct val="100000"/>
              </a:lnSpc>
              <a:spcBef>
                <a:spcPts val="525"/>
              </a:spcBef>
            </a:pPr>
            <a:r>
              <a:rPr lang="ru-RU" sz="2000" b="1" spc="100" dirty="0">
                <a:solidFill>
                  <a:srgbClr val="FFFFFF"/>
                </a:solidFill>
                <a:latin typeface="Trebuchet MS"/>
                <a:cs typeface="Trebuchet MS"/>
              </a:rPr>
              <a:t>на базах ОО — участников кластера с первого курса</a:t>
            </a:r>
            <a:endParaRPr sz="2000" dirty="0">
              <a:latin typeface="Trebuchet MS"/>
              <a:cs typeface="Trebuchet MS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38B41BA-A1F7-9C55-56E6-F5A41B505558}"/>
              </a:ext>
            </a:extLst>
          </p:cNvPr>
          <p:cNvSpPr/>
          <p:nvPr/>
        </p:nvSpPr>
        <p:spPr>
          <a:xfrm>
            <a:off x="3227880" y="90420"/>
            <a:ext cx="8715141" cy="41075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ГБПОУ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>
                <a:solidFill>
                  <a:schemeClr val="bg1"/>
                </a:solidFill>
              </a:rPr>
              <a:t>ВО «Губернский педагогический колледж»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3ADFD0B8-B861-6AA9-CB90-6307DA07CE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65399" y="-11309"/>
            <a:ext cx="777622" cy="69535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78CC2AC-898F-91FF-350F-0576811ABF35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87" y="6148130"/>
            <a:ext cx="473075" cy="598170"/>
          </a:xfrm>
          <a:prstGeom prst="rect">
            <a:avLst/>
          </a:prstGeom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305D6EA2-1EDB-AB28-CB77-504A0AB5F62A}"/>
              </a:ext>
            </a:extLst>
          </p:cNvPr>
          <p:cNvSpPr txBox="1">
            <a:spLocks/>
          </p:cNvSpPr>
          <p:nvPr/>
        </p:nvSpPr>
        <p:spPr>
          <a:xfrm>
            <a:off x="157177" y="6340394"/>
            <a:ext cx="1941984" cy="3624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2028BE"/>
                </a:solidFill>
                <a:latin typeface="+mn-lt"/>
                <a:cs typeface="Arial" panose="020B0604020202020204" pitchFamily="34" charset="0"/>
              </a:rPr>
              <a:t>педагогика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0815A1-7C11-BE56-B6BF-1630B169CA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6B8596D2-DBAF-99A2-D0B6-F71F679E82CE}"/>
              </a:ext>
            </a:extLst>
          </p:cNvPr>
          <p:cNvSpPr txBox="1"/>
          <p:nvPr/>
        </p:nvSpPr>
        <p:spPr>
          <a:xfrm>
            <a:off x="12016231" y="6441744"/>
            <a:ext cx="9715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10" dirty="0">
                <a:solidFill>
                  <a:srgbClr val="1F3863"/>
                </a:solidFill>
                <a:latin typeface="Trebuchet MS"/>
                <a:cs typeface="Trebuchet MS"/>
              </a:rPr>
              <a:t>3</a:t>
            </a:r>
            <a:endParaRPr sz="1050">
              <a:latin typeface="Trebuchet MS"/>
              <a:cs typeface="Trebuchet MS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6128E4C7-F62D-5368-3BA1-B3C78E866E95}"/>
              </a:ext>
            </a:extLst>
          </p:cNvPr>
          <p:cNvSpPr txBox="1"/>
          <p:nvPr/>
        </p:nvSpPr>
        <p:spPr>
          <a:xfrm>
            <a:off x="769444" y="3812093"/>
            <a:ext cx="4897644" cy="344325"/>
          </a:xfrm>
          <a:prstGeom prst="rect">
            <a:avLst/>
          </a:prstGeom>
          <a:solidFill>
            <a:srgbClr val="2B51AE"/>
          </a:solidFill>
          <a:ln w="12700">
            <a:solidFill>
              <a:srgbClr val="E7E6E6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525"/>
              </a:spcBef>
            </a:pPr>
            <a:r>
              <a:rPr lang="ru-RU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Кооперация и сотрудничество</a:t>
            </a:r>
            <a:endParaRPr dirty="0">
              <a:solidFill>
                <a:schemeClr val="bg1"/>
              </a:solidFill>
              <a:cs typeface="Trebuchet MS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EA2D821D-1676-C6A4-E09C-877888F49580}"/>
              </a:ext>
            </a:extLst>
          </p:cNvPr>
          <p:cNvSpPr txBox="1"/>
          <p:nvPr/>
        </p:nvSpPr>
        <p:spPr>
          <a:xfrm>
            <a:off x="548030" y="4303744"/>
            <a:ext cx="5152076" cy="343684"/>
          </a:xfrm>
          <a:prstGeom prst="rect">
            <a:avLst/>
          </a:prstGeom>
          <a:solidFill>
            <a:srgbClr val="2B51AE"/>
          </a:solidFill>
          <a:ln w="12700">
            <a:solidFill>
              <a:srgbClr val="E7E6E6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0"/>
              </a:spcBef>
            </a:pPr>
            <a:r>
              <a: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Совместная разработка образовательных программ</a:t>
            </a:r>
            <a:endParaRPr dirty="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F04CC5F8-49E6-D47C-BD91-437A0A018D6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52794" y="3364712"/>
            <a:ext cx="4436718" cy="3904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2785"/>
              </a:lnSpc>
              <a:spcBef>
                <a:spcPts val="100"/>
              </a:spcBef>
            </a:pPr>
            <a:r>
              <a:rPr lang="ru-RU" sz="3200" b="1" spc="5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ПРИНЦИПЫ МОДЕЛИ</a:t>
            </a:r>
            <a:endParaRPr sz="3200" b="1" spc="12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7B3D32AB-ABE9-0745-494E-E57CF6C9918E}"/>
              </a:ext>
            </a:extLst>
          </p:cNvPr>
          <p:cNvSpPr txBox="1"/>
          <p:nvPr/>
        </p:nvSpPr>
        <p:spPr>
          <a:xfrm>
            <a:off x="722534" y="4837591"/>
            <a:ext cx="4944554" cy="343684"/>
          </a:xfrm>
          <a:prstGeom prst="rect">
            <a:avLst/>
          </a:prstGeom>
          <a:solidFill>
            <a:srgbClr val="2B51AE"/>
          </a:solidFill>
          <a:ln w="12700">
            <a:solidFill>
              <a:srgbClr val="E7E6E6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520"/>
              </a:spcBef>
            </a:pPr>
            <a:r>
              <a:rPr lang="ru-RU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Обмен преподавателями и студентами</a:t>
            </a:r>
            <a:endParaRPr dirty="0">
              <a:solidFill>
                <a:schemeClr val="bg1"/>
              </a:solidFill>
              <a:cs typeface="Trebuchet MS"/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2FCCA690-50DB-8A35-7F6C-4A9161583F06}"/>
              </a:ext>
            </a:extLst>
          </p:cNvPr>
          <p:cNvSpPr txBox="1"/>
          <p:nvPr/>
        </p:nvSpPr>
        <p:spPr>
          <a:xfrm>
            <a:off x="722534" y="5317479"/>
            <a:ext cx="4977572" cy="343684"/>
          </a:xfrm>
          <a:prstGeom prst="rect">
            <a:avLst/>
          </a:prstGeom>
          <a:solidFill>
            <a:srgbClr val="2B51AE"/>
          </a:solidFill>
          <a:ln w="12700">
            <a:solidFill>
              <a:srgbClr val="E7E6E6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520"/>
              </a:spcBef>
            </a:pPr>
            <a:r>
              <a:rPr lang="ru-RU" dirty="0">
                <a:solidFill>
                  <a:schemeClr val="bg1"/>
                </a:solidFill>
                <a:cs typeface="Trebuchet MS"/>
              </a:rPr>
              <a:t>Совместные проекты и исследования</a:t>
            </a:r>
            <a:endParaRPr dirty="0">
              <a:solidFill>
                <a:schemeClr val="bg1"/>
              </a:solidFill>
              <a:cs typeface="Trebuchet MS"/>
            </a:endParaRPr>
          </a:p>
        </p:txBody>
      </p:sp>
      <p:sp>
        <p:nvSpPr>
          <p:cNvPr id="12" name="object 4">
            <a:extLst>
              <a:ext uri="{FF2B5EF4-FFF2-40B4-BE49-F238E27FC236}">
                <a16:creationId xmlns:a16="http://schemas.microsoft.com/office/drawing/2014/main" id="{9573C9B4-1701-514A-6F38-A952BD8FF55F}"/>
              </a:ext>
            </a:extLst>
          </p:cNvPr>
          <p:cNvSpPr txBox="1"/>
          <p:nvPr/>
        </p:nvSpPr>
        <p:spPr>
          <a:xfrm>
            <a:off x="769444" y="5782182"/>
            <a:ext cx="4944554" cy="343684"/>
          </a:xfrm>
          <a:prstGeom prst="rect">
            <a:avLst/>
          </a:prstGeom>
          <a:solidFill>
            <a:srgbClr val="2B51AE"/>
          </a:solidFill>
          <a:ln w="12700">
            <a:solidFill>
              <a:srgbClr val="E7E6E6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indent="177800">
              <a:lnSpc>
                <a:spcPct val="100000"/>
              </a:lnSpc>
              <a:spcBef>
                <a:spcPts val="520"/>
              </a:spcBef>
            </a:pPr>
            <a:r>
              <a:rPr lang="ru-RU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Координация и управление</a:t>
            </a:r>
            <a:endParaRPr dirty="0">
              <a:solidFill>
                <a:schemeClr val="bg1"/>
              </a:solidFill>
              <a:cs typeface="Trebuchet M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926104" y="843911"/>
            <a:ext cx="47025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spc="50" dirty="0">
                <a:solidFill>
                  <a:schemeClr val="accent1">
                    <a:lumMod val="75000"/>
                  </a:schemeClr>
                </a:solidFill>
              </a:rPr>
              <a:t>ОСОБЕННОСТИ МОДЕЛИ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B1A8939B-622F-1D95-9247-BEB0B32814F5}"/>
              </a:ext>
            </a:extLst>
          </p:cNvPr>
          <p:cNvSpPr txBox="1"/>
          <p:nvPr/>
        </p:nvSpPr>
        <p:spPr>
          <a:xfrm>
            <a:off x="5794130" y="1903252"/>
            <a:ext cx="6222100" cy="344325"/>
          </a:xfrm>
          <a:prstGeom prst="rect">
            <a:avLst/>
          </a:prstGeom>
          <a:solidFill>
            <a:srgbClr val="2B51AE"/>
          </a:solidFill>
          <a:ln w="12700">
            <a:solidFill>
              <a:srgbClr val="E7E6E6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87313">
              <a:lnSpc>
                <a:spcPct val="100000"/>
              </a:lnSpc>
              <a:spcBef>
                <a:spcPts val="525"/>
              </a:spcBef>
            </a:pPr>
            <a:r>
              <a:rPr lang="ru-RU" dirty="0">
                <a:solidFill>
                  <a:schemeClr val="bg1"/>
                </a:solidFill>
                <a:cs typeface="Trebuchet MS"/>
              </a:rPr>
              <a:t>Практикоориентированность</a:t>
            </a:r>
            <a:endParaRPr dirty="0">
              <a:solidFill>
                <a:schemeClr val="bg1"/>
              </a:solidFill>
              <a:cs typeface="Trebuchet MS"/>
            </a:endParaRPr>
          </a:p>
        </p:txBody>
      </p:sp>
      <p:sp>
        <p:nvSpPr>
          <p:cNvPr id="16" name="object 3">
            <a:extLst>
              <a:ext uri="{FF2B5EF4-FFF2-40B4-BE49-F238E27FC236}">
                <a16:creationId xmlns:a16="http://schemas.microsoft.com/office/drawing/2014/main" id="{B1A8939B-622F-1D95-9247-BEB0B32814F5}"/>
              </a:ext>
            </a:extLst>
          </p:cNvPr>
          <p:cNvSpPr txBox="1"/>
          <p:nvPr/>
        </p:nvSpPr>
        <p:spPr>
          <a:xfrm>
            <a:off x="5813738" y="2308093"/>
            <a:ext cx="6222100" cy="344325"/>
          </a:xfrm>
          <a:prstGeom prst="rect">
            <a:avLst/>
          </a:prstGeom>
          <a:solidFill>
            <a:srgbClr val="2B51AE"/>
          </a:solidFill>
          <a:ln w="12700">
            <a:solidFill>
              <a:srgbClr val="E7E6E6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indent="87313">
              <a:lnSpc>
                <a:spcPct val="100000"/>
              </a:lnSpc>
              <a:spcBef>
                <a:spcPts val="525"/>
              </a:spcBef>
            </a:pPr>
            <a:r>
              <a:rPr lang="ru-RU" dirty="0">
                <a:solidFill>
                  <a:schemeClr val="bg1"/>
                </a:solidFill>
                <a:cs typeface="Trebuchet MS"/>
              </a:rPr>
              <a:t>Сотрудничество с ОО кластера </a:t>
            </a:r>
            <a:endParaRPr dirty="0">
              <a:solidFill>
                <a:schemeClr val="bg1"/>
              </a:solidFill>
              <a:cs typeface="Trebuchet MS"/>
            </a:endParaRPr>
          </a:p>
        </p:txBody>
      </p:sp>
      <p:sp>
        <p:nvSpPr>
          <p:cNvPr id="18" name="object 3">
            <a:extLst>
              <a:ext uri="{FF2B5EF4-FFF2-40B4-BE49-F238E27FC236}">
                <a16:creationId xmlns:a16="http://schemas.microsoft.com/office/drawing/2014/main" id="{B1A8939B-622F-1D95-9247-BEB0B32814F5}"/>
              </a:ext>
            </a:extLst>
          </p:cNvPr>
          <p:cNvSpPr txBox="1"/>
          <p:nvPr/>
        </p:nvSpPr>
        <p:spPr>
          <a:xfrm>
            <a:off x="5794130" y="2731563"/>
            <a:ext cx="6222100" cy="344325"/>
          </a:xfrm>
          <a:prstGeom prst="rect">
            <a:avLst/>
          </a:prstGeom>
          <a:solidFill>
            <a:srgbClr val="2B51AE"/>
          </a:solidFill>
          <a:ln w="12700">
            <a:solidFill>
              <a:srgbClr val="E7E6E6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indent="87313">
              <a:lnSpc>
                <a:spcPct val="100000"/>
              </a:lnSpc>
              <a:spcBef>
                <a:spcPts val="525"/>
              </a:spcBef>
            </a:pPr>
            <a:r>
              <a:rPr lang="ru-RU" dirty="0">
                <a:solidFill>
                  <a:schemeClr val="bg1"/>
                </a:solidFill>
                <a:cs typeface="Trebuchet MS"/>
              </a:rPr>
              <a:t>Использование современных технологий</a:t>
            </a:r>
          </a:p>
        </p:txBody>
      </p:sp>
      <p:sp>
        <p:nvSpPr>
          <p:cNvPr id="19" name="object 3">
            <a:extLst>
              <a:ext uri="{FF2B5EF4-FFF2-40B4-BE49-F238E27FC236}">
                <a16:creationId xmlns:a16="http://schemas.microsoft.com/office/drawing/2014/main" id="{B1A8939B-622F-1D95-9247-BEB0B32814F5}"/>
              </a:ext>
            </a:extLst>
          </p:cNvPr>
          <p:cNvSpPr txBox="1"/>
          <p:nvPr/>
        </p:nvSpPr>
        <p:spPr>
          <a:xfrm>
            <a:off x="5813739" y="3167593"/>
            <a:ext cx="6222099" cy="344325"/>
          </a:xfrm>
          <a:prstGeom prst="rect">
            <a:avLst/>
          </a:prstGeom>
          <a:solidFill>
            <a:srgbClr val="2B51AE"/>
          </a:solidFill>
          <a:ln w="12700">
            <a:solidFill>
              <a:srgbClr val="E7E6E6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indent="87313">
              <a:lnSpc>
                <a:spcPct val="100000"/>
              </a:lnSpc>
              <a:spcBef>
                <a:spcPts val="525"/>
              </a:spcBef>
            </a:pPr>
            <a:r>
              <a:rPr lang="ru-RU" dirty="0">
                <a:solidFill>
                  <a:schemeClr val="bg1"/>
                </a:solidFill>
                <a:cs typeface="Trebuchet MS"/>
              </a:rPr>
              <a:t>Сотрудничество между преподавателями и студентами</a:t>
            </a:r>
            <a:endParaRPr dirty="0">
              <a:solidFill>
                <a:schemeClr val="bg1"/>
              </a:solidFill>
              <a:cs typeface="Trebuchet MS"/>
            </a:endParaRPr>
          </a:p>
        </p:txBody>
      </p:sp>
      <p:sp>
        <p:nvSpPr>
          <p:cNvPr id="20" name="object 3">
            <a:extLst>
              <a:ext uri="{FF2B5EF4-FFF2-40B4-BE49-F238E27FC236}">
                <a16:creationId xmlns:a16="http://schemas.microsoft.com/office/drawing/2014/main" id="{B1A8939B-622F-1D95-9247-BEB0B32814F5}"/>
              </a:ext>
            </a:extLst>
          </p:cNvPr>
          <p:cNvSpPr txBox="1"/>
          <p:nvPr/>
        </p:nvSpPr>
        <p:spPr>
          <a:xfrm>
            <a:off x="5794130" y="3633046"/>
            <a:ext cx="6222099" cy="344325"/>
          </a:xfrm>
          <a:prstGeom prst="rect">
            <a:avLst/>
          </a:prstGeom>
          <a:solidFill>
            <a:srgbClr val="2B51AE"/>
          </a:solidFill>
          <a:ln w="12700">
            <a:solidFill>
              <a:srgbClr val="E7E6E6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indent="87313">
              <a:lnSpc>
                <a:spcPct val="100000"/>
              </a:lnSpc>
              <a:spcBef>
                <a:spcPts val="525"/>
              </a:spcBef>
            </a:pPr>
            <a:r>
              <a:rPr lang="ru-RU" dirty="0">
                <a:solidFill>
                  <a:schemeClr val="bg1"/>
                </a:solidFill>
                <a:cs typeface="Trebuchet MS"/>
              </a:rPr>
              <a:t>Индивидуализация обучения</a:t>
            </a:r>
            <a:endParaRPr dirty="0">
              <a:solidFill>
                <a:schemeClr val="bg1"/>
              </a:solidFill>
              <a:cs typeface="Trebuchet MS"/>
            </a:endParaRPr>
          </a:p>
        </p:txBody>
      </p:sp>
      <p:sp>
        <p:nvSpPr>
          <p:cNvPr id="21" name="object 3">
            <a:extLst>
              <a:ext uri="{FF2B5EF4-FFF2-40B4-BE49-F238E27FC236}">
                <a16:creationId xmlns:a16="http://schemas.microsoft.com/office/drawing/2014/main" id="{B1A8939B-622F-1D95-9247-BEB0B32814F5}"/>
              </a:ext>
            </a:extLst>
          </p:cNvPr>
          <p:cNvSpPr txBox="1"/>
          <p:nvPr/>
        </p:nvSpPr>
        <p:spPr>
          <a:xfrm>
            <a:off x="5841592" y="4081433"/>
            <a:ext cx="6207444" cy="621324"/>
          </a:xfrm>
          <a:prstGeom prst="rect">
            <a:avLst/>
          </a:prstGeom>
          <a:solidFill>
            <a:srgbClr val="2B51AE"/>
          </a:solidFill>
          <a:ln w="12700">
            <a:solidFill>
              <a:srgbClr val="E7E6E6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87313">
              <a:lnSpc>
                <a:spcPct val="100000"/>
              </a:lnSpc>
              <a:spcBef>
                <a:spcPts val="525"/>
              </a:spcBef>
            </a:pPr>
            <a:r>
              <a:rPr lang="ru-RU" dirty="0">
                <a:solidFill>
                  <a:schemeClr val="bg1"/>
                </a:solidFill>
                <a:cs typeface="Trebuchet MS"/>
              </a:rPr>
              <a:t>Активное вовлечение студентов, стимулирование их инициативы, творчества и самостоятельности</a:t>
            </a:r>
            <a:endParaRPr dirty="0">
              <a:solidFill>
                <a:schemeClr val="bg1"/>
              </a:solidFill>
              <a:cs typeface="Trebuchet MS"/>
            </a:endParaRPr>
          </a:p>
        </p:txBody>
      </p:sp>
      <p:sp>
        <p:nvSpPr>
          <p:cNvPr id="22" name="object 3">
            <a:extLst>
              <a:ext uri="{FF2B5EF4-FFF2-40B4-BE49-F238E27FC236}">
                <a16:creationId xmlns:a16="http://schemas.microsoft.com/office/drawing/2014/main" id="{B1A8939B-622F-1D95-9247-BEB0B32814F5}"/>
              </a:ext>
            </a:extLst>
          </p:cNvPr>
          <p:cNvSpPr txBox="1"/>
          <p:nvPr/>
        </p:nvSpPr>
        <p:spPr>
          <a:xfrm>
            <a:off x="5812068" y="4835453"/>
            <a:ext cx="6222099" cy="621324"/>
          </a:xfrm>
          <a:prstGeom prst="rect">
            <a:avLst/>
          </a:prstGeom>
          <a:solidFill>
            <a:srgbClr val="2B51AE"/>
          </a:solidFill>
          <a:ln w="12700">
            <a:solidFill>
              <a:srgbClr val="E7E6E6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87313" indent="-87313">
              <a:lnSpc>
                <a:spcPct val="100000"/>
              </a:lnSpc>
              <a:spcBef>
                <a:spcPts val="525"/>
              </a:spcBef>
            </a:pPr>
            <a:r>
              <a:rPr lang="ru-RU" dirty="0">
                <a:solidFill>
                  <a:schemeClr val="bg1"/>
                </a:solidFill>
                <a:cs typeface="Trebuchet MS"/>
              </a:rPr>
              <a:t> Оценка и контроль качества обучения на основе объективных критериев</a:t>
            </a:r>
            <a:endParaRPr dirty="0">
              <a:solidFill>
                <a:schemeClr val="bg1"/>
              </a:solidFill>
              <a:cs typeface="Trebuchet MS"/>
            </a:endParaRPr>
          </a:p>
        </p:txBody>
      </p:sp>
      <p:sp>
        <p:nvSpPr>
          <p:cNvPr id="23" name="object 3">
            <a:extLst>
              <a:ext uri="{FF2B5EF4-FFF2-40B4-BE49-F238E27FC236}">
                <a16:creationId xmlns:a16="http://schemas.microsoft.com/office/drawing/2014/main" id="{B1A8939B-622F-1D95-9247-BEB0B32814F5}"/>
              </a:ext>
            </a:extLst>
          </p:cNvPr>
          <p:cNvSpPr txBox="1"/>
          <p:nvPr/>
        </p:nvSpPr>
        <p:spPr>
          <a:xfrm>
            <a:off x="5794130" y="5533238"/>
            <a:ext cx="6222099" cy="344325"/>
          </a:xfrm>
          <a:prstGeom prst="rect">
            <a:avLst/>
          </a:prstGeom>
          <a:solidFill>
            <a:srgbClr val="2B51AE"/>
          </a:solidFill>
          <a:ln w="12700">
            <a:solidFill>
              <a:srgbClr val="E7E6E6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indent="87313">
              <a:lnSpc>
                <a:spcPct val="100000"/>
              </a:lnSpc>
              <a:spcBef>
                <a:spcPts val="525"/>
              </a:spcBef>
            </a:pPr>
            <a:r>
              <a:rPr lang="ru-RU" dirty="0">
                <a:solidFill>
                  <a:schemeClr val="bg1"/>
                </a:solidFill>
                <a:cs typeface="Trebuchet MS"/>
              </a:rPr>
              <a:t>Повышение квалификации педагогического состава</a:t>
            </a:r>
            <a:endParaRPr dirty="0">
              <a:solidFill>
                <a:schemeClr val="bg1"/>
              </a:solidFill>
              <a:cs typeface="Trebuchet MS"/>
            </a:endParaRPr>
          </a:p>
        </p:txBody>
      </p:sp>
      <p:sp>
        <p:nvSpPr>
          <p:cNvPr id="24" name="object 3">
            <a:extLst>
              <a:ext uri="{FF2B5EF4-FFF2-40B4-BE49-F238E27FC236}">
                <a16:creationId xmlns:a16="http://schemas.microsoft.com/office/drawing/2014/main" id="{B1A8939B-622F-1D95-9247-BEB0B32814F5}"/>
              </a:ext>
            </a:extLst>
          </p:cNvPr>
          <p:cNvSpPr txBox="1"/>
          <p:nvPr/>
        </p:nvSpPr>
        <p:spPr>
          <a:xfrm>
            <a:off x="5813738" y="5954024"/>
            <a:ext cx="6180508" cy="621324"/>
          </a:xfrm>
          <a:prstGeom prst="rect">
            <a:avLst/>
          </a:prstGeom>
          <a:solidFill>
            <a:srgbClr val="2B51AE"/>
          </a:solidFill>
          <a:ln w="12700">
            <a:solidFill>
              <a:srgbClr val="E7E6E6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525"/>
              </a:spcBef>
            </a:pPr>
            <a:r>
              <a:rPr lang="ru-RU" dirty="0">
                <a:solidFill>
                  <a:schemeClr val="bg1"/>
                </a:solidFill>
                <a:cs typeface="Trebuchet MS"/>
              </a:rPr>
              <a:t>Организация совместных мероприятий, проектов,                       исследований</a:t>
            </a:r>
            <a:endParaRPr dirty="0">
              <a:solidFill>
                <a:schemeClr val="bg1"/>
              </a:solidFill>
              <a:cs typeface="Trebuchet MS"/>
            </a:endParaRPr>
          </a:p>
        </p:txBody>
      </p:sp>
      <p:sp>
        <p:nvSpPr>
          <p:cNvPr id="26" name="object 3">
            <a:extLst>
              <a:ext uri="{FF2B5EF4-FFF2-40B4-BE49-F238E27FC236}">
                <a16:creationId xmlns:a16="http://schemas.microsoft.com/office/drawing/2014/main" id="{B1A8939B-622F-1D95-9247-BEB0B32814F5}"/>
              </a:ext>
            </a:extLst>
          </p:cNvPr>
          <p:cNvSpPr txBox="1"/>
          <p:nvPr/>
        </p:nvSpPr>
        <p:spPr>
          <a:xfrm>
            <a:off x="5813738" y="1416501"/>
            <a:ext cx="6222100" cy="344325"/>
          </a:xfrm>
          <a:prstGeom prst="rect">
            <a:avLst/>
          </a:prstGeom>
          <a:solidFill>
            <a:srgbClr val="2B51AE"/>
          </a:solidFill>
          <a:ln w="12700">
            <a:solidFill>
              <a:srgbClr val="E7E6E6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indent="87313">
              <a:lnSpc>
                <a:spcPct val="100000"/>
              </a:lnSpc>
              <a:spcBef>
                <a:spcPts val="525"/>
              </a:spcBef>
            </a:pPr>
            <a:r>
              <a:rPr lang="ru-RU" dirty="0">
                <a:solidFill>
                  <a:schemeClr val="bg1"/>
                </a:solidFill>
                <a:cs typeface="Trebuchet MS"/>
              </a:rPr>
              <a:t>Интеграция и распределение учебного материала между ОО</a:t>
            </a:r>
            <a:endParaRPr dirty="0">
              <a:solidFill>
                <a:schemeClr val="bg1"/>
              </a:solidFill>
              <a:cs typeface="Trebuchet MS"/>
            </a:endParaRP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8" y="38950"/>
            <a:ext cx="1446663" cy="1482364"/>
          </a:xfrm>
          <a:prstGeom prst="rect">
            <a:avLst/>
          </a:prstGeom>
        </p:spPr>
      </p:pic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93AC2CB0-7235-661E-C719-4397450641DB}"/>
              </a:ext>
            </a:extLst>
          </p:cNvPr>
          <p:cNvSpPr/>
          <p:nvPr/>
        </p:nvSpPr>
        <p:spPr>
          <a:xfrm>
            <a:off x="888567" y="1107892"/>
            <a:ext cx="4612488" cy="2159369"/>
          </a:xfrm>
          <a:prstGeom prst="roundRect">
            <a:avLst/>
          </a:prstGeom>
          <a:solidFill>
            <a:srgbClr val="B9E5F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РВМР ОП СПО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форма реализации образовательных программ в рамках кластерного подхода, предполагающая их совместную разработку и реализацию внутри одной кластерной системы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32073608-7D4B-4865-5137-8E03177C3706}"/>
              </a:ext>
            </a:extLst>
          </p:cNvPr>
          <p:cNvSpPr/>
          <p:nvPr/>
        </p:nvSpPr>
        <p:spPr>
          <a:xfrm>
            <a:off x="3165416" y="191003"/>
            <a:ext cx="8715141" cy="3781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ГБПОУ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>
                <a:solidFill>
                  <a:schemeClr val="bg1"/>
                </a:solidFill>
              </a:rPr>
              <a:t>ВО «Губернский педагогический колледж»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47E4635B-F934-D455-3D24-CE080EB466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3371" y="10074"/>
            <a:ext cx="847186" cy="75756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D4C7A5A-366B-133D-5C22-9085D801E33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55" y="6196062"/>
            <a:ext cx="473075" cy="598170"/>
          </a:xfrm>
          <a:prstGeom prst="rect">
            <a:avLst/>
          </a:prstGeom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4A84404E-C3FE-E51C-87FC-B094FF337695}"/>
              </a:ext>
            </a:extLst>
          </p:cNvPr>
          <p:cNvSpPr txBox="1">
            <a:spLocks/>
          </p:cNvSpPr>
          <p:nvPr/>
        </p:nvSpPr>
        <p:spPr>
          <a:xfrm>
            <a:off x="199874" y="6377737"/>
            <a:ext cx="1941984" cy="3624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2028BE"/>
                </a:solidFill>
                <a:latin typeface="+mn-lt"/>
                <a:cs typeface="Arial" panose="020B0604020202020204" pitchFamily="34" charset="0"/>
              </a:rPr>
              <a:t>педагогика</a:t>
            </a:r>
          </a:p>
        </p:txBody>
      </p:sp>
    </p:spTree>
    <p:extLst>
      <p:ext uri="{BB962C8B-B14F-4D97-AF65-F5344CB8AC3E}">
        <p14:creationId xmlns:p14="http://schemas.microsoft.com/office/powerpoint/2010/main" val="3982326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69589A-717C-3D0A-74D2-C2C33C49FF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Овал 20"/>
          <p:cNvSpPr/>
          <p:nvPr/>
        </p:nvSpPr>
        <p:spPr>
          <a:xfrm>
            <a:off x="4114800" y="1046285"/>
            <a:ext cx="6919546" cy="2685203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2B8C8197-D058-051A-B390-8EF793374F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0300"/>
            <a:ext cx="12192000" cy="6858000"/>
          </a:xfrm>
          <a:prstGeom prst="rect">
            <a:avLst/>
          </a:prstGeom>
          <a:effectLst>
            <a:glow rad="762000">
              <a:schemeClr val="accent1">
                <a:alpha val="46000"/>
              </a:schemeClr>
            </a:glow>
          </a:effectLst>
        </p:spPr>
      </p:pic>
      <p:sp>
        <p:nvSpPr>
          <p:cNvPr id="2" name="object 2">
            <a:extLst>
              <a:ext uri="{FF2B5EF4-FFF2-40B4-BE49-F238E27FC236}">
                <a16:creationId xmlns:a16="http://schemas.microsoft.com/office/drawing/2014/main" id="{0C579EAC-0B2E-11A3-4A1B-16E878B5E6A1}"/>
              </a:ext>
            </a:extLst>
          </p:cNvPr>
          <p:cNvSpPr txBox="1"/>
          <p:nvPr/>
        </p:nvSpPr>
        <p:spPr>
          <a:xfrm>
            <a:off x="12016231" y="6441744"/>
            <a:ext cx="9715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10" dirty="0">
                <a:solidFill>
                  <a:srgbClr val="1F3863"/>
                </a:solidFill>
                <a:latin typeface="Trebuchet MS"/>
                <a:cs typeface="Trebuchet MS"/>
              </a:rPr>
              <a:t>3</a:t>
            </a:r>
            <a:endParaRPr sz="1050">
              <a:latin typeface="Trebuchet MS"/>
              <a:cs typeface="Trebuchet MS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51055F49-38BC-3DE5-2EE2-693E99D9EBFE}"/>
              </a:ext>
            </a:extLst>
          </p:cNvPr>
          <p:cNvSpPr txBox="1"/>
          <p:nvPr/>
        </p:nvSpPr>
        <p:spPr>
          <a:xfrm>
            <a:off x="2415150" y="4168744"/>
            <a:ext cx="9079764" cy="3436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0" tIns="660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0"/>
              </a:spcBef>
            </a:pPr>
            <a:r>
              <a:rPr lang="ru-RU" b="1" dirty="0">
                <a:solidFill>
                  <a:schemeClr val="tx1"/>
                </a:solidFill>
                <a:cs typeface="Trebuchet MS"/>
              </a:rPr>
              <a:t>Обмен преподавателями и студентами</a:t>
            </a:r>
            <a:endParaRPr b="1" dirty="0">
              <a:solidFill>
                <a:schemeClr val="tx1"/>
              </a:solidFill>
              <a:cs typeface="Trebuchet MS"/>
            </a:endParaRPr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EA38CB85-6B77-0247-1AA3-DA198444554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03159" y="585538"/>
            <a:ext cx="10842510" cy="7495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2785"/>
              </a:lnSpc>
              <a:spcBef>
                <a:spcPts val="100"/>
              </a:spcBef>
            </a:pPr>
            <a:r>
              <a:rPr lang="ru-RU" sz="3200" b="1" spc="50" dirty="0">
                <a:solidFill>
                  <a:srgbClr val="3762AF"/>
                </a:solidFill>
                <a:latin typeface="+mn-lt"/>
              </a:rPr>
              <a:t>РОЛЬ ПОО - УЧАСТНИКОВ КЛАСТЕРА В РЕАЛИЗАЦИИ РАСПРЕДЕЛЕННОЙ ВНУТРИКЛАСТЕРНОЙ МОДЕЛИ </a:t>
            </a:r>
            <a:endParaRPr sz="3200" b="1" spc="120" dirty="0">
              <a:solidFill>
                <a:srgbClr val="3762AF"/>
              </a:solidFill>
              <a:latin typeface="+mn-lt"/>
            </a:endParaRPr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A157E0BF-FFFA-C2F0-1790-858841A0B455}"/>
              </a:ext>
            </a:extLst>
          </p:cNvPr>
          <p:cNvSpPr txBox="1"/>
          <p:nvPr/>
        </p:nvSpPr>
        <p:spPr>
          <a:xfrm>
            <a:off x="2415150" y="5043486"/>
            <a:ext cx="9079764" cy="3436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0" tIns="6604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b="1" dirty="0">
                <a:solidFill>
                  <a:schemeClr val="tx1"/>
                </a:solidFill>
                <a:cs typeface="Trebuchet MS"/>
              </a:rPr>
              <a:t>Совместные проекты (стартапы) студентов</a:t>
            </a:r>
            <a:endParaRPr b="1" dirty="0">
              <a:solidFill>
                <a:schemeClr val="tx1"/>
              </a:solidFill>
              <a:cs typeface="Trebuchet MS"/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0F3DC02E-7A66-E549-355B-9C772D92C88F}"/>
              </a:ext>
            </a:extLst>
          </p:cNvPr>
          <p:cNvSpPr txBox="1"/>
          <p:nvPr/>
        </p:nvSpPr>
        <p:spPr>
          <a:xfrm>
            <a:off x="2415150" y="4599554"/>
            <a:ext cx="9079764" cy="3436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0" tIns="660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0"/>
              </a:spcBef>
            </a:pPr>
            <a:r>
              <a:rPr lang="ru-RU" b="1" dirty="0">
                <a:solidFill>
                  <a:schemeClr val="tx1"/>
                </a:solidFill>
                <a:cs typeface="Trebuchet MS"/>
              </a:rPr>
              <a:t>Совместная организация и проведение мероприятий для преподавателей и студентов</a:t>
            </a:r>
            <a:endParaRPr b="1" dirty="0">
              <a:solidFill>
                <a:schemeClr val="tx1"/>
              </a:solidFill>
              <a:cs typeface="Trebuchet MS"/>
            </a:endParaRPr>
          </a:p>
        </p:txBody>
      </p:sp>
      <p:sp>
        <p:nvSpPr>
          <p:cNvPr id="12" name="object 4">
            <a:extLst>
              <a:ext uri="{FF2B5EF4-FFF2-40B4-BE49-F238E27FC236}">
                <a16:creationId xmlns:a16="http://schemas.microsoft.com/office/drawing/2014/main" id="{C52838AD-4A5F-805E-1023-278C516DF775}"/>
              </a:ext>
            </a:extLst>
          </p:cNvPr>
          <p:cNvSpPr txBox="1"/>
          <p:nvPr/>
        </p:nvSpPr>
        <p:spPr>
          <a:xfrm>
            <a:off x="2415150" y="5487418"/>
            <a:ext cx="9079764" cy="3436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0" tIns="6604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b="1" dirty="0">
                <a:solidFill>
                  <a:schemeClr val="tx1"/>
                </a:solidFill>
                <a:cs typeface="Trebuchet MS"/>
              </a:rPr>
              <a:t>Обмен опытом</a:t>
            </a:r>
            <a:endParaRPr b="1" dirty="0">
              <a:solidFill>
                <a:schemeClr val="tx1"/>
              </a:solidFill>
              <a:cs typeface="Trebuchet MS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50" y="0"/>
            <a:ext cx="1518521" cy="1367795"/>
          </a:xfrm>
          <a:prstGeom prst="rect">
            <a:avLst/>
          </a:prstGeom>
        </p:spPr>
      </p:pic>
      <p:sp>
        <p:nvSpPr>
          <p:cNvPr id="19" name="Выгнутая влево стрелка 18"/>
          <p:cNvSpPr/>
          <p:nvPr/>
        </p:nvSpPr>
        <p:spPr>
          <a:xfrm>
            <a:off x="6843319" y="1477369"/>
            <a:ext cx="45719" cy="4571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4310434" y="1450447"/>
            <a:ext cx="5065770" cy="264260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6361552" y="1335102"/>
            <a:ext cx="1186962" cy="83260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ГПК</a:t>
            </a:r>
          </a:p>
        </p:txBody>
      </p:sp>
      <p:sp>
        <p:nvSpPr>
          <p:cNvPr id="24" name="Овал 23"/>
          <p:cNvSpPr/>
          <p:nvPr/>
        </p:nvSpPr>
        <p:spPr>
          <a:xfrm>
            <a:off x="9015703" y="2712760"/>
            <a:ext cx="1215817" cy="74088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ВГПГК</a:t>
            </a:r>
          </a:p>
        </p:txBody>
      </p:sp>
      <p:sp>
        <p:nvSpPr>
          <p:cNvPr id="25" name="Овал 24"/>
          <p:cNvSpPr/>
          <p:nvPr/>
        </p:nvSpPr>
        <p:spPr>
          <a:xfrm>
            <a:off x="3604709" y="2647872"/>
            <a:ext cx="1215817" cy="74088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БТПИТ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165750" y="2223488"/>
            <a:ext cx="3578564" cy="1305732"/>
          </a:xfrm>
          <a:prstGeom prst="roundRect">
            <a:avLst/>
          </a:prstGeom>
          <a:ln>
            <a:noFill/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3762AF"/>
                </a:solidFill>
              </a:rPr>
              <a:t>•</a:t>
            </a:r>
            <a:r>
              <a:rPr lang="ru-RU" sz="1500" b="1" dirty="0">
                <a:solidFill>
                  <a:srgbClr val="3762AF"/>
                </a:solidFill>
              </a:rPr>
              <a:t> </a:t>
            </a:r>
            <a:r>
              <a:rPr lang="ru-RU" b="1" dirty="0">
                <a:solidFill>
                  <a:srgbClr val="3762AF"/>
                </a:solidFill>
              </a:rPr>
              <a:t>Анализ кадрового потенциала (обмен преподавателями)</a:t>
            </a:r>
          </a:p>
          <a:p>
            <a:r>
              <a:rPr lang="ru-RU" b="1" dirty="0">
                <a:solidFill>
                  <a:srgbClr val="3762AF"/>
                </a:solidFill>
              </a:rPr>
              <a:t>• Повышение квалификации преподавателей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48E7509-B2EA-4C3D-EDF3-DE53F99763D2}"/>
              </a:ext>
            </a:extLst>
          </p:cNvPr>
          <p:cNvSpPr/>
          <p:nvPr/>
        </p:nvSpPr>
        <p:spPr>
          <a:xfrm>
            <a:off x="3190943" y="85262"/>
            <a:ext cx="8715141" cy="33912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ГБПОУ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>
                <a:solidFill>
                  <a:schemeClr val="bg1"/>
                </a:solidFill>
              </a:rPr>
              <a:t>ВО «Губернский педагогический колледж»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DD8C7FA-39D7-5884-B192-5C442A204F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83945" y="-93541"/>
            <a:ext cx="829441" cy="741694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74D1EAE-5FF3-83FA-D3FC-14B2C881C70B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31" y="6142659"/>
            <a:ext cx="473075" cy="598170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573DA079-B8DE-F58C-4E80-302395ED32A0}"/>
              </a:ext>
            </a:extLst>
          </p:cNvPr>
          <p:cNvSpPr txBox="1">
            <a:spLocks/>
          </p:cNvSpPr>
          <p:nvPr/>
        </p:nvSpPr>
        <p:spPr>
          <a:xfrm>
            <a:off x="329739" y="6324014"/>
            <a:ext cx="1941984" cy="3624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2028BE"/>
                </a:solidFill>
                <a:latin typeface="+mn-lt"/>
                <a:cs typeface="Arial" panose="020B0604020202020204" pitchFamily="34" charset="0"/>
              </a:rPr>
              <a:t>педагогика</a:t>
            </a:r>
          </a:p>
        </p:txBody>
      </p:sp>
      <p:sp>
        <p:nvSpPr>
          <p:cNvPr id="27" name="object 4">
            <a:extLst>
              <a:ext uri="{FF2B5EF4-FFF2-40B4-BE49-F238E27FC236}">
                <a16:creationId xmlns:a16="http://schemas.microsoft.com/office/drawing/2014/main" id="{C52838AD-4A5F-805E-1023-278C516DF775}"/>
              </a:ext>
            </a:extLst>
          </p:cNvPr>
          <p:cNvSpPr txBox="1"/>
          <p:nvPr/>
        </p:nvSpPr>
        <p:spPr>
          <a:xfrm>
            <a:off x="2415150" y="5894360"/>
            <a:ext cx="9079764" cy="3436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0" tIns="660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0"/>
              </a:spcBef>
            </a:pPr>
            <a:r>
              <a:rPr lang="ru-RU" b="1" dirty="0" smtClean="0">
                <a:solidFill>
                  <a:schemeClr val="tx1"/>
                </a:solidFill>
                <a:cs typeface="Trebuchet MS"/>
              </a:rPr>
              <a:t>Совместная подготовка и обмен учебно-методическими материалами</a:t>
            </a:r>
            <a:endParaRPr b="1" dirty="0">
              <a:solidFill>
                <a:schemeClr val="tx1"/>
              </a:solidFill>
              <a:cs typeface="Trebuchet MS"/>
            </a:endParaRPr>
          </a:p>
        </p:txBody>
      </p:sp>
      <p:sp>
        <p:nvSpPr>
          <p:cNvPr id="28" name="object 4">
            <a:extLst>
              <a:ext uri="{FF2B5EF4-FFF2-40B4-BE49-F238E27FC236}">
                <a16:creationId xmlns:a16="http://schemas.microsoft.com/office/drawing/2014/main" id="{C52838AD-4A5F-805E-1023-278C516DF775}"/>
              </a:ext>
            </a:extLst>
          </p:cNvPr>
          <p:cNvSpPr txBox="1"/>
          <p:nvPr/>
        </p:nvSpPr>
        <p:spPr>
          <a:xfrm>
            <a:off x="2415150" y="6353768"/>
            <a:ext cx="9079764" cy="3436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0" tIns="660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0"/>
              </a:spcBef>
            </a:pPr>
            <a:endParaRPr b="1" dirty="0">
              <a:solidFill>
                <a:schemeClr val="tx1"/>
              </a:solidFill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9774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69589A-717C-3D0A-74D2-C2C33C49FF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Овал 20"/>
          <p:cNvSpPr/>
          <p:nvPr/>
        </p:nvSpPr>
        <p:spPr>
          <a:xfrm>
            <a:off x="4114800" y="1046285"/>
            <a:ext cx="6919546" cy="2685203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2B8C8197-D058-051A-B390-8EF793374F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0300"/>
            <a:ext cx="12192000" cy="6858000"/>
          </a:xfrm>
          <a:prstGeom prst="rect">
            <a:avLst/>
          </a:prstGeom>
          <a:effectLst>
            <a:glow rad="762000">
              <a:schemeClr val="accent1">
                <a:alpha val="46000"/>
              </a:schemeClr>
            </a:glow>
          </a:effectLst>
        </p:spPr>
      </p:pic>
      <p:sp>
        <p:nvSpPr>
          <p:cNvPr id="2" name="object 2">
            <a:extLst>
              <a:ext uri="{FF2B5EF4-FFF2-40B4-BE49-F238E27FC236}">
                <a16:creationId xmlns:a16="http://schemas.microsoft.com/office/drawing/2014/main" id="{0C579EAC-0B2E-11A3-4A1B-16E878B5E6A1}"/>
              </a:ext>
            </a:extLst>
          </p:cNvPr>
          <p:cNvSpPr txBox="1"/>
          <p:nvPr/>
        </p:nvSpPr>
        <p:spPr>
          <a:xfrm>
            <a:off x="12016231" y="6441744"/>
            <a:ext cx="9715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10" dirty="0">
                <a:solidFill>
                  <a:srgbClr val="1F3863"/>
                </a:solidFill>
                <a:latin typeface="Trebuchet MS"/>
                <a:cs typeface="Trebuchet MS"/>
              </a:rPr>
              <a:t>3</a:t>
            </a:r>
            <a:endParaRPr sz="1050">
              <a:latin typeface="Trebuchet MS"/>
              <a:cs typeface="Trebuchet MS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51055F49-38BC-3DE5-2EE2-693E99D9EBFE}"/>
              </a:ext>
            </a:extLst>
          </p:cNvPr>
          <p:cNvSpPr txBox="1"/>
          <p:nvPr/>
        </p:nvSpPr>
        <p:spPr>
          <a:xfrm>
            <a:off x="2415150" y="4092579"/>
            <a:ext cx="9079764" cy="3436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0" tIns="660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0"/>
              </a:spcBef>
            </a:pPr>
            <a:r>
              <a:rPr lang="ru-RU" b="1" dirty="0">
                <a:solidFill>
                  <a:schemeClr val="tx1"/>
                </a:solidFill>
                <a:cs typeface="Trebuchet MS"/>
              </a:rPr>
              <a:t>Обмен преподавателями и студентами</a:t>
            </a:r>
            <a:endParaRPr b="1" dirty="0">
              <a:solidFill>
                <a:schemeClr val="tx1"/>
              </a:solidFill>
              <a:cs typeface="Trebuchet MS"/>
            </a:endParaRPr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EA38CB85-6B77-0247-1AA3-DA198444554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03159" y="585538"/>
            <a:ext cx="10842510" cy="7495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2785"/>
              </a:lnSpc>
              <a:spcBef>
                <a:spcPts val="100"/>
              </a:spcBef>
            </a:pPr>
            <a:r>
              <a:rPr lang="ru-RU" sz="3200" b="1" spc="50" dirty="0">
                <a:solidFill>
                  <a:srgbClr val="3762AF"/>
                </a:solidFill>
                <a:latin typeface="+mn-lt"/>
              </a:rPr>
              <a:t>РОЛЬ ПОО - УЧАСТНИКОВ КЛАСТЕРА В РЕАЛИЗАЦИИ РАСПРЕДЕЛЕННОЙ ВНУТРИКЛАСТЕРНОЙ МОДЕЛИ </a:t>
            </a:r>
            <a:endParaRPr sz="3200" b="1" spc="120" dirty="0">
              <a:solidFill>
                <a:srgbClr val="3762AF"/>
              </a:solidFill>
              <a:latin typeface="+mn-lt"/>
            </a:endParaRPr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A157E0BF-FFFA-C2F0-1790-858841A0B455}"/>
              </a:ext>
            </a:extLst>
          </p:cNvPr>
          <p:cNvSpPr txBox="1"/>
          <p:nvPr/>
        </p:nvSpPr>
        <p:spPr>
          <a:xfrm>
            <a:off x="2415150" y="4900083"/>
            <a:ext cx="9079764" cy="3436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0" tIns="6604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b="1" dirty="0">
                <a:solidFill>
                  <a:schemeClr val="tx1"/>
                </a:solidFill>
                <a:cs typeface="Trebuchet MS"/>
              </a:rPr>
              <a:t>Совместные проекты (стартапы) студентов</a:t>
            </a:r>
            <a:endParaRPr b="1" dirty="0">
              <a:solidFill>
                <a:schemeClr val="tx1"/>
              </a:solidFill>
              <a:cs typeface="Trebuchet MS"/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0F3DC02E-7A66-E549-355B-9C772D92C88F}"/>
              </a:ext>
            </a:extLst>
          </p:cNvPr>
          <p:cNvSpPr txBox="1"/>
          <p:nvPr/>
        </p:nvSpPr>
        <p:spPr>
          <a:xfrm>
            <a:off x="2415150" y="4496331"/>
            <a:ext cx="9079764" cy="3436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0" tIns="660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0"/>
              </a:spcBef>
            </a:pPr>
            <a:r>
              <a:rPr lang="ru-RU" b="1" dirty="0">
                <a:solidFill>
                  <a:schemeClr val="tx1"/>
                </a:solidFill>
                <a:cs typeface="Trebuchet MS"/>
              </a:rPr>
              <a:t>Совместная организация и проведение мероприятий для преподавателей и студентов</a:t>
            </a:r>
            <a:endParaRPr b="1" dirty="0">
              <a:solidFill>
                <a:schemeClr val="tx1"/>
              </a:solidFill>
              <a:cs typeface="Trebuchet MS"/>
            </a:endParaRPr>
          </a:p>
        </p:txBody>
      </p:sp>
      <p:sp>
        <p:nvSpPr>
          <p:cNvPr id="12" name="object 4">
            <a:extLst>
              <a:ext uri="{FF2B5EF4-FFF2-40B4-BE49-F238E27FC236}">
                <a16:creationId xmlns:a16="http://schemas.microsoft.com/office/drawing/2014/main" id="{C52838AD-4A5F-805E-1023-278C516DF775}"/>
              </a:ext>
            </a:extLst>
          </p:cNvPr>
          <p:cNvSpPr txBox="1"/>
          <p:nvPr/>
        </p:nvSpPr>
        <p:spPr>
          <a:xfrm>
            <a:off x="2415150" y="5298869"/>
            <a:ext cx="9079764" cy="3436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0" tIns="6604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b="1" dirty="0">
                <a:solidFill>
                  <a:schemeClr val="tx1"/>
                </a:solidFill>
                <a:cs typeface="Trebuchet MS"/>
              </a:rPr>
              <a:t>Обмен опытом</a:t>
            </a:r>
            <a:endParaRPr b="1" dirty="0">
              <a:solidFill>
                <a:schemeClr val="tx1"/>
              </a:solidFill>
              <a:cs typeface="Trebuchet MS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50" y="0"/>
            <a:ext cx="1518521" cy="1367795"/>
          </a:xfrm>
          <a:prstGeom prst="rect">
            <a:avLst/>
          </a:prstGeom>
        </p:spPr>
      </p:pic>
      <p:sp>
        <p:nvSpPr>
          <p:cNvPr id="19" name="Выгнутая влево стрелка 18"/>
          <p:cNvSpPr/>
          <p:nvPr/>
        </p:nvSpPr>
        <p:spPr>
          <a:xfrm>
            <a:off x="6843319" y="1477369"/>
            <a:ext cx="45719" cy="4571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4310434" y="1450447"/>
            <a:ext cx="5065770" cy="264260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6361552" y="1335102"/>
            <a:ext cx="1186962" cy="83260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ГПК</a:t>
            </a:r>
          </a:p>
        </p:txBody>
      </p:sp>
      <p:sp>
        <p:nvSpPr>
          <p:cNvPr id="24" name="Овал 23"/>
          <p:cNvSpPr/>
          <p:nvPr/>
        </p:nvSpPr>
        <p:spPr>
          <a:xfrm>
            <a:off x="9015703" y="2712760"/>
            <a:ext cx="1215817" cy="74088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ВГПГК</a:t>
            </a:r>
          </a:p>
        </p:txBody>
      </p:sp>
      <p:sp>
        <p:nvSpPr>
          <p:cNvPr id="25" name="Овал 24"/>
          <p:cNvSpPr/>
          <p:nvPr/>
        </p:nvSpPr>
        <p:spPr>
          <a:xfrm>
            <a:off x="3604709" y="2647872"/>
            <a:ext cx="1215817" cy="74088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БТПИТ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165750" y="2223488"/>
            <a:ext cx="3578564" cy="1305732"/>
          </a:xfrm>
          <a:prstGeom prst="roundRect">
            <a:avLst/>
          </a:prstGeom>
          <a:ln>
            <a:noFill/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3762AF"/>
                </a:solidFill>
              </a:rPr>
              <a:t>•</a:t>
            </a:r>
            <a:r>
              <a:rPr lang="ru-RU" sz="1500" b="1" dirty="0">
                <a:solidFill>
                  <a:srgbClr val="3762AF"/>
                </a:solidFill>
              </a:rPr>
              <a:t> </a:t>
            </a:r>
            <a:r>
              <a:rPr lang="ru-RU" b="1" dirty="0">
                <a:solidFill>
                  <a:srgbClr val="3762AF"/>
                </a:solidFill>
              </a:rPr>
              <a:t>Анализ кадрового потенциала (обмен преподавателями)</a:t>
            </a:r>
          </a:p>
          <a:p>
            <a:r>
              <a:rPr lang="ru-RU" b="1" dirty="0">
                <a:solidFill>
                  <a:srgbClr val="3762AF"/>
                </a:solidFill>
              </a:rPr>
              <a:t>• Повышение квалификации преподавателей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48E7509-B2EA-4C3D-EDF3-DE53F99763D2}"/>
              </a:ext>
            </a:extLst>
          </p:cNvPr>
          <p:cNvSpPr/>
          <p:nvPr/>
        </p:nvSpPr>
        <p:spPr>
          <a:xfrm>
            <a:off x="3190943" y="85262"/>
            <a:ext cx="8715141" cy="33912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ГБПОУ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>
                <a:solidFill>
                  <a:schemeClr val="bg1"/>
                </a:solidFill>
              </a:rPr>
              <a:t>ВО «Губернский педагогический колледж»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DD8C7FA-39D7-5884-B192-5C442A204F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83945" y="-93541"/>
            <a:ext cx="829441" cy="741694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74D1EAE-5FF3-83FA-D3FC-14B2C881C70B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31" y="6142659"/>
            <a:ext cx="473075" cy="598170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573DA079-B8DE-F58C-4E80-302395ED32A0}"/>
              </a:ext>
            </a:extLst>
          </p:cNvPr>
          <p:cNvSpPr txBox="1">
            <a:spLocks/>
          </p:cNvSpPr>
          <p:nvPr/>
        </p:nvSpPr>
        <p:spPr>
          <a:xfrm>
            <a:off x="329739" y="6324014"/>
            <a:ext cx="1941984" cy="3624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2028BE"/>
                </a:solidFill>
                <a:latin typeface="+mn-lt"/>
                <a:cs typeface="Arial" panose="020B0604020202020204" pitchFamily="34" charset="0"/>
              </a:rPr>
              <a:t>педагогика</a:t>
            </a:r>
          </a:p>
        </p:txBody>
      </p:sp>
      <p:sp>
        <p:nvSpPr>
          <p:cNvPr id="27" name="object 4">
            <a:extLst>
              <a:ext uri="{FF2B5EF4-FFF2-40B4-BE49-F238E27FC236}">
                <a16:creationId xmlns:a16="http://schemas.microsoft.com/office/drawing/2014/main" id="{C52838AD-4A5F-805E-1023-278C516DF775}"/>
              </a:ext>
            </a:extLst>
          </p:cNvPr>
          <p:cNvSpPr txBox="1"/>
          <p:nvPr/>
        </p:nvSpPr>
        <p:spPr>
          <a:xfrm>
            <a:off x="2415150" y="5739503"/>
            <a:ext cx="9079764" cy="3436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0" tIns="660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0"/>
              </a:spcBef>
            </a:pPr>
            <a:r>
              <a:rPr lang="ru-RU" b="1" dirty="0" smtClean="0">
                <a:solidFill>
                  <a:schemeClr val="tx1"/>
                </a:solidFill>
                <a:cs typeface="Trebuchet MS"/>
              </a:rPr>
              <a:t>Совместная подготовка и обмен учебно-методическими материалами</a:t>
            </a:r>
            <a:endParaRPr b="1" dirty="0">
              <a:solidFill>
                <a:schemeClr val="tx1"/>
              </a:solidFill>
              <a:cs typeface="Trebuchet MS"/>
            </a:endParaRPr>
          </a:p>
        </p:txBody>
      </p:sp>
      <p:sp>
        <p:nvSpPr>
          <p:cNvPr id="28" name="object 4">
            <a:extLst>
              <a:ext uri="{FF2B5EF4-FFF2-40B4-BE49-F238E27FC236}">
                <a16:creationId xmlns:a16="http://schemas.microsoft.com/office/drawing/2014/main" id="{C52838AD-4A5F-805E-1023-278C516DF775}"/>
              </a:ext>
            </a:extLst>
          </p:cNvPr>
          <p:cNvSpPr txBox="1"/>
          <p:nvPr/>
        </p:nvSpPr>
        <p:spPr>
          <a:xfrm>
            <a:off x="2415150" y="6173334"/>
            <a:ext cx="9079764" cy="62068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0" tIns="660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0"/>
              </a:spcBef>
            </a:pPr>
            <a:r>
              <a:rPr lang="ru-RU" b="1" dirty="0" smtClean="0">
                <a:solidFill>
                  <a:schemeClr val="tx1"/>
                </a:solidFill>
                <a:cs typeface="Trebuchet MS"/>
              </a:rPr>
              <a:t>Взаимное использование библиотечного фонда, МТБ, педагогического потенциала сторон соглашения</a:t>
            </a:r>
            <a:endParaRPr b="1" dirty="0">
              <a:solidFill>
                <a:schemeClr val="tx1"/>
              </a:solidFill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4285096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EFFBBE-7C6A-3A7C-596A-645084D171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F5759590-B1D9-6238-B7ED-22798D13F5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9854" y="52692"/>
            <a:ext cx="12192000" cy="6858000"/>
          </a:xfrm>
          <a:prstGeom prst="rect">
            <a:avLst/>
          </a:prstGeom>
          <a:effectLst>
            <a:glow rad="762000">
              <a:schemeClr val="accent1">
                <a:alpha val="46000"/>
              </a:schemeClr>
            </a:glow>
          </a:effectLst>
        </p:spPr>
      </p:pic>
      <p:sp>
        <p:nvSpPr>
          <p:cNvPr id="2" name="object 2">
            <a:extLst>
              <a:ext uri="{FF2B5EF4-FFF2-40B4-BE49-F238E27FC236}">
                <a16:creationId xmlns:a16="http://schemas.microsoft.com/office/drawing/2014/main" id="{22012EE3-4EE5-F639-F30F-D6866810C626}"/>
              </a:ext>
            </a:extLst>
          </p:cNvPr>
          <p:cNvSpPr txBox="1"/>
          <p:nvPr/>
        </p:nvSpPr>
        <p:spPr>
          <a:xfrm>
            <a:off x="12016231" y="6441744"/>
            <a:ext cx="9715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10" dirty="0">
                <a:solidFill>
                  <a:srgbClr val="1F3863"/>
                </a:solidFill>
                <a:latin typeface="Trebuchet MS"/>
                <a:cs typeface="Trebuchet MS"/>
              </a:rPr>
              <a:t>3</a:t>
            </a:r>
            <a:endParaRPr sz="1050">
              <a:latin typeface="Trebuchet MS"/>
              <a:cs typeface="Trebuchet MS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44D3D2-A4E3-5F86-4ED3-7FD2ABA42993}"/>
              </a:ext>
            </a:extLst>
          </p:cNvPr>
          <p:cNvSpPr txBox="1"/>
          <p:nvPr/>
        </p:nvSpPr>
        <p:spPr>
          <a:xfrm>
            <a:off x="3076537" y="4599119"/>
            <a:ext cx="5666289" cy="344325"/>
          </a:xfrm>
          <a:prstGeom prst="rect">
            <a:avLst/>
          </a:prstGeom>
          <a:solidFill>
            <a:srgbClr val="2B51AE"/>
          </a:solidFill>
          <a:ln w="12700">
            <a:solidFill>
              <a:srgbClr val="E7E6E6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525"/>
              </a:spcBef>
            </a:pPr>
            <a:r>
              <a:rPr lang="ru-RU" dirty="0">
                <a:solidFill>
                  <a:schemeClr val="bg1"/>
                </a:solidFill>
                <a:cs typeface="Trebuchet MS"/>
              </a:rPr>
              <a:t>Реализация программ профессионального обучения</a:t>
            </a:r>
            <a:endParaRPr dirty="0">
              <a:solidFill>
                <a:schemeClr val="bg1"/>
              </a:solidFill>
              <a:cs typeface="Trebuchet MS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5E2BDE5E-AA79-F7B5-C486-A9F8DF90AAE6}"/>
              </a:ext>
            </a:extLst>
          </p:cNvPr>
          <p:cNvSpPr txBox="1"/>
          <p:nvPr/>
        </p:nvSpPr>
        <p:spPr>
          <a:xfrm>
            <a:off x="3063218" y="5012961"/>
            <a:ext cx="5688722" cy="620683"/>
          </a:xfrm>
          <a:prstGeom prst="rect">
            <a:avLst/>
          </a:prstGeom>
          <a:solidFill>
            <a:srgbClr val="2B51AE"/>
          </a:solidFill>
          <a:ln w="12700">
            <a:solidFill>
              <a:srgbClr val="E7E6E6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0"/>
              </a:spcBef>
            </a:pPr>
            <a:r>
              <a:rPr lang="ru-RU" dirty="0">
                <a:solidFill>
                  <a:schemeClr val="bg1"/>
                </a:solidFill>
                <a:cs typeface="Trebuchet MS"/>
              </a:rPr>
              <a:t>Создание проектных студенческо-производственных команд</a:t>
            </a:r>
            <a:endParaRPr dirty="0">
              <a:solidFill>
                <a:schemeClr val="bg1"/>
              </a:solidFill>
              <a:cs typeface="Trebuchet MS"/>
            </a:endParaRPr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52DBAACD-028F-881D-4350-14F224943BA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48068" y="538756"/>
            <a:ext cx="8413660" cy="7309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2785"/>
              </a:lnSpc>
              <a:spcBef>
                <a:spcPts val="100"/>
              </a:spcBef>
            </a:pPr>
            <a:r>
              <a:rPr lang="ru-RU" sz="2800" b="1" spc="50" dirty="0">
                <a:solidFill>
                  <a:srgbClr val="3762AF"/>
                </a:solidFill>
                <a:latin typeface="+mn-lt"/>
              </a:rPr>
              <a:t>РОЛЬ УЧАСТНИКОВ КЛАСТЕРА В РЕАЛИЗАЦИИ РАСПРЕДЕЛЕННОЙ ВНУТРИКЛАСТЕРНОЙ МОДЕЛИ </a:t>
            </a:r>
            <a:endParaRPr sz="2800" b="1" spc="120" dirty="0">
              <a:solidFill>
                <a:srgbClr val="3762AF"/>
              </a:solidFill>
              <a:latin typeface="+mn-lt"/>
            </a:endParaRPr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4099F7BB-7D5E-F739-5F96-95EB8D3138B8}"/>
              </a:ext>
            </a:extLst>
          </p:cNvPr>
          <p:cNvSpPr txBox="1"/>
          <p:nvPr/>
        </p:nvSpPr>
        <p:spPr>
          <a:xfrm>
            <a:off x="3076537" y="4185918"/>
            <a:ext cx="5645982" cy="343684"/>
          </a:xfrm>
          <a:prstGeom prst="rect">
            <a:avLst/>
          </a:prstGeom>
          <a:solidFill>
            <a:srgbClr val="2B51AE"/>
          </a:solidFill>
          <a:ln w="12700">
            <a:solidFill>
              <a:srgbClr val="E7E6E6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0"/>
              </a:spcBef>
            </a:pPr>
            <a:r>
              <a:rPr lang="ru-RU" dirty="0">
                <a:solidFill>
                  <a:schemeClr val="bg1"/>
                </a:solidFill>
                <a:cs typeface="Trebuchet MS"/>
              </a:rPr>
              <a:t>Контроль и оценка качества обучения</a:t>
            </a:r>
            <a:endParaRPr dirty="0">
              <a:solidFill>
                <a:schemeClr val="bg1"/>
              </a:solidFill>
              <a:cs typeface="Trebuchet MS"/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5D05505F-68A7-AA2D-AAD0-B3A4B25419F2}"/>
              </a:ext>
            </a:extLst>
          </p:cNvPr>
          <p:cNvSpPr txBox="1"/>
          <p:nvPr/>
        </p:nvSpPr>
        <p:spPr>
          <a:xfrm>
            <a:off x="3076537" y="3793439"/>
            <a:ext cx="5648110" cy="343684"/>
          </a:xfrm>
          <a:prstGeom prst="rect">
            <a:avLst/>
          </a:prstGeom>
          <a:solidFill>
            <a:srgbClr val="2B51AE"/>
          </a:solidFill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0"/>
              </a:spcBef>
            </a:pPr>
            <a:r>
              <a:rPr lang="ru-RU" dirty="0">
                <a:solidFill>
                  <a:schemeClr val="bg1"/>
                </a:solidFill>
                <a:cs typeface="Trebuchet MS"/>
              </a:rPr>
              <a:t>Реализация ОПОП-П</a:t>
            </a:r>
            <a:endParaRPr dirty="0">
              <a:solidFill>
                <a:schemeClr val="bg1"/>
              </a:solidFill>
              <a:cs typeface="Trebuchet MS"/>
            </a:endParaRPr>
          </a:p>
        </p:txBody>
      </p:sp>
      <p:sp>
        <p:nvSpPr>
          <p:cNvPr id="12" name="object 4">
            <a:extLst>
              <a:ext uri="{FF2B5EF4-FFF2-40B4-BE49-F238E27FC236}">
                <a16:creationId xmlns:a16="http://schemas.microsoft.com/office/drawing/2014/main" id="{96365DD7-137A-A79A-AB96-597E8DA1112C}"/>
              </a:ext>
            </a:extLst>
          </p:cNvPr>
          <p:cNvSpPr txBox="1"/>
          <p:nvPr/>
        </p:nvSpPr>
        <p:spPr>
          <a:xfrm>
            <a:off x="4301677" y="3398489"/>
            <a:ext cx="3130062" cy="343684"/>
          </a:xfrm>
          <a:prstGeom prst="rect">
            <a:avLst/>
          </a:prstGeom>
          <a:solidFill>
            <a:srgbClr val="2B51AE"/>
          </a:solidFill>
          <a:ln w="12700">
            <a:solidFill>
              <a:srgbClr val="E7E6E6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0"/>
              </a:spcBef>
            </a:pPr>
            <a:r>
              <a:rPr lang="ru-RU" dirty="0">
                <a:solidFill>
                  <a:schemeClr val="bg1"/>
                </a:solidFill>
                <a:cs typeface="Trebuchet MS"/>
              </a:rPr>
              <a:t>Совместная деятельность</a:t>
            </a:r>
            <a:endParaRPr dirty="0">
              <a:solidFill>
                <a:schemeClr val="bg1"/>
              </a:solidFill>
              <a:cs typeface="Trebuchet MS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23" y="25151"/>
            <a:ext cx="868423" cy="726038"/>
          </a:xfrm>
          <a:prstGeom prst="rect">
            <a:avLst/>
          </a:prstGeom>
        </p:spPr>
      </p:pic>
      <p:sp>
        <p:nvSpPr>
          <p:cNvPr id="6" name="Блок-схема: альтернативный процесс 5"/>
          <p:cNvSpPr/>
          <p:nvPr/>
        </p:nvSpPr>
        <p:spPr>
          <a:xfrm>
            <a:off x="40072" y="843014"/>
            <a:ext cx="1661118" cy="624125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ООО - работодатели</a:t>
            </a: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10380370" y="778730"/>
            <a:ext cx="1638436" cy="817685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ПОО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2303475" y="1271980"/>
            <a:ext cx="7194235" cy="585167"/>
          </a:xfrm>
          <a:prstGeom prst="rightArrow">
            <a:avLst>
              <a:gd name="adj1" fmla="val 43630"/>
              <a:gd name="adj2" fmla="val 50000"/>
            </a:avLst>
          </a:prstGeom>
          <a:ln>
            <a:solidFill>
              <a:schemeClr val="accent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Формирование запроса на ПК, КК и содержание ДПБ</a:t>
            </a:r>
          </a:p>
        </p:txBody>
      </p:sp>
      <p:sp>
        <p:nvSpPr>
          <p:cNvPr id="16" name="Стрелка влево 15"/>
          <p:cNvSpPr/>
          <p:nvPr/>
        </p:nvSpPr>
        <p:spPr>
          <a:xfrm>
            <a:off x="2276521" y="1759843"/>
            <a:ext cx="7131455" cy="549761"/>
          </a:xfrm>
          <a:prstGeom prst="leftArrow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Разработка матрицы компетенций</a:t>
            </a:r>
          </a:p>
        </p:txBody>
      </p:sp>
      <p:sp>
        <p:nvSpPr>
          <p:cNvPr id="19" name="Параллелограмм 18"/>
          <p:cNvSpPr/>
          <p:nvPr/>
        </p:nvSpPr>
        <p:spPr>
          <a:xfrm>
            <a:off x="-206946" y="1478907"/>
            <a:ext cx="2055013" cy="691720"/>
          </a:xfrm>
          <a:prstGeom prst="parallelogram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Практическая подготовка</a:t>
            </a:r>
          </a:p>
        </p:txBody>
      </p:sp>
      <p:sp>
        <p:nvSpPr>
          <p:cNvPr id="18" name="Стрелка вправо 17"/>
          <p:cNvSpPr/>
          <p:nvPr/>
        </p:nvSpPr>
        <p:spPr>
          <a:xfrm>
            <a:off x="2350508" y="2763310"/>
            <a:ext cx="7032401" cy="531695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Согласование ОПОП-П</a:t>
            </a:r>
          </a:p>
        </p:txBody>
      </p:sp>
      <p:sp>
        <p:nvSpPr>
          <p:cNvPr id="20" name="Параллелограмм 19"/>
          <p:cNvSpPr/>
          <p:nvPr/>
        </p:nvSpPr>
        <p:spPr>
          <a:xfrm>
            <a:off x="-83399" y="2140604"/>
            <a:ext cx="1942086" cy="768303"/>
          </a:xfrm>
          <a:prstGeom prst="parallelogram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Руководство КР и ВКР</a:t>
            </a:r>
          </a:p>
        </p:txBody>
      </p:sp>
      <p:sp>
        <p:nvSpPr>
          <p:cNvPr id="23" name="Параллелограмм 22"/>
          <p:cNvSpPr/>
          <p:nvPr/>
        </p:nvSpPr>
        <p:spPr>
          <a:xfrm>
            <a:off x="10499806" y="1606304"/>
            <a:ext cx="1637642" cy="613739"/>
          </a:xfrm>
          <a:prstGeom prst="parallelogram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Теория</a:t>
            </a:r>
          </a:p>
        </p:txBody>
      </p:sp>
      <p:sp>
        <p:nvSpPr>
          <p:cNvPr id="22" name="Параллелограмм 21"/>
          <p:cNvSpPr/>
          <p:nvPr/>
        </p:nvSpPr>
        <p:spPr>
          <a:xfrm>
            <a:off x="10139161" y="2220043"/>
            <a:ext cx="1827157" cy="609426"/>
          </a:xfrm>
          <a:prstGeom prst="parallelogram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ИГО</a:t>
            </a:r>
          </a:p>
        </p:txBody>
      </p:sp>
      <p:sp>
        <p:nvSpPr>
          <p:cNvPr id="24" name="Параллелограмм 23"/>
          <p:cNvSpPr/>
          <p:nvPr/>
        </p:nvSpPr>
        <p:spPr>
          <a:xfrm>
            <a:off x="9832730" y="2834740"/>
            <a:ext cx="2259416" cy="671242"/>
          </a:xfrm>
          <a:prstGeom prst="parallelogram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Популяризация ФП</a:t>
            </a:r>
          </a:p>
        </p:txBody>
      </p:sp>
      <p:sp>
        <p:nvSpPr>
          <p:cNvPr id="26" name="Параллелограмм 25"/>
          <p:cNvSpPr/>
          <p:nvPr/>
        </p:nvSpPr>
        <p:spPr>
          <a:xfrm>
            <a:off x="9481065" y="3514247"/>
            <a:ext cx="2388914" cy="768303"/>
          </a:xfrm>
          <a:prstGeom prst="parallelogram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Виртуальный педкласс</a:t>
            </a:r>
          </a:p>
        </p:txBody>
      </p:sp>
      <p:sp>
        <p:nvSpPr>
          <p:cNvPr id="27" name="object 4">
            <a:extLst>
              <a:ext uri="{FF2B5EF4-FFF2-40B4-BE49-F238E27FC236}">
                <a16:creationId xmlns:a16="http://schemas.microsoft.com/office/drawing/2014/main" id="{5E2BDE5E-AA79-F7B5-C486-A9F8DF90AAE6}"/>
              </a:ext>
            </a:extLst>
          </p:cNvPr>
          <p:cNvSpPr txBox="1"/>
          <p:nvPr/>
        </p:nvSpPr>
        <p:spPr>
          <a:xfrm>
            <a:off x="3076537" y="5718877"/>
            <a:ext cx="5697639" cy="343684"/>
          </a:xfrm>
          <a:prstGeom prst="rect">
            <a:avLst/>
          </a:prstGeom>
          <a:solidFill>
            <a:srgbClr val="2B51AE"/>
          </a:solidFill>
          <a:ln w="12700">
            <a:solidFill>
              <a:srgbClr val="E7E6E6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0"/>
              </a:spcBef>
            </a:pPr>
            <a:r>
              <a:rPr lang="ru-RU" dirty="0">
                <a:solidFill>
                  <a:schemeClr val="bg1"/>
                </a:solidFill>
                <a:cs typeface="Trebuchet MS"/>
              </a:rPr>
              <a:t>Разработка и реализация ИОМ студентов</a:t>
            </a:r>
            <a:endParaRPr dirty="0">
              <a:solidFill>
                <a:schemeClr val="bg1"/>
              </a:solidFill>
              <a:cs typeface="Trebuchet MS"/>
            </a:endParaRPr>
          </a:p>
        </p:txBody>
      </p:sp>
      <p:sp>
        <p:nvSpPr>
          <p:cNvPr id="28" name="Параллелограмм 27"/>
          <p:cNvSpPr/>
          <p:nvPr/>
        </p:nvSpPr>
        <p:spPr>
          <a:xfrm>
            <a:off x="9168543" y="4282550"/>
            <a:ext cx="2324185" cy="867053"/>
          </a:xfrm>
          <a:prstGeom prst="parallelogram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Создание тренировочных площадок</a:t>
            </a:r>
          </a:p>
        </p:txBody>
      </p:sp>
      <p:sp>
        <p:nvSpPr>
          <p:cNvPr id="29" name="Параллелограмм 28"/>
          <p:cNvSpPr/>
          <p:nvPr/>
        </p:nvSpPr>
        <p:spPr>
          <a:xfrm>
            <a:off x="-55250" y="2795869"/>
            <a:ext cx="2420368" cy="768303"/>
          </a:xfrm>
          <a:prstGeom prst="parallelogram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Рецензирование ВКР</a:t>
            </a:r>
          </a:p>
        </p:txBody>
      </p:sp>
      <p:sp>
        <p:nvSpPr>
          <p:cNvPr id="31" name="Параллелограмм 30"/>
          <p:cNvSpPr/>
          <p:nvPr/>
        </p:nvSpPr>
        <p:spPr>
          <a:xfrm>
            <a:off x="115105" y="3536095"/>
            <a:ext cx="2324185" cy="768303"/>
          </a:xfrm>
          <a:prstGeom prst="parallelogram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Оценка качества образования</a:t>
            </a:r>
          </a:p>
        </p:txBody>
      </p:sp>
      <p:sp>
        <p:nvSpPr>
          <p:cNvPr id="21" name="Параллелограмм 20"/>
          <p:cNvSpPr/>
          <p:nvPr/>
        </p:nvSpPr>
        <p:spPr>
          <a:xfrm>
            <a:off x="115105" y="4312521"/>
            <a:ext cx="2515952" cy="1108102"/>
          </a:xfrm>
          <a:prstGeom prst="parallelogram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</a:rPr>
              <a:t>Выявление педагогически  одаренной молодежи 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8472494A-AF32-EA9D-8E2F-A9D4C5719189}"/>
              </a:ext>
            </a:extLst>
          </p:cNvPr>
          <p:cNvSpPr/>
          <p:nvPr/>
        </p:nvSpPr>
        <p:spPr>
          <a:xfrm>
            <a:off x="3133057" y="96600"/>
            <a:ext cx="8715141" cy="29157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ГБПОУ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>
                <a:solidFill>
                  <a:schemeClr val="bg1"/>
                </a:solidFill>
              </a:rPr>
              <a:t>ВО «Губернский педагогический колледж»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63EFF08-A11F-F586-BB9D-C6EA0E1BF4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12900" y="-32541"/>
            <a:ext cx="725363" cy="648626"/>
          </a:xfrm>
          <a:prstGeom prst="rect">
            <a:avLst/>
          </a:prstGeom>
        </p:spPr>
      </p:pic>
      <p:sp>
        <p:nvSpPr>
          <p:cNvPr id="37" name="Стрелка: влево-вправо 36">
            <a:extLst>
              <a:ext uri="{FF2B5EF4-FFF2-40B4-BE49-F238E27FC236}">
                <a16:creationId xmlns:a16="http://schemas.microsoft.com/office/drawing/2014/main" id="{A14F16B0-C0F5-E890-2C3A-177B3E1B7F9A}"/>
              </a:ext>
            </a:extLst>
          </p:cNvPr>
          <p:cNvSpPr/>
          <p:nvPr/>
        </p:nvSpPr>
        <p:spPr>
          <a:xfrm>
            <a:off x="2350508" y="2231617"/>
            <a:ext cx="7114143" cy="526141"/>
          </a:xfrm>
          <a:prstGeom prst="left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Разработка ОПОП-П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0C2AFFB3-45E2-CEBE-019F-E97C43CC4CA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8978"/>
            <a:ext cx="473075" cy="598170"/>
          </a:xfrm>
          <a:prstGeom prst="rect">
            <a:avLst/>
          </a:prstGeom>
        </p:spPr>
      </p:pic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D8EC553F-FCAE-7A5C-6264-BD5287407EEC}"/>
              </a:ext>
            </a:extLst>
          </p:cNvPr>
          <p:cNvSpPr txBox="1">
            <a:spLocks/>
          </p:cNvSpPr>
          <p:nvPr/>
        </p:nvSpPr>
        <p:spPr>
          <a:xfrm>
            <a:off x="99854" y="6456808"/>
            <a:ext cx="1941984" cy="3624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2028BE"/>
                </a:solidFill>
                <a:latin typeface="+mn-lt"/>
                <a:cs typeface="Arial" panose="020B0604020202020204" pitchFamily="34" charset="0"/>
              </a:rPr>
              <a:t>педагогика</a:t>
            </a:r>
          </a:p>
        </p:txBody>
      </p:sp>
      <p:sp>
        <p:nvSpPr>
          <p:cNvPr id="32" name="object 4">
            <a:extLst>
              <a:ext uri="{FF2B5EF4-FFF2-40B4-BE49-F238E27FC236}">
                <a16:creationId xmlns:a16="http://schemas.microsoft.com/office/drawing/2014/main" id="{5E2BDE5E-AA79-F7B5-C486-A9F8DF90AAE6}"/>
              </a:ext>
            </a:extLst>
          </p:cNvPr>
          <p:cNvSpPr txBox="1"/>
          <p:nvPr/>
        </p:nvSpPr>
        <p:spPr>
          <a:xfrm>
            <a:off x="3085454" y="6143996"/>
            <a:ext cx="5688722" cy="620683"/>
          </a:xfrm>
          <a:prstGeom prst="rect">
            <a:avLst/>
          </a:prstGeom>
          <a:solidFill>
            <a:srgbClr val="2B51AE"/>
          </a:solidFill>
          <a:ln w="12700">
            <a:solidFill>
              <a:srgbClr val="E7E6E6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0"/>
              </a:spcBef>
            </a:pPr>
            <a:r>
              <a:rPr lang="ru-RU" dirty="0" smtClean="0">
                <a:solidFill>
                  <a:schemeClr val="bg1"/>
                </a:solidFill>
                <a:cs typeface="Trebuchet MS"/>
              </a:rPr>
              <a:t>Взаимное использование МТБ и педагогического потенциала сторон соглашения</a:t>
            </a:r>
            <a:endParaRPr dirty="0">
              <a:solidFill>
                <a:schemeClr val="bg1"/>
              </a:solidFill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4168188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EFFBBE-7C6A-3A7C-596A-645084D171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F5759590-B1D9-6238-B7ED-22798D13F5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928" y="-216505"/>
            <a:ext cx="12192000" cy="6858000"/>
          </a:xfrm>
          <a:prstGeom prst="rect">
            <a:avLst/>
          </a:prstGeom>
          <a:effectLst>
            <a:glow rad="762000">
              <a:schemeClr val="accent1">
                <a:alpha val="46000"/>
              </a:schemeClr>
            </a:glow>
          </a:effectLst>
        </p:spPr>
      </p:pic>
      <p:sp>
        <p:nvSpPr>
          <p:cNvPr id="2" name="object 2">
            <a:extLst>
              <a:ext uri="{FF2B5EF4-FFF2-40B4-BE49-F238E27FC236}">
                <a16:creationId xmlns:a16="http://schemas.microsoft.com/office/drawing/2014/main" id="{22012EE3-4EE5-F639-F30F-D6866810C626}"/>
              </a:ext>
            </a:extLst>
          </p:cNvPr>
          <p:cNvSpPr txBox="1"/>
          <p:nvPr/>
        </p:nvSpPr>
        <p:spPr>
          <a:xfrm>
            <a:off x="12016231" y="6441744"/>
            <a:ext cx="9715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10" dirty="0">
                <a:solidFill>
                  <a:srgbClr val="1F3863"/>
                </a:solidFill>
                <a:latin typeface="Trebuchet MS"/>
                <a:cs typeface="Trebuchet MS"/>
              </a:rPr>
              <a:t>3</a:t>
            </a:r>
            <a:endParaRPr sz="1050">
              <a:latin typeface="Trebuchet MS"/>
              <a:cs typeface="Trebuchet MS"/>
            </a:endParaRPr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52DBAACD-028F-881D-4350-14F224943BA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48389" y="479264"/>
            <a:ext cx="8413660" cy="7359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2785"/>
              </a:lnSpc>
              <a:spcBef>
                <a:spcPts val="100"/>
              </a:spcBef>
            </a:pPr>
            <a:r>
              <a:rPr lang="ru-RU" sz="2800" b="1" spc="120" dirty="0">
                <a:solidFill>
                  <a:srgbClr val="3762AF"/>
                </a:solidFill>
                <a:latin typeface="+mn-lt"/>
              </a:rPr>
              <a:t>ВОЗМОЖНОСТИ СТУДЕНТА В РАМКАХ РЕАЛИЗАЦИИ РВМР ОП</a:t>
            </a:r>
            <a:endParaRPr sz="2800" b="1" spc="120" dirty="0">
              <a:solidFill>
                <a:srgbClr val="3762AF"/>
              </a:solidFill>
              <a:latin typeface="+mn-lt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50" y="-216505"/>
            <a:ext cx="1368311" cy="1143965"/>
          </a:xfrm>
          <a:prstGeom prst="rect">
            <a:avLst/>
          </a:prstGeom>
        </p:spPr>
      </p:pic>
      <p:sp>
        <p:nvSpPr>
          <p:cNvPr id="6" name="Блок-схема: альтернативный процесс 5"/>
          <p:cNvSpPr/>
          <p:nvPr/>
        </p:nvSpPr>
        <p:spPr>
          <a:xfrm>
            <a:off x="105331" y="1275727"/>
            <a:ext cx="1661118" cy="624125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ОО - работодатели</a:t>
            </a: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10342266" y="1238442"/>
            <a:ext cx="1423765" cy="653625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ПОО</a:t>
            </a:r>
          </a:p>
        </p:txBody>
      </p:sp>
      <p:sp>
        <p:nvSpPr>
          <p:cNvPr id="19" name="Параллелограмм 18"/>
          <p:cNvSpPr/>
          <p:nvPr/>
        </p:nvSpPr>
        <p:spPr>
          <a:xfrm>
            <a:off x="1995969" y="1276525"/>
            <a:ext cx="2678507" cy="970061"/>
          </a:xfrm>
          <a:prstGeom prst="parallelogram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</a:rPr>
              <a:t>Молодой специалист под запрос конкретного работодателя</a:t>
            </a:r>
          </a:p>
        </p:txBody>
      </p:sp>
      <p:sp>
        <p:nvSpPr>
          <p:cNvPr id="20" name="Параллелограмм 19"/>
          <p:cNvSpPr/>
          <p:nvPr/>
        </p:nvSpPr>
        <p:spPr>
          <a:xfrm>
            <a:off x="555269" y="2468264"/>
            <a:ext cx="2586240" cy="1017954"/>
          </a:xfrm>
          <a:prstGeom prst="parallelogram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</a:rPr>
              <a:t>Сокращение срока адаптации </a:t>
            </a:r>
          </a:p>
          <a:p>
            <a:pPr algn="ctr"/>
            <a:r>
              <a:rPr lang="ru-RU" sz="1600" dirty="0">
                <a:solidFill>
                  <a:schemeClr val="bg1"/>
                </a:solidFill>
              </a:rPr>
              <a:t>к корпоративным условиям работы</a:t>
            </a:r>
          </a:p>
        </p:txBody>
      </p:sp>
      <p:sp>
        <p:nvSpPr>
          <p:cNvPr id="21" name="Параллелограмм 20"/>
          <p:cNvSpPr/>
          <p:nvPr/>
        </p:nvSpPr>
        <p:spPr>
          <a:xfrm>
            <a:off x="4606551" y="3762095"/>
            <a:ext cx="2560351" cy="967813"/>
          </a:xfrm>
          <a:prstGeom prst="parallelogram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</a:rPr>
              <a:t>Возможность совмещения работы и учебы (ИУП, ИГО)</a:t>
            </a:r>
          </a:p>
        </p:txBody>
      </p:sp>
      <p:sp>
        <p:nvSpPr>
          <p:cNvPr id="23" name="Параллелограмм 22"/>
          <p:cNvSpPr/>
          <p:nvPr/>
        </p:nvSpPr>
        <p:spPr>
          <a:xfrm>
            <a:off x="7698982" y="1389693"/>
            <a:ext cx="2235843" cy="540623"/>
          </a:xfrm>
          <a:prstGeom prst="parallelogram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</a:rPr>
              <a:t>Выбор направленности</a:t>
            </a:r>
          </a:p>
        </p:txBody>
      </p:sp>
      <p:sp>
        <p:nvSpPr>
          <p:cNvPr id="22" name="Параллелограмм 21"/>
          <p:cNvSpPr/>
          <p:nvPr/>
        </p:nvSpPr>
        <p:spPr>
          <a:xfrm>
            <a:off x="8385445" y="2052288"/>
            <a:ext cx="1672137" cy="361462"/>
          </a:xfrm>
          <a:prstGeom prst="parallelogram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</a:rPr>
              <a:t>Выбор  ДПБ</a:t>
            </a:r>
          </a:p>
        </p:txBody>
      </p:sp>
      <p:sp>
        <p:nvSpPr>
          <p:cNvPr id="24" name="Параллелограмм 23"/>
          <p:cNvSpPr/>
          <p:nvPr/>
        </p:nvSpPr>
        <p:spPr>
          <a:xfrm>
            <a:off x="8883955" y="2540857"/>
            <a:ext cx="3059066" cy="1192581"/>
          </a:xfrm>
          <a:prstGeom prst="parallelogram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</a:rPr>
              <a:t>Возможность зачета результатов освоения дисциплин в форме проекта</a:t>
            </a:r>
          </a:p>
          <a:p>
            <a:pPr algn="ctr"/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26" name="Параллелограмм 25"/>
          <p:cNvSpPr/>
          <p:nvPr/>
        </p:nvSpPr>
        <p:spPr>
          <a:xfrm>
            <a:off x="972839" y="3701847"/>
            <a:ext cx="2994305" cy="1365540"/>
          </a:xfrm>
          <a:prstGeom prst="parallelogram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</a:rPr>
              <a:t>Раннее профессиональная адаптация и  трудоустройство </a:t>
            </a:r>
          </a:p>
          <a:p>
            <a:pPr algn="ctr"/>
            <a:r>
              <a:rPr lang="ru-RU" sz="1600" dirty="0">
                <a:solidFill>
                  <a:schemeClr val="bg1"/>
                </a:solidFill>
              </a:rPr>
              <a:t>(по первой профессии)</a:t>
            </a:r>
          </a:p>
        </p:txBody>
      </p:sp>
      <p:sp>
        <p:nvSpPr>
          <p:cNvPr id="28" name="Параллелограмм 27"/>
          <p:cNvSpPr/>
          <p:nvPr/>
        </p:nvSpPr>
        <p:spPr>
          <a:xfrm>
            <a:off x="6637349" y="4910626"/>
            <a:ext cx="3398125" cy="1607130"/>
          </a:xfrm>
          <a:prstGeom prst="parallelogram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</a:rPr>
              <a:t>Возможность зачета результатов освоения физкультуры на основе достижений в спортивных секциях</a:t>
            </a: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7151" y="1985169"/>
            <a:ext cx="2456136" cy="1375436"/>
          </a:xfrm>
          <a:prstGeom prst="rect">
            <a:avLst/>
          </a:prstGeom>
        </p:spPr>
      </p:pic>
      <p:sp>
        <p:nvSpPr>
          <p:cNvPr id="34" name="Параллелограмм 33"/>
          <p:cNvSpPr/>
          <p:nvPr/>
        </p:nvSpPr>
        <p:spPr>
          <a:xfrm>
            <a:off x="7585450" y="3876917"/>
            <a:ext cx="2890289" cy="888850"/>
          </a:xfrm>
          <a:prstGeom prst="parallelogram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</a:rPr>
              <a:t>Выбор программы профессионального обучения</a:t>
            </a:r>
          </a:p>
        </p:txBody>
      </p:sp>
      <p:sp>
        <p:nvSpPr>
          <p:cNvPr id="29" name="Параллелограмм 28"/>
          <p:cNvSpPr/>
          <p:nvPr/>
        </p:nvSpPr>
        <p:spPr>
          <a:xfrm>
            <a:off x="2295514" y="5246614"/>
            <a:ext cx="2916621" cy="1192581"/>
          </a:xfrm>
          <a:prstGeom prst="parallelogram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</a:rPr>
              <a:t>Возможность зачета результатов практики работающим студентам</a:t>
            </a:r>
          </a:p>
          <a:p>
            <a:pPr algn="ctr"/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AFA0B8F-5BCA-9D4E-4922-D9EC13D0B470}"/>
              </a:ext>
            </a:extLst>
          </p:cNvPr>
          <p:cNvSpPr/>
          <p:nvPr/>
        </p:nvSpPr>
        <p:spPr>
          <a:xfrm>
            <a:off x="3494876" y="-94260"/>
            <a:ext cx="8715141" cy="35184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ГБПОУ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>
                <a:solidFill>
                  <a:schemeClr val="bg1"/>
                </a:solidFill>
              </a:rPr>
              <a:t>ВО «Губернский педагогический колледж»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63EFF08-A11F-F586-BB9D-C6EA0E1BF4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28706" y="-216505"/>
            <a:ext cx="901531" cy="806157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B3FDCFC-F65F-C2EF-6664-598A4435955D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99" y="6005605"/>
            <a:ext cx="473075" cy="598170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CB53BD25-3495-0E72-96CB-B34061736B4B}"/>
              </a:ext>
            </a:extLst>
          </p:cNvPr>
          <p:cNvSpPr txBox="1">
            <a:spLocks/>
          </p:cNvSpPr>
          <p:nvPr/>
        </p:nvSpPr>
        <p:spPr>
          <a:xfrm>
            <a:off x="353530" y="6123775"/>
            <a:ext cx="1941984" cy="3624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2028BE"/>
                </a:solidFill>
                <a:latin typeface="+mn-lt"/>
                <a:cs typeface="Arial" panose="020B0604020202020204" pitchFamily="34" charset="0"/>
              </a:rPr>
              <a:t>педагогика</a:t>
            </a:r>
          </a:p>
        </p:txBody>
      </p:sp>
    </p:spTree>
    <p:extLst>
      <p:ext uri="{BB962C8B-B14F-4D97-AF65-F5344CB8AC3E}">
        <p14:creationId xmlns:p14="http://schemas.microsoft.com/office/powerpoint/2010/main" val="20022205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1681</TotalTime>
  <Words>881</Words>
  <Application>Microsoft Office PowerPoint</Application>
  <PresentationFormat>Широкоэкранный</PresentationFormat>
  <Paragraphs>163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Microsoft Sans Serif</vt:lpstr>
      <vt:lpstr>Raleway</vt:lpstr>
      <vt:lpstr>Times New Roman</vt:lpstr>
      <vt:lpstr>Trebuchet MS</vt:lpstr>
      <vt:lpstr>Тема Office</vt:lpstr>
      <vt:lpstr>Презентация PowerPoint</vt:lpstr>
      <vt:lpstr>Презентация PowerPoint</vt:lpstr>
      <vt:lpstr>Презентация PowerPoint</vt:lpstr>
      <vt:lpstr>НОВЫЕ КОМПОНЕНТЫ ОПОП-П</vt:lpstr>
      <vt:lpstr>ПРИНЦИПЫ МОДЕЛИ</vt:lpstr>
      <vt:lpstr>РОЛЬ ПОО - УЧАСТНИКОВ КЛАСТЕРА В РЕАЛИЗАЦИИ РАСПРЕДЕЛЕННОЙ ВНУТРИКЛАСТЕРНОЙ МОДЕЛИ </vt:lpstr>
      <vt:lpstr>РОЛЬ ПОО - УЧАСТНИКОВ КЛАСТЕРА В РЕАЛИЗАЦИИ РАСПРЕДЕЛЕННОЙ ВНУТРИКЛАСТЕРНОЙ МОДЕЛИ </vt:lpstr>
      <vt:lpstr>РОЛЬ УЧАСТНИКОВ КЛАСТЕРА В РЕАЛИЗАЦИИ РАСПРЕДЕЛЕННОЙ ВНУТРИКЛАСТЕРНОЙ МОДЕЛИ </vt:lpstr>
      <vt:lpstr>ВОЗМОЖНОСТИ СТУДЕНТА В РАМКАХ РЕАЛИЗАЦИИ РВМР ОП</vt:lpstr>
      <vt:lpstr>РИСКИ, ВОЗНИКАЮЩИЕ В ПРОЦЕССЕ РЕАЛИЗАЦИИ ОПОП-П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ГБПОУ ВО  ГПК</dc:creator>
  <cp:lastModifiedBy>Вера</cp:lastModifiedBy>
  <cp:revision>69</cp:revision>
  <cp:lastPrinted>2024-03-20T07:06:00Z</cp:lastPrinted>
  <dcterms:created xsi:type="dcterms:W3CDTF">2023-01-24T07:22:34Z</dcterms:created>
  <dcterms:modified xsi:type="dcterms:W3CDTF">2024-03-25T07:17:53Z</dcterms:modified>
</cp:coreProperties>
</file>