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06336-7429-4716-9845-9CF7E6CD3832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11A6F-034B-4C8B-B123-3B5702641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11A6F-034B-4C8B-B123-3B57026417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0">
              <a:schemeClr val="accent4">
                <a:lumMod val="50000"/>
              </a:schemeClr>
            </a:gs>
            <a:gs pos="53000">
              <a:schemeClr val="accent4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DEC6-F8EF-4CF5-B7AC-310801843FB5}" type="datetimeFigureOut">
              <a:rPr lang="ru-RU" smtClean="0"/>
              <a:pPr/>
              <a:t>17.10.2014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936D8-0AD3-4216-B9D3-B50CAC79E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2584459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ЖЕСТОКОЕ </a:t>
            </a:r>
            <a:br>
              <a:rPr lang="ru-RU" sz="6000" b="1" dirty="0" smtClean="0">
                <a:solidFill>
                  <a:schemeClr val="bg1"/>
                </a:solidFill>
              </a:rPr>
            </a:br>
            <a:r>
              <a:rPr lang="ru-RU" sz="6000" b="1" dirty="0" smtClean="0">
                <a:solidFill>
                  <a:schemeClr val="bg1"/>
                </a:solidFill>
              </a:rPr>
              <a:t>ОБРАЩЕНИЕ</a:t>
            </a:r>
            <a:br>
              <a:rPr lang="ru-RU" sz="6000" b="1" dirty="0" smtClean="0">
                <a:solidFill>
                  <a:schemeClr val="bg1"/>
                </a:solidFill>
              </a:rPr>
            </a:br>
            <a:r>
              <a:rPr lang="ru-RU" sz="6000" b="1" dirty="0" smtClean="0">
                <a:solidFill>
                  <a:schemeClr val="bg1"/>
                </a:solidFill>
              </a:rPr>
              <a:t>С</a:t>
            </a:r>
            <a:br>
              <a:rPr lang="ru-RU" sz="6000" b="1" dirty="0" smtClean="0">
                <a:solidFill>
                  <a:schemeClr val="bg1"/>
                </a:solidFill>
              </a:rPr>
            </a:br>
            <a:r>
              <a:rPr lang="ru-RU" sz="6000" b="1" dirty="0" smtClean="0">
                <a:solidFill>
                  <a:schemeClr val="bg1"/>
                </a:solidFill>
              </a:rPr>
              <a:t>НЕСОВЕРШЕННОЛЕТНИМИ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Какие чувства у тебя возникают, когда тебя ругают, унижают, оскорбляют?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71642997"/>
              </p:ext>
            </p:extLst>
          </p:nvPr>
        </p:nvGraphicFramePr>
        <p:xfrm>
          <a:off x="0" y="1397000"/>
          <a:ext cx="8929720" cy="5318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32264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Оби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Гнев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Желание исчезнуть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41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Тос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4138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Без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Раз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Ли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страх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Желание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отве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тить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тем 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Нена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висть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Чувство вины. Это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спра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Вед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ливо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232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Calibri"/>
                          <a:cs typeface="Times New Roman"/>
                        </a:rPr>
                        <a:t>5кл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232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Calibri"/>
                          <a:cs typeface="Times New Roman"/>
                        </a:rPr>
                        <a:t>6кл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697232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Calibri"/>
                          <a:cs typeface="Times New Roman"/>
                        </a:rPr>
                        <a:t>7кл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Кому бы ты мог рассказать о ситуации, связанной с жестоким обращением?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0" y="1397000"/>
          <a:ext cx="8715440" cy="5340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4"/>
                <a:gridCol w="1178726"/>
                <a:gridCol w="1089430"/>
                <a:gridCol w="1089430"/>
                <a:gridCol w="1089430"/>
                <a:gridCol w="1089430"/>
                <a:gridCol w="1089430"/>
                <a:gridCol w="1089430"/>
              </a:tblGrid>
              <a:tr h="306047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друзьям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учителю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Родст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вен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никам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Родите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лям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Работ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нику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учреж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психо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логу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поли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цей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скому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никому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телефо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ну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доверия</a:t>
                      </a:r>
                    </a:p>
                  </a:txBody>
                  <a:tcPr marL="68580" marR="68580" marT="0" marB="0"/>
                </a:tc>
              </a:tr>
              <a:tr h="728744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5кл.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8744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6кл.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8744"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7кл.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Приходилось ли тебе убегать из дома?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0" y="1397000"/>
          <a:ext cx="8715440" cy="5355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60"/>
                <a:gridCol w="2178860"/>
                <a:gridCol w="2178860"/>
                <a:gridCol w="2178860"/>
              </a:tblGrid>
              <a:tr h="149660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Да, из-за ссоры с родителями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Да, из-за ссоры с братьями, сёстрами</a:t>
                      </a:r>
                    </a:p>
                  </a:txBody>
                  <a:tcPr marL="68580" marR="68580" marT="0" marB="0"/>
                </a:tc>
              </a:tr>
              <a:tr h="113097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5кл.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097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6кл.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097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7кл.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000792"/>
          </a:xfrm>
          <a:gradFill>
            <a:gsLst>
              <a:gs pos="0">
                <a:schemeClr val="tx2">
                  <a:lumMod val="50000"/>
                </a:schemeClr>
              </a:gs>
              <a:gs pos="0">
                <a:schemeClr val="tx2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4">
                  <a:lumMod val="50000"/>
                </a:schemeClr>
              </a:gs>
              <a:gs pos="50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>
            <a:normAutofit/>
          </a:bodyPr>
          <a:lstStyle/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Семья – это зеркало.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Ребенок смотрит в его отражение.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И как губка впитывает манеру поведения,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общения родителей,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установленные ориентиры и ценности.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И все то, что он там увидит,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непременно скопирует и перенесет 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 fontAlgn="base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в свою будущую семью.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  <a:gradFill>
            <a:gsLst>
              <a:gs pos="100000">
                <a:schemeClr val="tx2">
                  <a:lumMod val="50000"/>
                </a:schemeClr>
              </a:gs>
              <a:gs pos="0">
                <a:schemeClr val="accent4">
                  <a:lumMod val="50000"/>
                </a:schemeClr>
              </a:gs>
              <a:gs pos="53000">
                <a:schemeClr val="accent4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«Ребёнок должен быть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защищён от всех форм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небрежного отношения,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жестокости и эксплуатации»</a:t>
            </a:r>
          </a:p>
          <a:p>
            <a:pPr>
              <a:buNone/>
            </a:pPr>
            <a:endParaRPr lang="ru-RU" dirty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</a:rPr>
              <a:t>Принцип 9 </a:t>
            </a: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</a:rPr>
              <a:t>Декларации </a:t>
            </a: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</a:rPr>
              <a:t>прав ребёнка</a:t>
            </a: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</a:rPr>
              <a:t>20.11.1959г.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786874" cy="6215106"/>
          </a:xfrm>
          <a:gradFill>
            <a:gsLst>
              <a:gs pos="100000">
                <a:schemeClr val="tx2">
                  <a:lumMod val="50000"/>
                </a:schemeClr>
              </a:gs>
              <a:gs pos="0">
                <a:schemeClr val="accent4">
                  <a:lumMod val="50000"/>
                </a:schemeClr>
              </a:gs>
              <a:gs pos="53000">
                <a:schemeClr val="accent4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</a:rPr>
              <a:t>Физическое насилие</a:t>
            </a:r>
            <a:r>
              <a:rPr lang="ru-RU" sz="4800" dirty="0">
                <a:solidFill>
                  <a:schemeClr val="bg1"/>
                </a:solidFill>
              </a:rPr>
              <a:t> </a:t>
            </a:r>
            <a:endParaRPr lang="ru-RU" sz="4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– </a:t>
            </a:r>
            <a:r>
              <a:rPr lang="ru-RU" sz="4000" dirty="0">
                <a:solidFill>
                  <a:schemeClr val="bg1"/>
                </a:solidFill>
              </a:rPr>
              <a:t>это преднамеренное нанесение </a:t>
            </a:r>
            <a:r>
              <a:rPr lang="ru-RU" sz="4000" dirty="0" smtClean="0">
                <a:solidFill>
                  <a:schemeClr val="bg1"/>
                </a:solidFill>
              </a:rPr>
              <a:t>ребенку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физических повреждений, которые могут привести к смерти ребёнка или вызывают серьёзные (требующие медицинской помощи) нарушения физического или психического здоровья, или ведут к отставанию в развитии. 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  <a:gradFill>
            <a:gsLst>
              <a:gs pos="100000">
                <a:schemeClr val="tx2">
                  <a:lumMod val="50000"/>
                </a:schemeClr>
              </a:gs>
              <a:gs pos="0">
                <a:schemeClr val="accent4">
                  <a:lumMod val="50000"/>
                </a:schemeClr>
              </a:gs>
              <a:gs pos="53000">
                <a:schemeClr val="accent4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/>
              <a:t> </a:t>
            </a:r>
            <a:r>
              <a:rPr lang="ru-RU" sz="4800" b="1" dirty="0">
                <a:solidFill>
                  <a:schemeClr val="bg1"/>
                </a:solidFill>
              </a:rPr>
              <a:t>Сексуальное насилие</a:t>
            </a:r>
            <a:r>
              <a:rPr lang="ru-RU" sz="4800" dirty="0">
                <a:solidFill>
                  <a:schemeClr val="bg1"/>
                </a:solidFill>
              </a:rPr>
              <a:t> </a:t>
            </a:r>
            <a:endParaRPr lang="ru-RU" sz="4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– </a:t>
            </a:r>
            <a:r>
              <a:rPr lang="ru-RU" sz="3600" dirty="0">
                <a:solidFill>
                  <a:schemeClr val="bg1"/>
                </a:solidFill>
              </a:rPr>
              <a:t>это вовлечение ребенка с его согласия или без такового в сексуальные действия с взрослыми с целью получения последними удовлетворения или выгоды. Согласие ребенка на сексуальный контакт не дает оснований считать его ненасильственным, поскольку ребенок не обладает свободой воли и не может предвидеть все негативные для себя последствия.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  <a:gradFill>
            <a:gsLst>
              <a:gs pos="100000">
                <a:schemeClr val="tx2">
                  <a:lumMod val="50000"/>
                </a:schemeClr>
              </a:gs>
              <a:gs pos="0">
                <a:schemeClr val="accent4">
                  <a:lumMod val="50000"/>
                </a:schemeClr>
              </a:gs>
              <a:gs pos="53000">
                <a:schemeClr val="accent4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</a:rPr>
              <a:t>Психическое 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(</a:t>
            </a:r>
            <a:r>
              <a:rPr lang="ru-RU" sz="4800" b="1" dirty="0">
                <a:solidFill>
                  <a:schemeClr val="bg1"/>
                </a:solidFill>
              </a:rPr>
              <a:t>эмоциональное) насилие 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– </a:t>
            </a:r>
            <a:r>
              <a:rPr lang="ru-RU" sz="4800" dirty="0">
                <a:solidFill>
                  <a:schemeClr val="bg1"/>
                </a:solidFill>
              </a:rPr>
              <a:t>это периодическое, длительное или постоянное психическое воздействие на ребенка, тормозящее развитие личности и приводящее к формированию патологических черт </a:t>
            </a:r>
            <a:r>
              <a:rPr lang="ru-RU" sz="4800" dirty="0" smtClean="0">
                <a:solidFill>
                  <a:schemeClr val="bg1"/>
                </a:solidFill>
              </a:rPr>
              <a:t>характера</a:t>
            </a:r>
            <a:r>
              <a:rPr lang="ru-RU" sz="4800" dirty="0">
                <a:solidFill>
                  <a:schemeClr val="bg1"/>
                </a:solidFill>
              </a:rPr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или нарушение развития его личности.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  <a:gradFill>
            <a:gsLst>
              <a:gs pos="100000">
                <a:schemeClr val="tx2">
                  <a:lumMod val="50000"/>
                </a:schemeClr>
              </a:gs>
              <a:gs pos="0">
                <a:schemeClr val="accent4">
                  <a:lumMod val="50000"/>
                </a:schemeClr>
              </a:gs>
              <a:gs pos="53000">
                <a:schemeClr val="accent4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Пренебрежение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нуждами </a:t>
            </a:r>
            <a:r>
              <a:rPr lang="ru-RU" sz="4400" b="1" dirty="0">
                <a:solidFill>
                  <a:schemeClr val="bg1"/>
                </a:solidFill>
              </a:rPr>
              <a:t>ребенка</a:t>
            </a:r>
            <a:r>
              <a:rPr lang="ru-RU" sz="4000" dirty="0">
                <a:solidFill>
                  <a:schemeClr val="bg1"/>
                </a:solidFill>
              </a:rPr>
              <a:t> 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– </a:t>
            </a:r>
            <a:r>
              <a:rPr lang="ru-RU" sz="4000" dirty="0">
                <a:solidFill>
                  <a:schemeClr val="bg1"/>
                </a:solidFill>
              </a:rPr>
              <a:t>это отсутствие элементарной заботы о ребенке, в результате чего нарушается его эмоциональное состояние и появляется угроза его здоровью или развитию.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Допускал ли кто-нибудь в семье по отношению к тебе жестокое обращение?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785924"/>
          <a:ext cx="8286808" cy="4626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11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</a:t>
                      </a:r>
                    </a:p>
                  </a:txBody>
                  <a:tcPr marL="68580" marR="68580" marT="0" marB="0"/>
                </a:tc>
              </a:tr>
              <a:tr h="11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>
                          <a:latin typeface="Calibri"/>
                          <a:ea typeface="Calibri"/>
                          <a:cs typeface="Times New Roman"/>
                        </a:rPr>
                        <a:t>5кл.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>
                          <a:latin typeface="Calibri"/>
                          <a:ea typeface="Calibri"/>
                          <a:cs typeface="Times New Roman"/>
                        </a:rPr>
                        <a:t>6кл.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11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>
                          <a:latin typeface="Calibri"/>
                          <a:ea typeface="Calibri"/>
                          <a:cs typeface="Times New Roman"/>
                        </a:rPr>
                        <a:t>7кл.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6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По отношению к кому было направлено жестокое обращение в семье?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60" y="1643051"/>
          <a:ext cx="8429680" cy="5663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936"/>
                <a:gridCol w="1685936"/>
                <a:gridCol w="1685936"/>
                <a:gridCol w="1685936"/>
                <a:gridCol w="1685936"/>
              </a:tblGrid>
              <a:tr h="1508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 матери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 отцу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 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братьям и сёстрам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 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живот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ным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0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5кл.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0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6кл.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1140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latin typeface="Calibri"/>
                          <a:ea typeface="Calibri"/>
                          <a:cs typeface="Times New Roman"/>
                        </a:rPr>
                        <a:t>7кл.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  <a:gradFill>
            <a:gsLst>
              <a:gs pos="100000">
                <a:schemeClr val="tx2">
                  <a:lumMod val="50000"/>
                </a:schemeClr>
              </a:gs>
              <a:gs pos="35000">
                <a:schemeClr val="accent4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За что тебя чаще всего наказывают дома?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928671"/>
          <a:ext cx="9144002" cy="611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414245"/>
                <a:gridCol w="1198327"/>
                <a:gridCol w="1306286"/>
                <a:gridCol w="1306286"/>
                <a:gridCol w="1306286"/>
                <a:gridCol w="1306286"/>
              </a:tblGrid>
              <a:tr h="3014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непослушание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лень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ложь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всё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что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угодно,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когда родители бывают раздражены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поведе</a:t>
                      </a:r>
                      <a:endParaRPr lang="ru-RU" sz="20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ние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в школе,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 учёбу, за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меня вообще не наказывают</a:t>
                      </a:r>
                    </a:p>
                  </a:txBody>
                  <a:tcPr marL="68580" marR="68580" marT="0" marB="0"/>
                </a:tc>
              </a:tr>
              <a:tr h="1035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5кл.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5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6кл.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1035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7кл.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123</TotalTime>
  <Words>353</Words>
  <Application>Microsoft Office PowerPoint</Application>
  <PresentationFormat>Экран (4:3)</PresentationFormat>
  <Paragraphs>178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ЖЕСТОКОЕ  ОБРАЩЕНИЕ С НЕСОВЕРШЕННОЛЕТНИМИ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89619534407</dc:creator>
  <cp:lastModifiedBy>89619534407</cp:lastModifiedBy>
  <cp:revision>6</cp:revision>
  <dcterms:created xsi:type="dcterms:W3CDTF">2014-10-16T07:36:53Z</dcterms:created>
  <dcterms:modified xsi:type="dcterms:W3CDTF">2014-10-17T07:10:33Z</dcterms:modified>
</cp:coreProperties>
</file>