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sldIdLst>
    <p:sldId id="256" r:id="rId2"/>
    <p:sldId id="264" r:id="rId3"/>
    <p:sldId id="261" r:id="rId4"/>
    <p:sldId id="262" r:id="rId5"/>
    <p:sldId id="263" r:id="rId6"/>
    <p:sldId id="265" r:id="rId7"/>
    <p:sldId id="266" r:id="rId8"/>
    <p:sldId id="267" r:id="rId9"/>
    <p:sldId id="268" r:id="rId10"/>
    <p:sldId id="269" r:id="rId11"/>
    <p:sldId id="270" r:id="rId12"/>
    <p:sldId id="271" r:id="rId13"/>
    <p:sldId id="257" r:id="rId1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9" d="100"/>
          <a:sy n="59" d="100"/>
        </p:scale>
        <p:origin x="-2508" y="-90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3806336-7429-4716-9845-9CF7E6CD3832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5711A6F-034B-4C8B-B123-3B5702641782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711A6F-034B-4C8B-B123-3B5702641782}" type="slidenum">
              <a:rPr lang="ru-RU" smtClean="0"/>
              <a:pPr/>
              <a:t>9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tx2">
                <a:lumMod val="50000"/>
              </a:schemeClr>
            </a:gs>
            <a:gs pos="0">
              <a:schemeClr val="accent4">
                <a:lumMod val="50000"/>
              </a:schemeClr>
            </a:gs>
            <a:gs pos="53000">
              <a:schemeClr val="accent4">
                <a:lumMod val="5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4DDEC6-F8EF-4CF5-B7AC-310801843FB5}" type="datetimeFigureOut">
              <a:rPr lang="ru-RU" smtClean="0"/>
              <a:pPr/>
              <a:t>17.10.2014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1936D8-0AD3-4216-B9D3-B50CAC79EF0A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2130425"/>
            <a:ext cx="9144000" cy="2584459"/>
          </a:xfrm>
        </p:spPr>
        <p:txBody>
          <a:bodyPr>
            <a:noAutofit/>
          </a:bodyPr>
          <a:lstStyle/>
          <a:p>
            <a:r>
              <a:rPr lang="ru-RU" sz="6000" b="1" dirty="0" smtClean="0">
                <a:solidFill>
                  <a:schemeClr val="bg1"/>
                </a:solidFill>
              </a:rPr>
              <a:t>ЖЕСТОКОЕ </a:t>
            </a:r>
            <a:br>
              <a:rPr lang="ru-RU" sz="6000" b="1" dirty="0" smtClean="0">
                <a:solidFill>
                  <a:schemeClr val="bg1"/>
                </a:solidFill>
              </a:rPr>
            </a:br>
            <a:r>
              <a:rPr lang="ru-RU" sz="6000" b="1" dirty="0" smtClean="0">
                <a:solidFill>
                  <a:schemeClr val="bg1"/>
                </a:solidFill>
              </a:rPr>
              <a:t>ОБРАЩЕНИЕ</a:t>
            </a:r>
            <a:br>
              <a:rPr lang="ru-RU" sz="6000" b="1" dirty="0" smtClean="0">
                <a:solidFill>
                  <a:schemeClr val="bg1"/>
                </a:solidFill>
              </a:rPr>
            </a:br>
            <a:r>
              <a:rPr lang="ru-RU" sz="6000" b="1" dirty="0" smtClean="0">
                <a:solidFill>
                  <a:schemeClr val="bg1"/>
                </a:solidFill>
              </a:rPr>
              <a:t>С</a:t>
            </a:r>
            <a:br>
              <a:rPr lang="ru-RU" sz="6000" b="1" dirty="0" smtClean="0">
                <a:solidFill>
                  <a:schemeClr val="bg1"/>
                </a:solidFill>
              </a:rPr>
            </a:br>
            <a:r>
              <a:rPr lang="ru-RU" sz="6000" b="1" dirty="0" smtClean="0">
                <a:solidFill>
                  <a:schemeClr val="bg1"/>
                </a:solidFill>
              </a:rPr>
              <a:t>НЕСОВЕРШЕННОЛЕТНИМИ</a:t>
            </a:r>
            <a:endParaRPr lang="ru-RU" sz="6000" b="1" dirty="0">
              <a:solidFill>
                <a:schemeClr val="bg1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40435"/>
          </a:xfrm>
          <a:gradFill>
            <a:gsLst>
              <a:gs pos="100000">
                <a:schemeClr val="tx2">
                  <a:lumMod val="50000"/>
                </a:schemeClr>
              </a:gs>
              <a:gs pos="35000">
                <a:schemeClr val="accent4">
                  <a:lumMod val="75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txBody>
          <a:bodyPr/>
          <a:lstStyle/>
          <a:p>
            <a:pPr algn="ctr">
              <a:buNone/>
            </a:pPr>
            <a:r>
              <a:rPr lang="ru-RU" b="1" dirty="0" smtClean="0">
                <a:solidFill>
                  <a:schemeClr val="bg1"/>
                </a:solidFill>
              </a:rPr>
              <a:t>Какие чувства у тебя возникают, когда тебя ругают, унижают, оскорбляют?</a:t>
            </a:r>
            <a:endParaRPr lang="ru-RU" dirty="0" smtClean="0">
              <a:solidFill>
                <a:schemeClr val="bg1"/>
              </a:solidFill>
            </a:endParaRP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4271642997"/>
              </p:ext>
            </p:extLst>
          </p:nvPr>
        </p:nvGraphicFramePr>
        <p:xfrm>
          <a:off x="0" y="1397000"/>
          <a:ext cx="8929720" cy="531814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92972"/>
                <a:gridCol w="892972"/>
                <a:gridCol w="892972"/>
                <a:gridCol w="892972"/>
                <a:gridCol w="892972"/>
                <a:gridCol w="892972"/>
                <a:gridCol w="892972"/>
                <a:gridCol w="892972"/>
                <a:gridCol w="892972"/>
                <a:gridCol w="892972"/>
              </a:tblGrid>
              <a:tr h="3226452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Класс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Оби</a:t>
                      </a: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да</a:t>
                      </a:r>
                      <a:endParaRPr lang="ru-RU" sz="24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Гнев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Желание исчезнуть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84138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Тос</a:t>
                      </a:r>
                      <a:endParaRPr lang="ru-RU" sz="24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84138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ка</a:t>
                      </a:r>
                      <a:endParaRPr lang="ru-RU" sz="24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Без</a:t>
                      </a:r>
                    </a:p>
                    <a:p>
                      <a:pPr marL="0" indent="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Раз</a:t>
                      </a:r>
                    </a:p>
                    <a:p>
                      <a:pPr marL="0" indent="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Ли</a:t>
                      </a:r>
                    </a:p>
                    <a:p>
                      <a:pPr marL="0" indent="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чие</a:t>
                      </a:r>
                      <a:endParaRPr lang="ru-RU" sz="24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indent="-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страх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Желание </a:t>
                      </a:r>
                      <a:r>
                        <a:rPr lang="ru-RU" sz="24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отве</a:t>
                      </a:r>
                      <a:endParaRPr lang="ru-RU" sz="24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indent="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тить</a:t>
                      </a:r>
                      <a:r>
                        <a:rPr lang="ru-RU" sz="24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4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тем же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indent="-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Нена</a:t>
                      </a:r>
                      <a:endParaRPr lang="ru-RU" sz="24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457200" indent="-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висть</a:t>
                      </a:r>
                      <a:endParaRPr lang="ru-RU" sz="24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Чувство вины. Это </a:t>
                      </a:r>
                      <a:r>
                        <a:rPr lang="ru-RU" sz="24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спра</a:t>
                      </a:r>
                      <a:endParaRPr lang="ru-RU" sz="24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indent="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Вед</a:t>
                      </a:r>
                    </a:p>
                    <a:p>
                      <a:pPr marL="0" indent="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ливо</a:t>
                      </a:r>
                      <a:endParaRPr lang="ru-RU" sz="24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697232">
                <a:tc>
                  <a:txBody>
                    <a:bodyPr/>
                    <a:lstStyle/>
                    <a:p>
                      <a:pPr marL="0" inden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 smtClean="0">
                          <a:latin typeface="Calibri"/>
                          <a:ea typeface="Calibri"/>
                          <a:cs typeface="Times New Roman"/>
                        </a:rPr>
                        <a:t>5кл</a:t>
                      </a:r>
                      <a:endParaRPr lang="ru-RU" sz="36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6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6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6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697232"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 smtClean="0">
                          <a:latin typeface="Calibri"/>
                          <a:ea typeface="Calibri"/>
                          <a:cs typeface="Times New Roman"/>
                        </a:rPr>
                        <a:t>6кл</a:t>
                      </a:r>
                      <a:endParaRPr lang="ru-RU" sz="36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6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6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</a:tr>
              <a:tr h="697232">
                <a:tc>
                  <a:txBody>
                    <a:bodyPr/>
                    <a:lstStyle/>
                    <a:p>
                      <a:pPr marL="457200" indent="-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 smtClean="0">
                          <a:latin typeface="Calibri"/>
                          <a:ea typeface="Calibri"/>
                          <a:cs typeface="Times New Roman"/>
                        </a:rPr>
                        <a:t>7кл</a:t>
                      </a:r>
                      <a:endParaRPr lang="ru-RU" sz="36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6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6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6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40435"/>
          </a:xfrm>
          <a:gradFill>
            <a:gsLst>
              <a:gs pos="100000">
                <a:schemeClr val="tx2">
                  <a:lumMod val="50000"/>
                </a:schemeClr>
              </a:gs>
              <a:gs pos="35000">
                <a:schemeClr val="accent4">
                  <a:lumMod val="75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txBody>
          <a:bodyPr/>
          <a:lstStyle/>
          <a:p>
            <a:pPr algn="ctr">
              <a:buNone/>
            </a:pPr>
            <a:r>
              <a:rPr lang="ru-RU" b="1" dirty="0" smtClean="0">
                <a:solidFill>
                  <a:schemeClr val="bg1"/>
                </a:solidFill>
              </a:rPr>
              <a:t>Кому бы ты мог рассказать о ситуации, связанной с жестоким обращением?</a:t>
            </a:r>
            <a:endParaRPr lang="ru-RU" dirty="0" smtClean="0">
              <a:solidFill>
                <a:schemeClr val="bg1"/>
              </a:solidFill>
            </a:endParaRP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214280" y="1397000"/>
          <a:ext cx="8715440" cy="53409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0134"/>
                <a:gridCol w="1178726"/>
                <a:gridCol w="1089430"/>
                <a:gridCol w="1089430"/>
                <a:gridCol w="1089430"/>
                <a:gridCol w="1089430"/>
                <a:gridCol w="1089430"/>
                <a:gridCol w="1089430"/>
              </a:tblGrid>
              <a:tr h="3060478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Класс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indent="-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друзьям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indent="-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учителю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Родст</a:t>
                      </a:r>
                      <a:endParaRPr lang="ru-RU" sz="20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вен</a:t>
                      </a: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никам</a:t>
                      </a:r>
                      <a:endParaRPr lang="ru-RU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Родите</a:t>
                      </a: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лям</a:t>
                      </a:r>
                      <a:endParaRPr lang="ru-RU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Работ</a:t>
                      </a: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нику</a:t>
                      </a:r>
                      <a:r>
                        <a:rPr lang="ru-RU" sz="20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учреж</a:t>
                      </a:r>
                      <a:endParaRPr lang="ru-RU" sz="20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дения</a:t>
                      </a:r>
                      <a:endParaRPr lang="ru-RU" sz="20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(</a:t>
                      </a: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психо</a:t>
                      </a:r>
                      <a:endParaRPr lang="ru-RU" sz="20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логу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, </a:t>
                      </a:r>
                      <a:r>
                        <a:rPr lang="ru-RU" sz="20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поли</a:t>
                      </a: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цей</a:t>
                      </a:r>
                      <a:endParaRPr lang="ru-RU" sz="20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скому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)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никому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По </a:t>
                      </a: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телефо</a:t>
                      </a:r>
                      <a:endParaRPr lang="ru-RU" sz="20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ну 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доверия</a:t>
                      </a:r>
                    </a:p>
                  </a:txBody>
                  <a:tcPr marL="68580" marR="68580" marT="0" marB="0"/>
                </a:tc>
              </a:tr>
              <a:tr h="728744">
                <a:tc>
                  <a:txBody>
                    <a:bodyPr/>
                    <a:lstStyle/>
                    <a:p>
                      <a:pPr marL="457200" indent="-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5кл.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>
                          <a:latin typeface="Calibri"/>
                          <a:ea typeface="Calibri"/>
                          <a:cs typeface="Times New Roman"/>
                        </a:rPr>
                        <a:t>12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2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2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28744">
                <a:tc>
                  <a:txBody>
                    <a:bodyPr/>
                    <a:lstStyle/>
                    <a:p>
                      <a:pPr marL="457200" indent="-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6кл.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17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2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28744">
                <a:tc>
                  <a:txBody>
                    <a:bodyPr/>
                    <a:lstStyle/>
                    <a:p>
                      <a:pPr marL="457200" indent="-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7кл.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2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32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14290"/>
            <a:ext cx="8229600" cy="5911873"/>
          </a:xfrm>
          <a:gradFill>
            <a:gsLst>
              <a:gs pos="100000">
                <a:schemeClr val="tx2">
                  <a:lumMod val="50000"/>
                </a:schemeClr>
              </a:gs>
              <a:gs pos="35000">
                <a:schemeClr val="accent4">
                  <a:lumMod val="75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txBody>
          <a:bodyPr/>
          <a:lstStyle/>
          <a:p>
            <a:pPr>
              <a:buNone/>
            </a:pPr>
            <a:r>
              <a:rPr lang="ru-RU" b="1" dirty="0" smtClean="0">
                <a:solidFill>
                  <a:schemeClr val="bg1"/>
                </a:solidFill>
              </a:rPr>
              <a:t>Приходилось ли тебе убегать из дома?</a:t>
            </a:r>
            <a:endParaRPr lang="ru-RU" dirty="0" smtClean="0">
              <a:solidFill>
                <a:schemeClr val="bg1"/>
              </a:solidFill>
            </a:endParaRP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214280" y="1397000"/>
          <a:ext cx="8715440" cy="535583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78860"/>
                <a:gridCol w="2178860"/>
                <a:gridCol w="2178860"/>
                <a:gridCol w="2178860"/>
              </a:tblGrid>
              <a:tr h="1496602"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Класс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indent="-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да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Да, из-за ссоры с родителями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indent="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Да, из-за ссоры с братьями, сёстрами</a:t>
                      </a:r>
                    </a:p>
                  </a:txBody>
                  <a:tcPr marL="68580" marR="68580" marT="0" marB="0"/>
                </a:tc>
              </a:tr>
              <a:tr h="1130973"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5кл.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4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44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130973"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6кл.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4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130973"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7кл.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44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44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4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642918"/>
            <a:ext cx="8715436" cy="6000792"/>
          </a:xfrm>
          <a:gradFill>
            <a:gsLst>
              <a:gs pos="0">
                <a:schemeClr val="tx2">
                  <a:lumMod val="50000"/>
                </a:schemeClr>
              </a:gs>
              <a:gs pos="0">
                <a:schemeClr val="tx2">
                  <a:lumMod val="50000"/>
                </a:schemeClr>
              </a:gs>
              <a:gs pos="0">
                <a:schemeClr val="accent1">
                  <a:lumMod val="50000"/>
                </a:schemeClr>
              </a:gs>
              <a:gs pos="0">
                <a:schemeClr val="tx2">
                  <a:lumMod val="5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4">
                  <a:lumMod val="50000"/>
                </a:schemeClr>
              </a:gs>
              <a:gs pos="50000">
                <a:schemeClr val="accent4">
                  <a:lumMod val="75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</a:gradFill>
        </p:spPr>
        <p:txBody>
          <a:bodyPr>
            <a:normAutofit/>
          </a:bodyPr>
          <a:lstStyle/>
          <a:p>
            <a:pPr algn="ctr" fontAlgn="base">
              <a:buNone/>
            </a:pPr>
            <a:r>
              <a:rPr lang="ru-RU" sz="3600" b="1" dirty="0" smtClean="0">
                <a:solidFill>
                  <a:schemeClr val="bg1"/>
                </a:solidFill>
              </a:rPr>
              <a:t>Семья – это зеркало. </a:t>
            </a:r>
            <a:endParaRPr lang="en-US" sz="3600" b="1" dirty="0" smtClean="0">
              <a:solidFill>
                <a:schemeClr val="bg1"/>
              </a:solidFill>
            </a:endParaRPr>
          </a:p>
          <a:p>
            <a:pPr algn="ctr" fontAlgn="base">
              <a:buNone/>
            </a:pPr>
            <a:r>
              <a:rPr lang="ru-RU" sz="3600" b="1" dirty="0" smtClean="0">
                <a:solidFill>
                  <a:schemeClr val="bg1"/>
                </a:solidFill>
              </a:rPr>
              <a:t>Ребенок смотрит в его отражение. </a:t>
            </a:r>
            <a:endParaRPr lang="en-US" sz="3600" b="1" dirty="0" smtClean="0">
              <a:solidFill>
                <a:schemeClr val="bg1"/>
              </a:solidFill>
            </a:endParaRPr>
          </a:p>
          <a:p>
            <a:pPr algn="ctr" fontAlgn="base">
              <a:buNone/>
            </a:pPr>
            <a:r>
              <a:rPr lang="ru-RU" sz="3600" b="1" dirty="0" smtClean="0">
                <a:solidFill>
                  <a:schemeClr val="bg1"/>
                </a:solidFill>
              </a:rPr>
              <a:t>И как губка впитывает манеру поведения, </a:t>
            </a:r>
            <a:endParaRPr lang="en-US" sz="3600" b="1" dirty="0" smtClean="0">
              <a:solidFill>
                <a:schemeClr val="bg1"/>
              </a:solidFill>
            </a:endParaRPr>
          </a:p>
          <a:p>
            <a:pPr algn="ctr" fontAlgn="base">
              <a:buNone/>
            </a:pPr>
            <a:r>
              <a:rPr lang="ru-RU" sz="3600" b="1" dirty="0" smtClean="0">
                <a:solidFill>
                  <a:schemeClr val="bg1"/>
                </a:solidFill>
              </a:rPr>
              <a:t>общения родителей,</a:t>
            </a:r>
            <a:endParaRPr lang="en-US" sz="3600" b="1" dirty="0" smtClean="0">
              <a:solidFill>
                <a:schemeClr val="bg1"/>
              </a:solidFill>
            </a:endParaRPr>
          </a:p>
          <a:p>
            <a:pPr algn="ctr" fontAlgn="base">
              <a:buNone/>
            </a:pPr>
            <a:r>
              <a:rPr lang="ru-RU" sz="3600" b="1" dirty="0" smtClean="0">
                <a:solidFill>
                  <a:schemeClr val="bg1"/>
                </a:solidFill>
              </a:rPr>
              <a:t>установленные ориентиры и ценности. </a:t>
            </a:r>
            <a:endParaRPr lang="en-US" sz="3600" b="1" dirty="0" smtClean="0">
              <a:solidFill>
                <a:schemeClr val="bg1"/>
              </a:solidFill>
            </a:endParaRPr>
          </a:p>
          <a:p>
            <a:pPr algn="ctr" fontAlgn="base">
              <a:buNone/>
            </a:pPr>
            <a:r>
              <a:rPr lang="ru-RU" sz="3600" b="1" dirty="0" smtClean="0">
                <a:solidFill>
                  <a:schemeClr val="bg1"/>
                </a:solidFill>
              </a:rPr>
              <a:t>И все то, что он там увидит, </a:t>
            </a:r>
            <a:endParaRPr lang="en-US" sz="3600" b="1" dirty="0" smtClean="0">
              <a:solidFill>
                <a:schemeClr val="bg1"/>
              </a:solidFill>
            </a:endParaRPr>
          </a:p>
          <a:p>
            <a:pPr algn="ctr" fontAlgn="base">
              <a:buNone/>
            </a:pPr>
            <a:r>
              <a:rPr lang="ru-RU" sz="3600" b="1" dirty="0" smtClean="0">
                <a:solidFill>
                  <a:schemeClr val="bg1"/>
                </a:solidFill>
              </a:rPr>
              <a:t>непременно скопирует и перенесет </a:t>
            </a:r>
            <a:endParaRPr lang="en-US" sz="3600" b="1" dirty="0" smtClean="0">
              <a:solidFill>
                <a:schemeClr val="bg1"/>
              </a:solidFill>
            </a:endParaRPr>
          </a:p>
          <a:p>
            <a:pPr algn="ctr" fontAlgn="base">
              <a:buNone/>
            </a:pPr>
            <a:r>
              <a:rPr lang="ru-RU" sz="3600" b="1" dirty="0" smtClean="0">
                <a:solidFill>
                  <a:schemeClr val="bg1"/>
                </a:solidFill>
              </a:rPr>
              <a:t>в свою будущую семью.</a:t>
            </a:r>
          </a:p>
          <a:p>
            <a:endParaRPr lang="ru-RU" dirty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6286544"/>
          </a:xfrm>
          <a:gradFill>
            <a:gsLst>
              <a:gs pos="100000">
                <a:schemeClr val="tx2">
                  <a:lumMod val="50000"/>
                </a:schemeClr>
              </a:gs>
              <a:gs pos="0">
                <a:schemeClr val="accent4">
                  <a:lumMod val="50000"/>
                </a:schemeClr>
              </a:gs>
              <a:gs pos="53000">
                <a:schemeClr val="accent4">
                  <a:lumMod val="5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</a:gradFill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r>
              <a:rPr lang="ru-RU" sz="4400" b="1" dirty="0" smtClean="0">
                <a:solidFill>
                  <a:schemeClr val="bg1"/>
                </a:solidFill>
              </a:rPr>
              <a:t>«Ребёнок должен быть </a:t>
            </a:r>
          </a:p>
          <a:p>
            <a:pPr algn="ctr">
              <a:buNone/>
            </a:pPr>
            <a:r>
              <a:rPr lang="ru-RU" sz="4400" b="1" dirty="0" smtClean="0">
                <a:solidFill>
                  <a:schemeClr val="bg1"/>
                </a:solidFill>
              </a:rPr>
              <a:t>защищён от всех форм </a:t>
            </a:r>
          </a:p>
          <a:p>
            <a:pPr algn="ctr">
              <a:buNone/>
            </a:pPr>
            <a:r>
              <a:rPr lang="ru-RU" sz="4400" b="1" dirty="0" smtClean="0">
                <a:solidFill>
                  <a:schemeClr val="bg1"/>
                </a:solidFill>
              </a:rPr>
              <a:t>небрежного отношения, </a:t>
            </a:r>
          </a:p>
          <a:p>
            <a:pPr algn="ctr">
              <a:buNone/>
            </a:pPr>
            <a:r>
              <a:rPr lang="ru-RU" sz="4400" b="1" dirty="0" smtClean="0">
                <a:solidFill>
                  <a:schemeClr val="bg1"/>
                </a:solidFill>
              </a:rPr>
              <a:t>жестокости и эксплуатации»</a:t>
            </a:r>
          </a:p>
          <a:p>
            <a:pPr>
              <a:buNone/>
            </a:pPr>
            <a:endParaRPr lang="ru-RU" dirty="0"/>
          </a:p>
          <a:p>
            <a:pPr algn="r">
              <a:buNone/>
            </a:pPr>
            <a:endParaRPr lang="ru-RU" dirty="0"/>
          </a:p>
          <a:p>
            <a:pPr algn="r">
              <a:buNone/>
            </a:pPr>
            <a:endParaRPr lang="ru-RU" dirty="0" smtClean="0">
              <a:solidFill>
                <a:schemeClr val="bg1"/>
              </a:solidFill>
            </a:endParaRPr>
          </a:p>
          <a:p>
            <a:pPr algn="r">
              <a:buNone/>
            </a:pPr>
            <a:r>
              <a:rPr lang="ru-RU" dirty="0" smtClean="0">
                <a:solidFill>
                  <a:schemeClr val="bg1"/>
                </a:solidFill>
              </a:rPr>
              <a:t>Принцип 9 </a:t>
            </a:r>
          </a:p>
          <a:p>
            <a:pPr algn="r">
              <a:buNone/>
            </a:pPr>
            <a:r>
              <a:rPr lang="ru-RU" dirty="0" smtClean="0">
                <a:solidFill>
                  <a:schemeClr val="bg1"/>
                </a:solidFill>
              </a:rPr>
              <a:t>Декларации </a:t>
            </a:r>
          </a:p>
          <a:p>
            <a:pPr algn="r">
              <a:buNone/>
            </a:pPr>
            <a:r>
              <a:rPr lang="ru-RU" dirty="0" smtClean="0">
                <a:solidFill>
                  <a:schemeClr val="bg1"/>
                </a:solidFill>
              </a:rPr>
              <a:t>прав ребёнка</a:t>
            </a:r>
          </a:p>
          <a:p>
            <a:pPr algn="r">
              <a:buNone/>
            </a:pPr>
            <a:r>
              <a:rPr lang="ru-RU" dirty="0" smtClean="0">
                <a:solidFill>
                  <a:schemeClr val="bg1"/>
                </a:solidFill>
              </a:rPr>
              <a:t>20.11.1959г.</a:t>
            </a:r>
            <a:endParaRPr lang="ru-RU" dirty="0">
              <a:solidFill>
                <a:schemeClr val="bg1"/>
              </a:solidFill>
            </a:endParaRP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2844" y="428604"/>
            <a:ext cx="8786874" cy="6215106"/>
          </a:xfrm>
          <a:gradFill>
            <a:gsLst>
              <a:gs pos="100000">
                <a:schemeClr val="tx2">
                  <a:lumMod val="50000"/>
                </a:schemeClr>
              </a:gs>
              <a:gs pos="0">
                <a:schemeClr val="accent4">
                  <a:lumMod val="50000"/>
                </a:schemeClr>
              </a:gs>
              <a:gs pos="53000">
                <a:schemeClr val="accent4">
                  <a:lumMod val="5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</a:gradFill>
        </p:spPr>
        <p:txBody>
          <a:bodyPr>
            <a:normAutofit/>
          </a:bodyPr>
          <a:lstStyle/>
          <a:p>
            <a:pPr algn="ctr">
              <a:buNone/>
            </a:pPr>
            <a:r>
              <a:rPr lang="ru-RU" sz="4800" b="1" dirty="0">
                <a:solidFill>
                  <a:schemeClr val="bg1"/>
                </a:solidFill>
              </a:rPr>
              <a:t>Физическое насилие</a:t>
            </a:r>
            <a:r>
              <a:rPr lang="ru-RU" sz="4800" dirty="0">
                <a:solidFill>
                  <a:schemeClr val="bg1"/>
                </a:solidFill>
              </a:rPr>
              <a:t> </a:t>
            </a:r>
            <a:endParaRPr lang="ru-RU" sz="4800" dirty="0" smtClean="0">
              <a:solidFill>
                <a:schemeClr val="bg1"/>
              </a:solidFill>
            </a:endParaRPr>
          </a:p>
          <a:p>
            <a:pPr algn="ctr">
              <a:buNone/>
            </a:pPr>
            <a:r>
              <a:rPr lang="ru-RU" sz="4000" dirty="0" smtClean="0">
                <a:solidFill>
                  <a:schemeClr val="bg1"/>
                </a:solidFill>
              </a:rPr>
              <a:t>– </a:t>
            </a:r>
            <a:r>
              <a:rPr lang="ru-RU" sz="4000" dirty="0">
                <a:solidFill>
                  <a:schemeClr val="bg1"/>
                </a:solidFill>
              </a:rPr>
              <a:t>это преднамеренное нанесение </a:t>
            </a:r>
            <a:r>
              <a:rPr lang="ru-RU" sz="4000" dirty="0" smtClean="0">
                <a:solidFill>
                  <a:schemeClr val="bg1"/>
                </a:solidFill>
              </a:rPr>
              <a:t>ребенку</a:t>
            </a:r>
            <a:r>
              <a:rPr lang="en-US" sz="4000" dirty="0" smtClean="0">
                <a:solidFill>
                  <a:schemeClr val="bg1"/>
                </a:solidFill>
              </a:rPr>
              <a:t> </a:t>
            </a:r>
            <a:r>
              <a:rPr lang="ru-RU" sz="4000" dirty="0" smtClean="0">
                <a:solidFill>
                  <a:schemeClr val="bg1"/>
                </a:solidFill>
              </a:rPr>
              <a:t>физических повреждений, которые могут привести к смерти ребёнка или вызывают серьёзные (требующие медицинской помощи) нарушения физического или психического здоровья, или ведут к отставанию в развитии. </a:t>
            </a:r>
            <a:endParaRPr lang="ru-RU" sz="40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285728"/>
            <a:ext cx="8715436" cy="6286544"/>
          </a:xfrm>
          <a:gradFill>
            <a:gsLst>
              <a:gs pos="100000">
                <a:schemeClr val="tx2">
                  <a:lumMod val="50000"/>
                </a:schemeClr>
              </a:gs>
              <a:gs pos="0">
                <a:schemeClr val="accent4">
                  <a:lumMod val="50000"/>
                </a:schemeClr>
              </a:gs>
              <a:gs pos="53000">
                <a:schemeClr val="accent4">
                  <a:lumMod val="5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</a:gradFill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ru-RU" dirty="0"/>
              <a:t> </a:t>
            </a:r>
            <a:r>
              <a:rPr lang="ru-RU" sz="4800" b="1" dirty="0">
                <a:solidFill>
                  <a:schemeClr val="bg1"/>
                </a:solidFill>
              </a:rPr>
              <a:t>Сексуальное насилие</a:t>
            </a:r>
            <a:r>
              <a:rPr lang="ru-RU" sz="4800" dirty="0">
                <a:solidFill>
                  <a:schemeClr val="bg1"/>
                </a:solidFill>
              </a:rPr>
              <a:t> </a:t>
            </a:r>
            <a:endParaRPr lang="ru-RU" sz="4800" dirty="0" smtClean="0">
              <a:solidFill>
                <a:schemeClr val="bg1"/>
              </a:solidFill>
            </a:endParaRPr>
          </a:p>
          <a:p>
            <a:pPr algn="ctr">
              <a:buNone/>
            </a:pPr>
            <a:r>
              <a:rPr lang="ru-RU" sz="3600" dirty="0" smtClean="0">
                <a:solidFill>
                  <a:schemeClr val="bg1"/>
                </a:solidFill>
              </a:rPr>
              <a:t>– </a:t>
            </a:r>
            <a:r>
              <a:rPr lang="ru-RU" sz="3600" dirty="0">
                <a:solidFill>
                  <a:schemeClr val="bg1"/>
                </a:solidFill>
              </a:rPr>
              <a:t>это вовлечение ребенка с его согласия или без такового в сексуальные действия с взрослыми с целью получения последними удовлетворения или выгоды. Согласие ребенка на сексуальный контакт не дает оснований считать его ненасильственным, поскольку ребенок не обладает свободой воли и не может предвидеть все негативные для себя последствия.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929354"/>
          </a:xfrm>
          <a:gradFill>
            <a:gsLst>
              <a:gs pos="100000">
                <a:schemeClr val="tx2">
                  <a:lumMod val="50000"/>
                </a:schemeClr>
              </a:gs>
              <a:gs pos="0">
                <a:schemeClr val="accent4">
                  <a:lumMod val="50000"/>
                </a:schemeClr>
              </a:gs>
              <a:gs pos="53000">
                <a:schemeClr val="accent4">
                  <a:lumMod val="5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</a:gradFill>
        </p:spPr>
        <p:txBody>
          <a:bodyPr>
            <a:normAutofit fontScale="85000" lnSpcReduction="20000"/>
          </a:bodyPr>
          <a:lstStyle/>
          <a:p>
            <a:pPr algn="ctr">
              <a:buNone/>
            </a:pPr>
            <a:r>
              <a:rPr lang="ru-RU" sz="4800" b="1" dirty="0">
                <a:solidFill>
                  <a:schemeClr val="bg1"/>
                </a:solidFill>
              </a:rPr>
              <a:t>Психическое </a:t>
            </a:r>
            <a:endParaRPr lang="ru-RU" sz="4800" b="1" dirty="0" smtClean="0">
              <a:solidFill>
                <a:schemeClr val="bg1"/>
              </a:solidFill>
            </a:endParaRPr>
          </a:p>
          <a:p>
            <a:pPr algn="ctr">
              <a:buNone/>
            </a:pPr>
            <a:r>
              <a:rPr lang="ru-RU" sz="4800" b="1" dirty="0" smtClean="0">
                <a:solidFill>
                  <a:schemeClr val="bg1"/>
                </a:solidFill>
              </a:rPr>
              <a:t>(</a:t>
            </a:r>
            <a:r>
              <a:rPr lang="ru-RU" sz="4800" b="1" dirty="0">
                <a:solidFill>
                  <a:schemeClr val="bg1"/>
                </a:solidFill>
              </a:rPr>
              <a:t>эмоциональное) насилие </a:t>
            </a:r>
            <a:endParaRPr lang="ru-RU" sz="4800" b="1" dirty="0" smtClean="0">
              <a:solidFill>
                <a:schemeClr val="bg1"/>
              </a:solidFill>
            </a:endParaRPr>
          </a:p>
          <a:p>
            <a:pPr algn="ctr">
              <a:buNone/>
            </a:pPr>
            <a:r>
              <a:rPr lang="ru-RU" sz="4800" dirty="0" smtClean="0">
                <a:solidFill>
                  <a:schemeClr val="bg1"/>
                </a:solidFill>
              </a:rPr>
              <a:t>– </a:t>
            </a:r>
            <a:r>
              <a:rPr lang="ru-RU" sz="4800" dirty="0">
                <a:solidFill>
                  <a:schemeClr val="bg1"/>
                </a:solidFill>
              </a:rPr>
              <a:t>это периодическое, длительное или постоянное психическое воздействие на ребенка, тормозящее развитие личности и приводящее к формированию патологических черт </a:t>
            </a:r>
            <a:r>
              <a:rPr lang="ru-RU" sz="4800" dirty="0" smtClean="0">
                <a:solidFill>
                  <a:schemeClr val="bg1"/>
                </a:solidFill>
              </a:rPr>
              <a:t>характера</a:t>
            </a:r>
            <a:r>
              <a:rPr lang="ru-RU" sz="4800" dirty="0">
                <a:solidFill>
                  <a:schemeClr val="bg1"/>
                </a:solidFill>
              </a:rPr>
              <a:t> </a:t>
            </a:r>
            <a:r>
              <a:rPr lang="ru-RU" sz="4800" dirty="0" smtClean="0">
                <a:solidFill>
                  <a:schemeClr val="bg1"/>
                </a:solidFill>
              </a:rPr>
              <a:t>или нарушение развития его личности.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14290"/>
            <a:ext cx="8229600" cy="5911873"/>
          </a:xfrm>
          <a:gradFill>
            <a:gsLst>
              <a:gs pos="100000">
                <a:schemeClr val="tx2">
                  <a:lumMod val="50000"/>
                </a:schemeClr>
              </a:gs>
              <a:gs pos="0">
                <a:schemeClr val="accent4">
                  <a:lumMod val="50000"/>
                </a:schemeClr>
              </a:gs>
              <a:gs pos="53000">
                <a:schemeClr val="accent4">
                  <a:lumMod val="5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</a:gradFill>
        </p:spPr>
        <p:txBody>
          <a:bodyPr/>
          <a:lstStyle/>
          <a:p>
            <a:pPr algn="ctr">
              <a:buNone/>
            </a:pPr>
            <a:r>
              <a:rPr lang="ru-RU" sz="4400" b="1" dirty="0" smtClean="0">
                <a:solidFill>
                  <a:schemeClr val="bg1"/>
                </a:solidFill>
              </a:rPr>
              <a:t>Пренебрежение </a:t>
            </a:r>
          </a:p>
          <a:p>
            <a:pPr algn="ctr">
              <a:buNone/>
            </a:pPr>
            <a:r>
              <a:rPr lang="ru-RU" sz="4400" b="1" dirty="0" smtClean="0">
                <a:solidFill>
                  <a:schemeClr val="bg1"/>
                </a:solidFill>
              </a:rPr>
              <a:t>нуждами </a:t>
            </a:r>
            <a:r>
              <a:rPr lang="ru-RU" sz="4400" b="1" dirty="0">
                <a:solidFill>
                  <a:schemeClr val="bg1"/>
                </a:solidFill>
              </a:rPr>
              <a:t>ребенка</a:t>
            </a:r>
            <a:r>
              <a:rPr lang="ru-RU" sz="4000" dirty="0">
                <a:solidFill>
                  <a:schemeClr val="bg1"/>
                </a:solidFill>
              </a:rPr>
              <a:t> </a:t>
            </a:r>
            <a:endParaRPr lang="ru-RU" sz="4000" dirty="0" smtClean="0">
              <a:solidFill>
                <a:schemeClr val="bg1"/>
              </a:solidFill>
            </a:endParaRPr>
          </a:p>
          <a:p>
            <a:pPr algn="ctr">
              <a:buNone/>
            </a:pPr>
            <a:r>
              <a:rPr lang="ru-RU" sz="4000" dirty="0" smtClean="0">
                <a:solidFill>
                  <a:schemeClr val="bg1"/>
                </a:solidFill>
              </a:rPr>
              <a:t>– </a:t>
            </a:r>
            <a:r>
              <a:rPr lang="ru-RU" sz="4000" dirty="0">
                <a:solidFill>
                  <a:schemeClr val="bg1"/>
                </a:solidFill>
              </a:rPr>
              <a:t>это отсутствие элементарной заботы о ребенке, в результате чего нарушается его эмоциональное состояние и появляется угроза его здоровью или развитию. 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68997"/>
          </a:xfrm>
          <a:gradFill>
            <a:gsLst>
              <a:gs pos="100000">
                <a:schemeClr val="tx2">
                  <a:lumMod val="50000"/>
                </a:schemeClr>
              </a:gs>
              <a:gs pos="35000">
                <a:schemeClr val="accent4">
                  <a:lumMod val="75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txBody>
          <a:bodyPr>
            <a:normAutofit/>
          </a:bodyPr>
          <a:lstStyle/>
          <a:p>
            <a:pPr>
              <a:buNone/>
            </a:pPr>
            <a:r>
              <a:rPr lang="ru-RU" b="1" dirty="0" smtClean="0">
                <a:solidFill>
                  <a:schemeClr val="bg1"/>
                </a:solidFill>
              </a:rPr>
              <a:t>Допускал ли кто-нибудь в семье по отношению к тебе жестокое обращение?</a:t>
            </a:r>
            <a:endParaRPr lang="ru-RU" dirty="0" smtClean="0">
              <a:solidFill>
                <a:schemeClr val="bg1"/>
              </a:solidFill>
            </a:endParaRP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428596" y="1785924"/>
          <a:ext cx="8286808" cy="46268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43404"/>
                <a:gridCol w="4143404"/>
              </a:tblGrid>
              <a:tr h="112514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6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класс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6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да</a:t>
                      </a:r>
                    </a:p>
                  </a:txBody>
                  <a:tcPr marL="68580" marR="68580" marT="0" marB="0"/>
                </a:tc>
              </a:tr>
              <a:tr h="112514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600">
                          <a:latin typeface="Calibri"/>
                          <a:ea typeface="Calibri"/>
                          <a:cs typeface="Times New Roman"/>
                        </a:rPr>
                        <a:t>5кл.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66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12514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600">
                          <a:latin typeface="Calibri"/>
                          <a:ea typeface="Calibri"/>
                          <a:cs typeface="Times New Roman"/>
                        </a:rPr>
                        <a:t>6кл.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60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</a:tr>
              <a:tr h="112514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600">
                          <a:latin typeface="Calibri"/>
                          <a:ea typeface="Calibri"/>
                          <a:cs typeface="Times New Roman"/>
                        </a:rPr>
                        <a:t>7кл.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6600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68997"/>
          </a:xfrm>
          <a:gradFill>
            <a:gsLst>
              <a:gs pos="100000">
                <a:schemeClr val="tx2">
                  <a:lumMod val="50000"/>
                </a:schemeClr>
              </a:gs>
              <a:gs pos="35000">
                <a:schemeClr val="accent4">
                  <a:lumMod val="75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txBody>
          <a:bodyPr/>
          <a:lstStyle/>
          <a:p>
            <a:pPr algn="ctr">
              <a:buNone/>
            </a:pPr>
            <a:r>
              <a:rPr lang="ru-RU" b="1" dirty="0" smtClean="0">
                <a:solidFill>
                  <a:schemeClr val="bg1"/>
                </a:solidFill>
              </a:rPr>
              <a:t>По отношению к кому было направлено жестокое обращение в семье?</a:t>
            </a:r>
            <a:endParaRPr lang="ru-RU" dirty="0" smtClean="0">
              <a:solidFill>
                <a:schemeClr val="bg1"/>
              </a:solidFill>
            </a:endParaRP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357160" y="1643051"/>
          <a:ext cx="8429680" cy="56637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85936"/>
                <a:gridCol w="1685936"/>
                <a:gridCol w="1685936"/>
                <a:gridCol w="1685936"/>
                <a:gridCol w="1685936"/>
              </a:tblGrid>
              <a:tr h="150875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Класс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 матери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 отцу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 </a:t>
                      </a:r>
                      <a:r>
                        <a:rPr lang="ru-RU" sz="32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братьям и сёстрам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 </a:t>
                      </a:r>
                      <a:endParaRPr lang="ru-RU" sz="32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живот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ным</a:t>
                      </a:r>
                      <a:endParaRPr lang="ru-RU" sz="32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14015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 dirty="0">
                          <a:latin typeface="Calibri"/>
                          <a:ea typeface="Calibri"/>
                          <a:cs typeface="Times New Roman"/>
                        </a:rPr>
                        <a:t>5кл.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5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54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5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54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14015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 dirty="0">
                          <a:latin typeface="Calibri"/>
                          <a:ea typeface="Calibri"/>
                          <a:cs typeface="Times New Roman"/>
                        </a:rPr>
                        <a:t>6кл.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</a:tr>
              <a:tr h="114015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>
                          <a:latin typeface="Calibri"/>
                          <a:ea typeface="Calibri"/>
                          <a:cs typeface="Times New Roman"/>
                        </a:rPr>
                        <a:t>7кл.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54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54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14290"/>
            <a:ext cx="8229600" cy="5911873"/>
          </a:xfrm>
          <a:gradFill>
            <a:gsLst>
              <a:gs pos="100000">
                <a:schemeClr val="tx2">
                  <a:lumMod val="50000"/>
                </a:schemeClr>
              </a:gs>
              <a:gs pos="35000">
                <a:schemeClr val="accent4">
                  <a:lumMod val="75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</p:spPr>
        <p:txBody>
          <a:bodyPr/>
          <a:lstStyle/>
          <a:p>
            <a:pPr>
              <a:buNone/>
            </a:pPr>
            <a:r>
              <a:rPr lang="ru-RU" b="1" dirty="0" smtClean="0">
                <a:solidFill>
                  <a:schemeClr val="bg1"/>
                </a:solidFill>
              </a:rPr>
              <a:t>За что тебя чаще всего наказывают дома?</a:t>
            </a:r>
            <a:endParaRPr lang="ru-RU" dirty="0" smtClean="0">
              <a:solidFill>
                <a:schemeClr val="bg1"/>
              </a:solidFill>
            </a:endParaRP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-1" y="928671"/>
          <a:ext cx="9144002" cy="61192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06286"/>
                <a:gridCol w="1414245"/>
                <a:gridCol w="1198327"/>
                <a:gridCol w="1306286"/>
                <a:gridCol w="1306286"/>
                <a:gridCol w="1306286"/>
                <a:gridCol w="1306286"/>
              </a:tblGrid>
              <a:tr h="301427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класс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за непослушание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за лень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за ложь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за всё </a:t>
                      </a:r>
                      <a:r>
                        <a:rPr lang="ru-RU" sz="20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, что 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угодно,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когда родители бывают раздражены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за </a:t>
                      </a: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поведе</a:t>
                      </a:r>
                      <a:endParaRPr lang="ru-RU" sz="2000" dirty="0" smtClean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err="1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ние</a:t>
                      </a:r>
                      <a:r>
                        <a:rPr lang="ru-RU" sz="2000" dirty="0" smtClean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в школе,</a:t>
                      </a:r>
                    </a:p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за учёбу, за оценки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Times New Roman"/>
                        </a:rPr>
                        <a:t>меня вообще не наказывают</a:t>
                      </a:r>
                    </a:p>
                  </a:txBody>
                  <a:tcPr marL="68580" marR="68580" marT="0" marB="0"/>
                </a:tc>
              </a:tr>
              <a:tr h="103500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5кл.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44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44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03500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6кл.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9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</a:p>
                  </a:txBody>
                  <a:tcPr marL="68580" marR="68580" marT="0" marB="0"/>
                </a:tc>
              </a:tr>
              <a:tr h="103500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7кл.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400" b="1" dirty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ransition spd="med"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Median</Template>
  <TotalTime>123</TotalTime>
  <Words>353</Words>
  <Application>Microsoft Office PowerPoint</Application>
  <PresentationFormat>Экран (4:3)</PresentationFormat>
  <Paragraphs>178</Paragraphs>
  <Slides>13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Тема Office</vt:lpstr>
      <vt:lpstr>ЖЕСТОКОЕ  ОБРАЩЕНИЕ С НЕСОВЕРШЕННОЛЕТНИМИ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</vt:vector>
  </TitlesOfParts>
  <Company>SamForum.ws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89619534407</dc:creator>
  <cp:lastModifiedBy>89619534407</cp:lastModifiedBy>
  <cp:revision>6</cp:revision>
  <dcterms:created xsi:type="dcterms:W3CDTF">2014-10-16T07:36:53Z</dcterms:created>
  <dcterms:modified xsi:type="dcterms:W3CDTF">2014-10-17T07:10:33Z</dcterms:modified>
</cp:coreProperties>
</file>

<file path=docProps/thumbnail.jpeg>
</file>