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73" r:id="rId7"/>
    <p:sldId id="274" r:id="rId8"/>
    <p:sldId id="263" r:id="rId9"/>
    <p:sldId id="264" r:id="rId10"/>
    <p:sldId id="276" r:id="rId11"/>
    <p:sldId id="277" r:id="rId12"/>
    <p:sldId id="265" r:id="rId13"/>
    <p:sldId id="266" r:id="rId14"/>
    <p:sldId id="267" r:id="rId15"/>
    <p:sldId id="278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A3AA74A-5969-49ED-AA57-16E590A72165}">
          <p14:sldIdLst>
            <p14:sldId id="256"/>
            <p14:sldId id="257"/>
            <p14:sldId id="258"/>
            <p14:sldId id="260"/>
            <p14:sldId id="262"/>
            <p14:sldId id="273"/>
            <p14:sldId id="274"/>
            <p14:sldId id="263"/>
            <p14:sldId id="264"/>
            <p14:sldId id="276"/>
            <p14:sldId id="277"/>
            <p14:sldId id="265"/>
            <p14:sldId id="266"/>
            <p14:sldId id="267"/>
            <p14:sldId id="278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0" autoAdjust="0"/>
    <p:restoredTop sz="94660"/>
  </p:normalViewPr>
  <p:slideViewPr>
    <p:cSldViewPr>
      <p:cViewPr>
        <p:scale>
          <a:sx n="76" d="100"/>
          <a:sy n="76" d="100"/>
        </p:scale>
        <p:origin x="-110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89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3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97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49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3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22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62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8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7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59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5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43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Рабочий стол\Abstract-Puzzle-Backgr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5326360" cy="4104455"/>
          </a:xfrm>
          <a:solidFill>
            <a:srgbClr val="92D050"/>
          </a:solidFill>
          <a:ln>
            <a:solidFill>
              <a:srgbClr val="FFFF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«Логико-математические развивающие игры для дошкольников»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301208"/>
            <a:ext cx="4176464" cy="129614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МБДОУ Детский сад № 127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Воспитатель: Шевченко Мария Михайловна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6" name="68c2bd17b031785cd1294a82410ecee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6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Рабочий стол\Abstract-Puzzl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71"/>
            <a:ext cx="9166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Круги Эйлера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Picture 9" descr="круги эйлера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2938263" cy="27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круги эйлера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40" y="3448579"/>
            <a:ext cx="3455988" cy="2628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круги эйлера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90" y="3861048"/>
            <a:ext cx="4041775" cy="281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4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Игры Анатолия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153987" y="2420888"/>
            <a:ext cx="72072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Rectangle 35"/>
          <p:cNvSpPr>
            <a:spLocks noChangeArrowheads="1"/>
          </p:cNvSpPr>
          <p:nvPr/>
        </p:nvSpPr>
        <p:spPr bwMode="auto">
          <a:xfrm>
            <a:off x="5141694" y="3444890"/>
            <a:ext cx="72072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Rectangle 37"/>
          <p:cNvSpPr>
            <a:spLocks noChangeArrowheads="1"/>
          </p:cNvSpPr>
          <p:nvPr/>
        </p:nvSpPr>
        <p:spPr bwMode="auto">
          <a:xfrm>
            <a:off x="3483451" y="3444890"/>
            <a:ext cx="72072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Rectangle 41"/>
          <p:cNvSpPr>
            <a:spLocks noChangeArrowheads="1"/>
          </p:cNvSpPr>
          <p:nvPr/>
        </p:nvSpPr>
        <p:spPr bwMode="auto">
          <a:xfrm>
            <a:off x="5141696" y="2509635"/>
            <a:ext cx="72072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Rectangle 40"/>
          <p:cNvSpPr>
            <a:spLocks noChangeArrowheads="1"/>
          </p:cNvSpPr>
          <p:nvPr/>
        </p:nvSpPr>
        <p:spPr bwMode="auto">
          <a:xfrm>
            <a:off x="3475037" y="2510581"/>
            <a:ext cx="72072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Rectangle 33"/>
          <p:cNvSpPr>
            <a:spLocks noChangeArrowheads="1"/>
          </p:cNvSpPr>
          <p:nvPr/>
        </p:nvSpPr>
        <p:spPr bwMode="auto">
          <a:xfrm>
            <a:off x="147637" y="3444890"/>
            <a:ext cx="72072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Rectangle 30"/>
          <p:cNvSpPr>
            <a:spLocks noChangeArrowheads="1"/>
          </p:cNvSpPr>
          <p:nvPr/>
        </p:nvSpPr>
        <p:spPr bwMode="auto">
          <a:xfrm>
            <a:off x="1708021" y="2420888"/>
            <a:ext cx="72072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Rectangle 43"/>
          <p:cNvSpPr>
            <a:spLocks noChangeArrowheads="1"/>
          </p:cNvSpPr>
          <p:nvPr/>
        </p:nvSpPr>
        <p:spPr bwMode="auto">
          <a:xfrm>
            <a:off x="1708021" y="3444890"/>
            <a:ext cx="720725" cy="72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Oval 29"/>
          <p:cNvSpPr>
            <a:spLocks noChangeArrowheads="1"/>
          </p:cNvSpPr>
          <p:nvPr/>
        </p:nvSpPr>
        <p:spPr bwMode="auto">
          <a:xfrm>
            <a:off x="396875" y="2691556"/>
            <a:ext cx="219075" cy="179388"/>
          </a:xfrm>
          <a:prstGeom prst="ellipse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Oval 39"/>
          <p:cNvSpPr>
            <a:spLocks noChangeArrowheads="1"/>
          </p:cNvSpPr>
          <p:nvPr/>
        </p:nvSpPr>
        <p:spPr bwMode="auto">
          <a:xfrm>
            <a:off x="3734277" y="2780304"/>
            <a:ext cx="219075" cy="179388"/>
          </a:xfrm>
          <a:prstGeom prst="ellipse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28"/>
          <p:cNvSpPr>
            <a:spLocks noChangeShapeType="1"/>
          </p:cNvSpPr>
          <p:nvPr/>
        </p:nvSpPr>
        <p:spPr bwMode="auto">
          <a:xfrm>
            <a:off x="793621" y="2842739"/>
            <a:ext cx="914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AutoShape 38"/>
          <p:cNvSpPr>
            <a:spLocks noChangeShapeType="1"/>
          </p:cNvSpPr>
          <p:nvPr/>
        </p:nvSpPr>
        <p:spPr bwMode="auto">
          <a:xfrm>
            <a:off x="4227296" y="2870944"/>
            <a:ext cx="914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Oval 45"/>
          <p:cNvSpPr>
            <a:spLocks noChangeArrowheads="1"/>
          </p:cNvSpPr>
          <p:nvPr/>
        </p:nvSpPr>
        <p:spPr bwMode="auto">
          <a:xfrm>
            <a:off x="5329020" y="2684783"/>
            <a:ext cx="346075" cy="3159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AutoShape 32"/>
          <p:cNvSpPr>
            <a:spLocks noChangeShapeType="1"/>
          </p:cNvSpPr>
          <p:nvPr/>
        </p:nvSpPr>
        <p:spPr bwMode="auto">
          <a:xfrm>
            <a:off x="476729" y="3656999"/>
            <a:ext cx="0" cy="323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36"/>
          <p:cNvSpPr>
            <a:spLocks noChangeShapeType="1"/>
          </p:cNvSpPr>
          <p:nvPr/>
        </p:nvSpPr>
        <p:spPr bwMode="auto">
          <a:xfrm>
            <a:off x="3814348" y="3639358"/>
            <a:ext cx="0" cy="323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Oval 34"/>
          <p:cNvSpPr>
            <a:spLocks noChangeArrowheads="1"/>
          </p:cNvSpPr>
          <p:nvPr/>
        </p:nvSpPr>
        <p:spPr bwMode="auto">
          <a:xfrm>
            <a:off x="5329020" y="3647296"/>
            <a:ext cx="346075" cy="3159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Rectangle 46"/>
          <p:cNvSpPr>
            <a:spLocks noChangeArrowheads="1"/>
          </p:cNvSpPr>
          <p:nvPr/>
        </p:nvSpPr>
        <p:spPr bwMode="auto">
          <a:xfrm>
            <a:off x="82246" y="1555404"/>
            <a:ext cx="55669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ЗАГАДКИ:                                                                               ОТГАДКИ: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5" name="Rectangle 47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48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AutoShape 28"/>
          <p:cNvSpPr>
            <a:spLocks noChangeShapeType="1"/>
          </p:cNvSpPr>
          <p:nvPr/>
        </p:nvSpPr>
        <p:spPr bwMode="auto">
          <a:xfrm>
            <a:off x="827241" y="3647296"/>
            <a:ext cx="914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AutoShape 28"/>
          <p:cNvSpPr>
            <a:spLocks noChangeShapeType="1"/>
          </p:cNvSpPr>
          <p:nvPr/>
        </p:nvSpPr>
        <p:spPr bwMode="auto">
          <a:xfrm>
            <a:off x="827241" y="3963208"/>
            <a:ext cx="914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AutoShape 32"/>
          <p:cNvSpPr>
            <a:spLocks noChangeShapeType="1"/>
          </p:cNvSpPr>
          <p:nvPr/>
        </p:nvSpPr>
        <p:spPr bwMode="auto">
          <a:xfrm flipH="1" flipV="1">
            <a:off x="269488" y="3796064"/>
            <a:ext cx="414479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AutoShape 32"/>
          <p:cNvSpPr>
            <a:spLocks noChangeShapeType="1"/>
          </p:cNvSpPr>
          <p:nvPr/>
        </p:nvSpPr>
        <p:spPr bwMode="auto">
          <a:xfrm flipH="1" flipV="1">
            <a:off x="3607108" y="3796064"/>
            <a:ext cx="414479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AutoShape 38"/>
          <p:cNvSpPr>
            <a:spLocks noChangeShapeType="1"/>
          </p:cNvSpPr>
          <p:nvPr/>
        </p:nvSpPr>
        <p:spPr bwMode="auto">
          <a:xfrm>
            <a:off x="4204176" y="3681507"/>
            <a:ext cx="914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AutoShape 38"/>
          <p:cNvSpPr>
            <a:spLocks noChangeShapeType="1"/>
          </p:cNvSpPr>
          <p:nvPr/>
        </p:nvSpPr>
        <p:spPr bwMode="auto">
          <a:xfrm>
            <a:off x="4204176" y="3858880"/>
            <a:ext cx="914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134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Рабочий стол\Abstract-Puzzl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6" y="0"/>
            <a:ext cx="9166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Игры - головоломки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3810000" cy="28575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4038600" cy="3021986"/>
          </a:xfrm>
        </p:spPr>
      </p:pic>
      <p:pic>
        <p:nvPicPr>
          <p:cNvPr id="2050" name="Picture 2" descr="C:\Users\ирина\Desktop\май город\волшебный круг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64571"/>
            <a:ext cx="2952328" cy="263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17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Рабочий стол\Abstract-Puzzl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6" y="0"/>
            <a:ext cx="9166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Лабиринты.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6" y="1600200"/>
            <a:ext cx="3535908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92896"/>
            <a:ext cx="4038600" cy="3642122"/>
          </a:xfrm>
        </p:spPr>
      </p:pic>
    </p:spTree>
    <p:extLst>
      <p:ext uri="{BB962C8B-B14F-4D97-AF65-F5344CB8AC3E}">
        <p14:creationId xmlns:p14="http://schemas.microsoft.com/office/powerpoint/2010/main" val="178302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Рабочий стол\Abstract-Puzzl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6" y="-10094"/>
            <a:ext cx="9166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Словесно – логические игры и упражнения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Какому времени года соответствует следующее описание: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"День становится длиннее. Все больше становится солнечных дней. Тает снег. С юга прилетают птицы и начинают строить гнезда."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двух или более предметов.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похожи эти слова: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кошка, книга, крыша;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весло, кресло;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Узнавание предметов по заданным признакам.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предмет, про который можно сказать: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желтый, продолговатый, кислый;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предмет обладает следующими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признаками: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пушистый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ходит, мяукает;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гладкое, стеклянное, в него смотрятся, оно отражает.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45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175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Логические задачи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603920" y="1570037"/>
            <a:ext cx="4038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"Мудрёные" вопросы: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стола могут быть 3 ножки?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небо под ногами?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да я, да мы с тобой – сколько нас всего?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снег белый?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лягушки квакают?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Дождик может быть без грома?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левой рукой достать правое ухо?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у клоуна грустный вид?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 бабушка дочку своей дочки?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609600" y="17526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4932040" y="1579432"/>
            <a:ext cx="375162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концовки: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стол выше стула, то стул…(ниже стола)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два больше одного, то один…(меньше двух)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19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Рабочий стол\Abstract-Puzzl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6" y="0"/>
            <a:ext cx="9166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Показателем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динамики интеллектуального развития является использование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логико-математических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игр,что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способствует формированию умственных способностей, познавательной и творческой активности.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754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Рабочий стол\Abstract-Puzzl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" y="0"/>
            <a:ext cx="9166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46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Рабочий стол\Abstract-Puzzl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1604119"/>
            <a:ext cx="2952328" cy="769441"/>
          </a:xfr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3429000"/>
            <a:ext cx="6131024" cy="30243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Логические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игры, они же головоломки, они же </a:t>
            </a:r>
            <a:r>
              <a:rPr lang="ru-RU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пазлы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они же задачи на мышление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967335"/>
            <a:ext cx="76328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19" y="1311151"/>
            <a:ext cx="2208245" cy="16561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8" y="1844824"/>
            <a:ext cx="1874151" cy="14056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2410275" cy="18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5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Рабочий стол\Abstract-Puzzl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581865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Логическое мышление - это умение оперировать абстрактными понятиями, это управляемое мышление, это умение проводить простейшие логические операции: определение понятий, сравнение, обобщение, классификацию, суждение, умозаключение, доказательство.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Чем хорошо логическое мышление? Тем, что оно приводит к правильному решению без помощи интуиции и опыта! Делая ошибки и учась на них мы овладеваем правилами логического мышления и пользуемся ими каждый день.</a:t>
            </a:r>
          </a:p>
        </p:txBody>
      </p:sp>
    </p:spTree>
    <p:extLst>
      <p:ext uri="{BB962C8B-B14F-4D97-AF65-F5344CB8AC3E}">
        <p14:creationId xmlns:p14="http://schemas.microsoft.com/office/powerpoint/2010/main" val="4447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Рабочий стол\Abstract-Puzzl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6" y="0"/>
            <a:ext cx="9166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901" y="332656"/>
            <a:ext cx="8229600" cy="6192688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Актуальность.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Данные игры способствуют развитию внимания, памяти, речи, воображения и мышления ребенка, создают положительную эмоциональную атмосферу, побуждают детей к обучению, коллективному поиску, активности в преобразовании игровой ситуации. </a:t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Таким образом, проблема логико – развивающей, математической игры, как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средство интеллектуального развития 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ребенка, является актуальной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b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452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Рабочий стол\Abstract-Puzzl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00" y="0"/>
            <a:ext cx="9166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11256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Технологии: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игры Никитина,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азвивающие игры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В.В.Воскобовича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игры с магнитами, счётными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палочками,головоломки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447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Блоки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придумал венгерский психолог, профессор, создатель авторской методики «Новая математика» -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Золтан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Дьенеш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038600" cy="4525963"/>
          </a:xfrm>
        </p:spPr>
        <p:txBody>
          <a:bodyPr/>
          <a:lstStyle/>
          <a:p>
            <a:r>
              <a:rPr lang="ru-RU" alt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Блоки </a:t>
            </a:r>
            <a:r>
              <a:rPr lang="ru-RU" altLang="ru-RU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alt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— это интересный дидактический материал, конструктор, совмещённый с игрой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1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8406" y="1600200"/>
            <a:ext cx="299618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ocuments and Settings\Admin\Рабочий стол\Abstract-Puzzle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00" y="0"/>
            <a:ext cx="9166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itchFamily="18" charset="0"/>
              </a:rPr>
              <a:t>Блоки Дьенеша придумал венгерский психолог, профессор, создатель авторской методики «Новая математика» - Золтан Дьенеш</a:t>
            </a:r>
            <a:r>
              <a:rPr lang="ru-RU" sz="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0806" y="1752600"/>
            <a:ext cx="299618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4"/>
          <p:cNvSpPr txBox="1">
            <a:spLocks/>
          </p:cNvSpPr>
          <p:nvPr/>
        </p:nvSpPr>
        <p:spPr>
          <a:xfrm>
            <a:off x="4868416" y="1709192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Блоки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— это интересный дидактический материал, конструктор, совмещённый с игрой.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51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Игры с Палочками </a:t>
            </a:r>
            <a:r>
              <a:rPr lang="ru-RU" b="1" dirty="0" err="1"/>
              <a:t>Кюизенера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Documents and Settings\Admin\Рабочий стол\Abstract-Puzzl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00" y="0"/>
            <a:ext cx="9166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/>
              <a:t>Игры с Палочками Кюизенера</a:t>
            </a:r>
            <a:r>
              <a:rPr lang="ru-RU" smtClean="0"/>
              <a:t> </a:t>
            </a:r>
            <a:endParaRPr lang="ru-RU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70038"/>
            <a:ext cx="3629532" cy="26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37112"/>
            <a:ext cx="2088232" cy="20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340769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76701"/>
            <a:ext cx="3016035" cy="208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01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Рабочий стол\Abstract-Puzzl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6" y="0"/>
            <a:ext cx="9166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Игры Никитина.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11560" y="1700808"/>
            <a:ext cx="3034680" cy="639762"/>
          </a:xfrm>
        </p:spPr>
        <p:txBody>
          <a:bodyPr/>
          <a:lstStyle/>
          <a:p>
            <a:r>
              <a:rPr lang="ru-RU" dirty="0" smtClean="0"/>
              <a:t>«Сложи квадрат»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3960440" cy="2808312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3445085" y="3109119"/>
            <a:ext cx="2231231" cy="639762"/>
          </a:xfrm>
        </p:spPr>
        <p:txBody>
          <a:bodyPr/>
          <a:lstStyle/>
          <a:p>
            <a:r>
              <a:rPr lang="ru-RU" dirty="0" smtClean="0"/>
              <a:t>«Сложи узор».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221088"/>
            <a:ext cx="2511302" cy="2392015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48" y="4825029"/>
            <a:ext cx="2352200" cy="176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Admin\Рабочий стол\Abstract-Puzzl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71"/>
            <a:ext cx="9166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Развивающие игры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В.В.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Воскобовича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цветный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квадрат»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2991994" cy="2977034"/>
          </a:xfrm>
        </p:spPr>
      </p:pic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3203848" y="3565267"/>
            <a:ext cx="2160239" cy="63976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«Волшебная восьмёрка»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514" y="4293096"/>
            <a:ext cx="2448272" cy="2448272"/>
          </a:xfrm>
        </p:spPr>
      </p:pic>
      <p:sp>
        <p:nvSpPr>
          <p:cNvPr id="5" name="TextBox 4"/>
          <p:cNvSpPr txBox="1"/>
          <p:nvPr/>
        </p:nvSpPr>
        <p:spPr>
          <a:xfrm>
            <a:off x="5260786" y="3284984"/>
            <a:ext cx="2263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«Нетающие льдинки озера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Айс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628795"/>
            <a:ext cx="1687478" cy="198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4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384</Words>
  <Application>Microsoft Office PowerPoint</Application>
  <PresentationFormat>Экран (4:3)</PresentationFormat>
  <Paragraphs>58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«Логико-математические развивающие игры для дошкольников»</vt:lpstr>
      <vt:lpstr>Презентация PowerPoint</vt:lpstr>
      <vt:lpstr>Логическое мышление - это умение оперировать абстрактными понятиями, это управляемое мышление, это умение проводить простейшие логические операции: определение понятий, сравнение, обобщение, классификацию, суждение, умозаключение, доказательство.             Чем хорошо логическое мышление? Тем, что оно приводит к правильному решению без помощи интуиции и опыта! Делая ошибки и учась на них мы овладеваем правилами логического мышления и пользуемся ими каждый день.</vt:lpstr>
      <vt:lpstr> Актуальность. Данные игры способствуют развитию внимания, памяти, речи, воображения и мышления ребенка, создают положительную эмоциональную атмосферу, побуждают детей к обучению, коллективному поиску, активности в преобразовании игровой ситуации.  Таким образом, проблема логико – развивающей, математической игры, как средство интеллектуального развития  ребенка, является актуальной.  </vt:lpstr>
      <vt:lpstr>Технологии: игры Никитина, развивающие игры В.В.Воскобовича, игры с магнитами, счётными палочками,головоломки.</vt:lpstr>
      <vt:lpstr>Блоки Дьенеша придумал венгерский психолог, профессор, создатель авторской методики «Новая математика» - Золтан Дьенеш </vt:lpstr>
      <vt:lpstr>Игры с Палочками Кюизенера </vt:lpstr>
      <vt:lpstr>Игры Никитина.</vt:lpstr>
      <vt:lpstr>Развивающие игры  В.В. Воскобовича.</vt:lpstr>
      <vt:lpstr>Круги Эйлера</vt:lpstr>
      <vt:lpstr>Презентация PowerPoint</vt:lpstr>
      <vt:lpstr>Игры - головоломки</vt:lpstr>
      <vt:lpstr>Лабиринты.</vt:lpstr>
      <vt:lpstr>Словесно – логические игры и упражнения</vt:lpstr>
      <vt:lpstr>Презентация PowerPoint</vt:lpstr>
      <vt:lpstr> Показателем динамики интеллектуального развития является использование  логико-математических игр,что способствует формированию умственных способностей, познавательной и творческой активности.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катюша</dc:creator>
  <cp:lastModifiedBy>ирина</cp:lastModifiedBy>
  <cp:revision>39</cp:revision>
  <dcterms:modified xsi:type="dcterms:W3CDTF">2017-04-09T18:15:14Z</dcterms:modified>
</cp:coreProperties>
</file>