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76" r:id="rId3"/>
    <p:sldId id="272" r:id="rId4"/>
    <p:sldId id="275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91" autoAdjust="0"/>
    <p:restoredTop sz="94709" autoAdjust="0"/>
  </p:normalViewPr>
  <p:slideViewPr>
    <p:cSldViewPr>
      <p:cViewPr varScale="1">
        <p:scale>
          <a:sx n="70" d="100"/>
          <a:sy n="70" d="100"/>
        </p:scale>
        <p:origin x="-4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5A32D-1326-4EAE-B13B-79F228409CCD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0D640-F68E-461D-8F5F-0F7863E60E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5A32D-1326-4EAE-B13B-79F228409CCD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0D640-F68E-461D-8F5F-0F7863E60E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5A32D-1326-4EAE-B13B-79F228409CCD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0D640-F68E-461D-8F5F-0F7863E60E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5A32D-1326-4EAE-B13B-79F228409CCD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0D640-F68E-461D-8F5F-0F7863E60E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5A32D-1326-4EAE-B13B-79F228409CCD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0D640-F68E-461D-8F5F-0F7863E60E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5A32D-1326-4EAE-B13B-79F228409CCD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0D640-F68E-461D-8F5F-0F7863E60E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5A32D-1326-4EAE-B13B-79F228409CCD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0D640-F68E-461D-8F5F-0F7863E60E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5A32D-1326-4EAE-B13B-79F228409CCD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0D640-F68E-461D-8F5F-0F7863E60E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5A32D-1326-4EAE-B13B-79F228409CCD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0D640-F68E-461D-8F5F-0F7863E60E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5A32D-1326-4EAE-B13B-79F228409CCD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0D640-F68E-461D-8F5F-0F7863E60E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5A32D-1326-4EAE-B13B-79F228409CCD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0D640-F68E-461D-8F5F-0F7863E60E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5A32D-1326-4EAE-B13B-79F228409CCD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0D640-F68E-461D-8F5F-0F7863E60E2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10.png"/><Relationship Id="rId7" Type="http://schemas.openxmlformats.org/officeDocument/2006/relationships/oleObject" Target="../embeddings/oleObject2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0" Type="http://schemas.openxmlformats.org/officeDocument/2006/relationships/image" Target="../media/image8.wmf"/><Relationship Id="rId4" Type="http://schemas.openxmlformats.org/officeDocument/2006/relationships/image" Target="../media/image11.jpeg"/><Relationship Id="rId9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7" name="Picture 9" descr="ом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3643290"/>
            <a:ext cx="2567353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6" name="WordArt 8"/>
          <p:cNvSpPr>
            <a:spLocks noChangeArrowheads="1" noChangeShapeType="1" noTextEdit="1"/>
          </p:cNvSpPr>
          <p:nvPr/>
        </p:nvSpPr>
        <p:spPr bwMode="auto">
          <a:xfrm>
            <a:off x="428596" y="1500174"/>
            <a:ext cx="5689600" cy="1511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сопротивление</a:t>
            </a:r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571472" y="0"/>
            <a:ext cx="8135937" cy="158593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Электрическое </a:t>
            </a:r>
          </a:p>
        </p:txBody>
      </p:sp>
      <p:pic>
        <p:nvPicPr>
          <p:cNvPr id="5" name="Рисунок 4" descr="ahr042z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 flipV="1">
            <a:off x="428596" y="3143248"/>
            <a:ext cx="7858125" cy="4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 descr="J0283615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15206" y="1571612"/>
            <a:ext cx="1041400" cy="10414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1643050"/>
            <a:ext cx="864399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Причиной сопротивления металлического проводника является взаимодействие электронов при их движении с ионами кристаллической решетки ( ионы притягивают электроны ). Отсюда предположение: сопротивление проводника зависит от его длины и площади поперечного сечения, а также от металла, из которого изготовлен проводник.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КАК?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  <p:pic>
        <p:nvPicPr>
          <p:cNvPr id="3" name="Picture 4" descr="Scan100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3286124"/>
            <a:ext cx="4357686" cy="2884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0" y="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/>
              <a:t>Свойство проводников ограничивать силу тока в цепи, т. е. противодействовать электрическому току, называют электрическим сопротивлением. </a:t>
            </a:r>
            <a:r>
              <a:rPr lang="ru-RU" b="1" dirty="0" smtClean="0"/>
              <a:t>Электрическое сопротивление проводника принято обозначать буквой R.</a:t>
            </a: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071934" y="928670"/>
            <a:ext cx="56569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kern="10" dirty="0" smtClean="0">
                <a:ln w="9525">
                  <a:noFill/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 Rounded MT Bold" pitchFamily="34" charset="0"/>
              </a:rPr>
              <a:t>R</a:t>
            </a:r>
            <a:endParaRPr lang="ru-RU" sz="4400" kern="10" dirty="0">
              <a:ln w="9525">
                <a:noFill/>
                <a:round/>
                <a:headEnd/>
                <a:tailEnd/>
              </a:ln>
              <a:solidFill>
                <a:srgbClr val="FF6600"/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71" name="Picture 11" descr="Scan1003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57224" y="1357298"/>
            <a:ext cx="7592508" cy="3143272"/>
          </a:xfrm>
          <a:noFill/>
          <a:ln>
            <a:solidFill>
              <a:srgbClr val="FF0000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142844" y="0"/>
            <a:ext cx="87154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</a:rPr>
              <a:t>Исследование зависимости сопротивления от геометрических размеров и материала металлических проводников.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211669"/>
            <a:ext cx="89297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Это означает, что разные проводники оказывают различное противодействие току то есть имеют разное сопротивление.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0" y="450057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Подключают по очереди проводники с разным поперечным сечением, длинной и выполненных из разных материалов, можно заметить, что при одном и том же источнике тока: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0" y="5286388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С увеличением длинны проводника и уменьшением его сечения сила тока в нём становится меньше ( сопротивление увеличивается ).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0" y="585789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Изменяется она и при замене одного металла на другой. </a:t>
            </a:r>
          </a:p>
          <a:p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7" name="Rectangle 5"/>
          <p:cNvSpPr>
            <a:spLocks noGrp="1" noChangeArrowheads="1"/>
          </p:cNvSpPr>
          <p:nvPr>
            <p:ph type="title"/>
          </p:nvPr>
        </p:nvSpPr>
        <p:spPr>
          <a:xfrm>
            <a:off x="642910" y="5357826"/>
            <a:ext cx="6829444" cy="725470"/>
          </a:xfrm>
        </p:spPr>
        <p:txBody>
          <a:bodyPr>
            <a:normAutofit/>
          </a:bodyPr>
          <a:lstStyle/>
          <a:p>
            <a:r>
              <a:rPr lang="ru-RU" sz="4000" dirty="0"/>
              <a:t>              </a:t>
            </a:r>
            <a:endParaRPr lang="ru-RU" sz="2000" b="1" dirty="0"/>
          </a:p>
        </p:txBody>
      </p:sp>
      <p:pic>
        <p:nvPicPr>
          <p:cNvPr id="10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71934" y="2428868"/>
            <a:ext cx="1085850" cy="809625"/>
          </a:xfrm>
          <a:prstGeom prst="rect">
            <a:avLst/>
          </a:prstGeom>
          <a:noFill/>
        </p:spPr>
      </p:pic>
      <p:pic>
        <p:nvPicPr>
          <p:cNvPr id="11" name="Picture 39" descr="Scan1002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3571868" y="4500570"/>
            <a:ext cx="2247886" cy="11432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sp>
        <p:nvSpPr>
          <p:cNvPr id="15" name="TextBox 14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Эти экспериментальные зависимости можно объединить в одной формуле</a:t>
            </a:r>
          </a:p>
          <a:p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0" y="400050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В Международной системе единиц (СИ) сопротивление выражается в Омах (Ом).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19" name="Line 8"/>
          <p:cNvSpPr>
            <a:spLocks noChangeShapeType="1"/>
          </p:cNvSpPr>
          <p:nvPr/>
        </p:nvSpPr>
        <p:spPr bwMode="auto">
          <a:xfrm flipV="1">
            <a:off x="1544640" y="722287"/>
            <a:ext cx="2160588" cy="165735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" name="Line 4"/>
          <p:cNvSpPr>
            <a:spLocks noChangeShapeType="1"/>
          </p:cNvSpPr>
          <p:nvPr/>
        </p:nvSpPr>
        <p:spPr bwMode="auto">
          <a:xfrm flipV="1">
            <a:off x="1544640" y="290487"/>
            <a:ext cx="0" cy="20875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2" name="Line 5"/>
          <p:cNvSpPr>
            <a:spLocks noChangeShapeType="1"/>
          </p:cNvSpPr>
          <p:nvPr/>
        </p:nvSpPr>
        <p:spPr bwMode="auto">
          <a:xfrm>
            <a:off x="1544640" y="2378049"/>
            <a:ext cx="24479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3" name="Line 73"/>
          <p:cNvSpPr>
            <a:spLocks noChangeShapeType="1"/>
          </p:cNvSpPr>
          <p:nvPr/>
        </p:nvSpPr>
        <p:spPr bwMode="auto">
          <a:xfrm flipV="1">
            <a:off x="2192340" y="1874812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" name="Line 74"/>
          <p:cNvSpPr>
            <a:spLocks noChangeShapeType="1"/>
          </p:cNvSpPr>
          <p:nvPr/>
        </p:nvSpPr>
        <p:spPr bwMode="auto">
          <a:xfrm flipV="1">
            <a:off x="2841628" y="1369987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" name="Line 75"/>
          <p:cNvSpPr>
            <a:spLocks noChangeShapeType="1"/>
          </p:cNvSpPr>
          <p:nvPr/>
        </p:nvSpPr>
        <p:spPr bwMode="auto">
          <a:xfrm flipV="1">
            <a:off x="3489328" y="866749"/>
            <a:ext cx="0" cy="15113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" name="Line 76"/>
          <p:cNvSpPr>
            <a:spLocks noChangeShapeType="1"/>
          </p:cNvSpPr>
          <p:nvPr/>
        </p:nvSpPr>
        <p:spPr bwMode="auto">
          <a:xfrm flipH="1">
            <a:off x="1544640" y="1874812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" name="Line 77"/>
          <p:cNvSpPr>
            <a:spLocks noChangeShapeType="1"/>
          </p:cNvSpPr>
          <p:nvPr/>
        </p:nvSpPr>
        <p:spPr bwMode="auto">
          <a:xfrm flipH="1">
            <a:off x="1544640" y="1369987"/>
            <a:ext cx="129698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" name="Line 78"/>
          <p:cNvSpPr>
            <a:spLocks noChangeShapeType="1"/>
          </p:cNvSpPr>
          <p:nvPr/>
        </p:nvSpPr>
        <p:spPr bwMode="auto">
          <a:xfrm flipH="1">
            <a:off x="1544640" y="866749"/>
            <a:ext cx="194468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" name="Rectangle 86"/>
          <p:cNvSpPr>
            <a:spLocks noChangeArrowheads="1"/>
          </p:cNvSpPr>
          <p:nvPr/>
        </p:nvSpPr>
        <p:spPr bwMode="auto">
          <a:xfrm>
            <a:off x="1257303" y="2306612"/>
            <a:ext cx="3460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hlink"/>
                </a:solidFill>
              </a:rPr>
              <a:t>0</a:t>
            </a:r>
          </a:p>
        </p:txBody>
      </p:sp>
      <p:graphicFrame>
        <p:nvGraphicFramePr>
          <p:cNvPr id="30" name="Объект 29"/>
          <p:cNvGraphicFramePr>
            <a:graphicFrameLocks noChangeAspect="1"/>
          </p:cNvGraphicFramePr>
          <p:nvPr/>
        </p:nvGraphicFramePr>
        <p:xfrm>
          <a:off x="1000100" y="285728"/>
          <a:ext cx="395657" cy="428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Формула" r:id="rId5" imgW="152280" imgH="164880" progId="Equation.3">
                  <p:embed/>
                </p:oleObj>
              </mc:Choice>
              <mc:Fallback>
                <p:oleObj name="Формула" r:id="rId5" imgW="152280" imgH="16488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00" y="285728"/>
                        <a:ext cx="395657" cy="4286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Объект 30"/>
          <p:cNvGraphicFramePr>
            <a:graphicFrameLocks noChangeAspect="1"/>
          </p:cNvGraphicFramePr>
          <p:nvPr/>
        </p:nvGraphicFramePr>
        <p:xfrm>
          <a:off x="3786182" y="2428868"/>
          <a:ext cx="357190" cy="3566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Формула" r:id="rId7" imgW="88560" imgH="177480" progId="Equation.3">
                  <p:embed/>
                </p:oleObj>
              </mc:Choice>
              <mc:Fallback>
                <p:oleObj name="Формула" r:id="rId7" imgW="88560" imgH="177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6182" y="2428868"/>
                        <a:ext cx="357190" cy="3566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Arc 78"/>
          <p:cNvSpPr>
            <a:spLocks/>
          </p:cNvSpPr>
          <p:nvPr/>
        </p:nvSpPr>
        <p:spPr bwMode="auto">
          <a:xfrm rot="10991514">
            <a:off x="6194455" y="644504"/>
            <a:ext cx="2230438" cy="1655762"/>
          </a:xfrm>
          <a:custGeom>
            <a:avLst/>
            <a:gdLst>
              <a:gd name="T0" fmla="*/ 0 w 21653"/>
              <a:gd name="T1" fmla="*/ 153 h 21600"/>
              <a:gd name="T2" fmla="*/ 2230438 w 21653"/>
              <a:gd name="T3" fmla="*/ 1409697 h 21600"/>
              <a:gd name="T4" fmla="*/ 30181 w 21653"/>
              <a:gd name="T5" fmla="*/ 1655762 h 21600"/>
              <a:gd name="T6" fmla="*/ 0 60000 65536"/>
              <a:gd name="T7" fmla="*/ 0 60000 65536"/>
              <a:gd name="T8" fmla="*/ 0 60000 65536"/>
              <a:gd name="T9" fmla="*/ 0 w 21653"/>
              <a:gd name="T10" fmla="*/ 0 h 21600"/>
              <a:gd name="T11" fmla="*/ 21653 w 2165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53" h="21600" fill="none" extrusionOk="0">
                <a:moveTo>
                  <a:pt x="-1" y="1"/>
                </a:moveTo>
                <a:cubicBezTo>
                  <a:pt x="97" y="0"/>
                  <a:pt x="195" y="-1"/>
                  <a:pt x="293" y="0"/>
                </a:cubicBezTo>
                <a:cubicBezTo>
                  <a:pt x="10982" y="0"/>
                  <a:pt x="20064" y="7819"/>
                  <a:pt x="21653" y="18389"/>
                </a:cubicBezTo>
              </a:path>
              <a:path w="21653" h="21600" stroke="0" extrusionOk="0">
                <a:moveTo>
                  <a:pt x="-1" y="1"/>
                </a:moveTo>
                <a:cubicBezTo>
                  <a:pt x="97" y="0"/>
                  <a:pt x="195" y="-1"/>
                  <a:pt x="293" y="0"/>
                </a:cubicBezTo>
                <a:cubicBezTo>
                  <a:pt x="10982" y="0"/>
                  <a:pt x="20064" y="7819"/>
                  <a:pt x="21653" y="18389"/>
                </a:cubicBezTo>
                <a:lnTo>
                  <a:pt x="293" y="21600"/>
                </a:lnTo>
                <a:close/>
              </a:path>
            </a:pathLst>
          </a:cu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" name="Line 66"/>
          <p:cNvSpPr>
            <a:spLocks noChangeShapeType="1"/>
          </p:cNvSpPr>
          <p:nvPr/>
        </p:nvSpPr>
        <p:spPr bwMode="auto">
          <a:xfrm>
            <a:off x="5905530" y="1870054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" name="Line 68"/>
          <p:cNvSpPr>
            <a:spLocks noChangeShapeType="1"/>
          </p:cNvSpPr>
          <p:nvPr/>
        </p:nvSpPr>
        <p:spPr bwMode="auto">
          <a:xfrm>
            <a:off x="5905530" y="1365229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6" name="Line 42"/>
          <p:cNvSpPr>
            <a:spLocks noChangeShapeType="1"/>
          </p:cNvSpPr>
          <p:nvPr/>
        </p:nvSpPr>
        <p:spPr bwMode="auto">
          <a:xfrm flipV="1">
            <a:off x="5834093" y="428604"/>
            <a:ext cx="0" cy="24495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7" name="Line 43"/>
          <p:cNvSpPr>
            <a:spLocks noChangeShapeType="1"/>
          </p:cNvSpPr>
          <p:nvPr/>
        </p:nvSpPr>
        <p:spPr bwMode="auto">
          <a:xfrm>
            <a:off x="5834093" y="2878116"/>
            <a:ext cx="27368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8" name="Line 64"/>
          <p:cNvSpPr>
            <a:spLocks noChangeShapeType="1"/>
          </p:cNvSpPr>
          <p:nvPr/>
        </p:nvSpPr>
        <p:spPr bwMode="auto">
          <a:xfrm>
            <a:off x="5905530" y="2373291"/>
            <a:ext cx="2447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" name="Line 65"/>
          <p:cNvSpPr>
            <a:spLocks noChangeShapeType="1"/>
          </p:cNvSpPr>
          <p:nvPr/>
        </p:nvSpPr>
        <p:spPr bwMode="auto">
          <a:xfrm flipV="1">
            <a:off x="6410355" y="1365229"/>
            <a:ext cx="0" cy="15128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0" name="Line 67"/>
          <p:cNvSpPr>
            <a:spLocks noChangeShapeType="1"/>
          </p:cNvSpPr>
          <p:nvPr/>
        </p:nvSpPr>
        <p:spPr bwMode="auto">
          <a:xfrm flipV="1">
            <a:off x="6913593" y="1870054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" name="Line 69"/>
          <p:cNvSpPr>
            <a:spLocks noChangeShapeType="1"/>
          </p:cNvSpPr>
          <p:nvPr/>
        </p:nvSpPr>
        <p:spPr bwMode="auto">
          <a:xfrm flipV="1">
            <a:off x="8353455" y="2373291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2" name="Rectangle 79"/>
          <p:cNvSpPr>
            <a:spLocks noChangeArrowheads="1"/>
          </p:cNvSpPr>
          <p:nvPr/>
        </p:nvSpPr>
        <p:spPr bwMode="auto">
          <a:xfrm>
            <a:off x="5545168" y="2779691"/>
            <a:ext cx="365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2000" b="1">
                <a:solidFill>
                  <a:schemeClr val="hlink"/>
                </a:solidFill>
              </a:rPr>
              <a:t>0</a:t>
            </a:r>
            <a:endParaRPr lang="ru-RU" sz="2000" b="1">
              <a:solidFill>
                <a:schemeClr val="hlink"/>
              </a:solidFill>
            </a:endParaRPr>
          </a:p>
        </p:txBody>
      </p:sp>
      <p:graphicFrame>
        <p:nvGraphicFramePr>
          <p:cNvPr id="43" name="Object 2"/>
          <p:cNvGraphicFramePr>
            <a:graphicFrameLocks noChangeAspect="1"/>
          </p:cNvGraphicFramePr>
          <p:nvPr/>
        </p:nvGraphicFramePr>
        <p:xfrm>
          <a:off x="5286380" y="285728"/>
          <a:ext cx="395287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Формула" r:id="rId9" imgW="152280" imgH="164880" progId="Equation.3">
                  <p:embed/>
                </p:oleObj>
              </mc:Choice>
              <mc:Fallback>
                <p:oleObj name="Формула" r:id="rId9" imgW="152280" imgH="1648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80" y="285728"/>
                        <a:ext cx="395287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Объект 43"/>
          <p:cNvGraphicFramePr>
            <a:graphicFrameLocks noChangeAspect="1"/>
          </p:cNvGraphicFramePr>
          <p:nvPr/>
        </p:nvGraphicFramePr>
        <p:xfrm>
          <a:off x="8643966" y="2643182"/>
          <a:ext cx="294370" cy="3746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Формула" r:id="rId11" imgW="139680" imgH="177480" progId="Equation.3">
                  <p:embed/>
                </p:oleObj>
              </mc:Choice>
              <mc:Fallback>
                <p:oleObj name="Формула" r:id="rId11" imgW="139680" imgH="177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43966" y="2643182"/>
                        <a:ext cx="294370" cy="3746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Прямоугольник 44"/>
          <p:cNvSpPr/>
          <p:nvPr/>
        </p:nvSpPr>
        <p:spPr>
          <a:xfrm>
            <a:off x="0" y="3143248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Итак, сопротивление проводника прямо пропорционально длине проводника, обратно пропорционально площади его поперечного сечения и зависит от материала, из которого он изготовлен.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2357422" y="5643578"/>
            <a:ext cx="46434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/>
              <a:t>Сопротивление проводника зависит от</a:t>
            </a:r>
            <a:r>
              <a:rPr lang="ru-RU" b="1" dirty="0" smtClean="0"/>
              <a:t>:</a:t>
            </a:r>
            <a:endParaRPr lang="ru-RU" dirty="0"/>
          </a:p>
        </p:txBody>
      </p:sp>
      <p:sp>
        <p:nvSpPr>
          <p:cNvPr id="48" name="TextBox 47"/>
          <p:cNvSpPr txBox="1"/>
          <p:nvPr/>
        </p:nvSpPr>
        <p:spPr>
          <a:xfrm>
            <a:off x="0" y="593467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b="1" dirty="0" smtClean="0"/>
              <a:t> от рода материала, из которого изготовлен проводник;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 от длины проводника;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 от площади поперечного сечения проводника.</a:t>
            </a:r>
            <a:endParaRPr lang="ru-RU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285720" y="1285860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 ~ l</a:t>
            </a:r>
            <a:endParaRPr lang="ru-RU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4357686" y="135729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 ~ 1/S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3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3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00"/>
                            </p:stCondLst>
                            <p:childTnLst>
                              <p:par>
                                <p:cTn id="9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000"/>
                            </p:stCondLst>
                            <p:childTnLst>
                              <p:par>
                                <p:cTn id="10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/>
      <p:bldP spid="19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3" grpId="0" animBg="1"/>
      <p:bldP spid="34" grpId="0" animBg="1"/>
      <p:bldP spid="35" grpId="0" animBg="1"/>
      <p:bldP spid="38" grpId="0" animBg="1"/>
      <p:bldP spid="39" grpId="0" animBg="1"/>
      <p:bldP spid="40" grpId="0" animBg="1"/>
      <p:bldP spid="41" grpId="0" animBg="1"/>
      <p:bldP spid="45" grpId="0"/>
      <p:bldP spid="46" grpId="0"/>
      <p:bldP spid="48" grpId="0"/>
      <p:bldP spid="50" grpId="0"/>
      <p:bldP spid="51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732</TotalTime>
  <Words>242</Words>
  <Application>Microsoft Office PowerPoint</Application>
  <PresentationFormat>Экран (4:3)</PresentationFormat>
  <Paragraphs>23</Paragraphs>
  <Slides>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Тема Office</vt:lpstr>
      <vt:lpstr>Формула</vt:lpstr>
      <vt:lpstr>Презентация PowerPoint</vt:lpstr>
      <vt:lpstr>Презентация PowerPoint</vt:lpstr>
      <vt:lpstr>Презентация PowerPoint</vt:lpstr>
      <vt:lpstr>              </vt:lpstr>
    </vt:vector>
  </TitlesOfParts>
  <Company>Мальцев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Валентин</dc:creator>
  <cp:lastModifiedBy>Наталья</cp:lastModifiedBy>
  <cp:revision>155</cp:revision>
  <dcterms:created xsi:type="dcterms:W3CDTF">2009-10-13T02:16:29Z</dcterms:created>
  <dcterms:modified xsi:type="dcterms:W3CDTF">2017-02-07T03:21:30Z</dcterms:modified>
</cp:coreProperties>
</file>