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5" r:id="rId5"/>
    <p:sldId id="258" r:id="rId6"/>
    <p:sldId id="263" r:id="rId7"/>
    <p:sldId id="259" r:id="rId8"/>
    <p:sldId id="260" r:id="rId9"/>
    <p:sldId id="261" r:id="rId10"/>
    <p:sldId id="262" r:id="rId11"/>
    <p:sldId id="266" r:id="rId12"/>
    <p:sldId id="26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white b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white b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908720"/>
            <a:ext cx="882047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white b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908720"/>
            <a:ext cx="882047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inaryCo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2CBDF-F8EE-466E-B82A-F8278D3AD44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D319-0FE9-4855-B74F-581B376F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Diplom_Interneshka7%20%20&#1052;&#1072;&#1078;&#1072;&#1088;&#1094;&#1077;&#1074;&#1072;.jpg" TargetMode="External"/><Relationship Id="rId2" Type="http://schemas.openxmlformats.org/officeDocument/2006/relationships/hyperlink" Target="http://interneshk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112222879.JPG" TargetMode="External"/><Relationship Id="rId2" Type="http://schemas.openxmlformats.org/officeDocument/2006/relationships/hyperlink" Target="&#1088;&#1072;&#1079;&#1088;&#1072;&#1073;&#1086;&#1090;&#1082;&#1072;_&#1079;&#1072;&#1085;&#1103;&#1090;&#1080;&#1103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501122" cy="317184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"</a:t>
            </a:r>
            <a:r>
              <a:rPr lang="ru-RU" b="1" dirty="0" err="1" smtClean="0">
                <a:solidFill>
                  <a:schemeClr val="bg1"/>
                </a:solidFill>
              </a:rPr>
              <a:t>Вебландия</a:t>
            </a:r>
            <a:r>
              <a:rPr lang="ru-RU" b="1" dirty="0" smtClean="0">
                <a:solidFill>
                  <a:schemeClr val="bg1"/>
                </a:solidFill>
              </a:rPr>
              <a:t>" и "</a:t>
            </a:r>
            <a:r>
              <a:rPr lang="ru-RU" b="1" dirty="0" err="1" smtClean="0">
                <a:solidFill>
                  <a:schemeClr val="bg1"/>
                </a:solidFill>
              </a:rPr>
              <a:t>Интернешка</a:t>
            </a:r>
            <a:r>
              <a:rPr lang="ru-RU" b="1" dirty="0" smtClean="0">
                <a:solidFill>
                  <a:schemeClr val="bg1"/>
                </a:solidFill>
              </a:rPr>
              <a:t>" в помощь учителю при формировании навыков безопасного использования сети Интернет</a:t>
            </a:r>
            <a:r>
              <a:rPr lang="ru-RU" dirty="0" smtClean="0"/>
              <a:t/>
            </a:r>
            <a:br>
              <a:rPr lang="ru-RU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14810" y="3429000"/>
            <a:ext cx="4614850" cy="1752600"/>
          </a:xfrm>
        </p:spPr>
        <p:txBody>
          <a:bodyPr>
            <a:normAutofit fontScale="92500" lnSpcReduction="20000"/>
          </a:bodyPr>
          <a:lstStyle/>
          <a:p>
            <a:pPr lvl="0" algn="r"/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</a:rPr>
              <a:t>Мажарцева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 Ольга Федоровна </a:t>
            </a:r>
          </a:p>
          <a:p>
            <a:pPr lvl="0" algn="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заместитель директора </a:t>
            </a:r>
          </a:p>
          <a:p>
            <a:pPr lvl="0" algn="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МБОУ ДО «ИМЦ»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конференция_2015_мажарцева\Diplom_Interneshka7  Мажарц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712705" cy="675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54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10 февраля подведены итоги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VII Международного детского творческого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онлайн-конкурса</a:t>
            </a:r>
            <a:r>
              <a:rPr lang="ru-RU" sz="2400" b="1" dirty="0" smtClean="0">
                <a:solidFill>
                  <a:schemeClr val="bg1"/>
                </a:solidFill>
              </a:rPr>
              <a:t> «</a:t>
            </a:r>
            <a:r>
              <a:rPr lang="ru-RU" sz="2400" b="1" dirty="0" err="1" smtClean="0">
                <a:solidFill>
                  <a:schemeClr val="bg1"/>
                </a:solidFill>
              </a:rPr>
              <a:t>Интернешка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b="1" dirty="0" smtClean="0"/>
              <a:t>VII Международный детский творческий </a:t>
            </a:r>
            <a:r>
              <a:rPr lang="ru-RU" sz="4300" b="1" dirty="0" err="1" smtClean="0"/>
              <a:t>онлайн-конкурс</a:t>
            </a:r>
            <a:r>
              <a:rPr lang="ru-RU" sz="4300" b="1" dirty="0" smtClean="0"/>
              <a:t> «</a:t>
            </a:r>
            <a:r>
              <a:rPr lang="ru-RU" sz="4300" b="1" dirty="0" err="1" smtClean="0"/>
              <a:t>Интернешка</a:t>
            </a:r>
            <a:r>
              <a:rPr lang="ru-RU" sz="4300" b="1" dirty="0" smtClean="0"/>
              <a:t>» проводился с 18 ноября 2014 г. по 10 февраля 2015 г. при поддержке Комитета по вопросам семьи, женщин и детей Государственной Думы Федерального Собрания Российской Федерации.</a:t>
            </a:r>
          </a:p>
          <a:p>
            <a:pPr>
              <a:buNone/>
            </a:pPr>
            <a:r>
              <a:rPr lang="ru-RU" sz="4300" b="1" dirty="0" smtClean="0"/>
              <a:t>Организаторы конкурса - ОАО «Мобильные </a:t>
            </a:r>
            <a:r>
              <a:rPr lang="ru-RU" sz="4300" b="1" dirty="0" err="1" smtClean="0"/>
              <a:t>ТелеСистемы</a:t>
            </a:r>
            <a:r>
              <a:rPr lang="ru-RU" sz="4300" b="1" dirty="0" smtClean="0"/>
              <a:t>», НП «Лига безопасного интернета» и ЗАО «Лаборатория Касперского». Официальными партнерами выступили БФ «Система», Фонд Развития Интернет, ЗАО «Региональный Сетевой Информационный Центр» (RU-CENTER), проект в области </a:t>
            </a:r>
            <a:r>
              <a:rPr lang="ru-RU" sz="4300" b="1" dirty="0" err="1" smtClean="0"/>
              <a:t>контентной</a:t>
            </a:r>
            <a:r>
              <a:rPr lang="ru-RU" sz="4300" b="1" dirty="0" smtClean="0"/>
              <a:t> фильтрации «</a:t>
            </a:r>
            <a:r>
              <a:rPr lang="ru-RU" sz="4300" b="1" dirty="0" err="1" smtClean="0"/>
              <a:t>NetPolice.Ru</a:t>
            </a:r>
            <a:r>
              <a:rPr lang="ru-RU" sz="4300" b="1" dirty="0" smtClean="0"/>
              <a:t>», НП «Лифт в будущее». Специальный партнер </a:t>
            </a:r>
            <a:r>
              <a:rPr lang="ru-RU" sz="4300" b="1" dirty="0" err="1" smtClean="0"/>
              <a:t>интернет-олимпиады</a:t>
            </a:r>
            <a:r>
              <a:rPr lang="ru-RU" sz="4300" b="1" dirty="0" smtClean="0"/>
              <a:t> – компания </a:t>
            </a:r>
            <a:r>
              <a:rPr lang="ru-RU" sz="4300" b="1" dirty="0" err="1" smtClean="0"/>
              <a:t>Cisco</a:t>
            </a:r>
            <a:r>
              <a:rPr lang="ru-RU" sz="4300" b="1" dirty="0" smtClean="0"/>
              <a:t>.</a:t>
            </a:r>
          </a:p>
          <a:p>
            <a:pPr>
              <a:buNone/>
            </a:pPr>
            <a:r>
              <a:rPr lang="ru-RU" sz="4300" b="1" dirty="0" smtClean="0"/>
              <a:t>В мероприятиях на сайте </a:t>
            </a:r>
            <a:r>
              <a:rPr lang="ru-RU" sz="4300" b="1" dirty="0" smtClean="0">
                <a:hlinkClick r:id="rId2"/>
              </a:rPr>
              <a:t>http://interneshka.org/</a:t>
            </a:r>
            <a:r>
              <a:rPr lang="ru-RU" sz="4300" b="1" dirty="0" smtClean="0"/>
              <a:t> приняли участие более 150 обучающиеся с 2 по 9 класс Гатчинского района, в том числе и дети с ОВЗ в следующих номинациях:</a:t>
            </a:r>
          </a:p>
          <a:p>
            <a:pPr>
              <a:buNone/>
            </a:pPr>
            <a:r>
              <a:rPr lang="ru-RU" sz="4300" b="1" dirty="0" smtClean="0"/>
              <a:t>·          </a:t>
            </a:r>
            <a:r>
              <a:rPr lang="ru-RU" sz="4300" b="1" dirty="0" err="1" smtClean="0"/>
              <a:t>Мобилография</a:t>
            </a:r>
            <a:r>
              <a:rPr lang="ru-RU" sz="4300" b="1" dirty="0" smtClean="0"/>
              <a:t> «Мой цифровой день»;</a:t>
            </a:r>
          </a:p>
          <a:p>
            <a:pPr>
              <a:buNone/>
            </a:pPr>
            <a:r>
              <a:rPr lang="ru-RU" sz="4300" b="1" dirty="0" smtClean="0"/>
              <a:t>·          </a:t>
            </a:r>
            <a:r>
              <a:rPr lang="ru-RU" sz="4300" b="1" dirty="0" err="1" smtClean="0"/>
              <a:t>Спецноминация</a:t>
            </a:r>
            <a:r>
              <a:rPr lang="ru-RU" sz="4300" b="1" dirty="0" smtClean="0"/>
              <a:t> «</a:t>
            </a:r>
            <a:r>
              <a:rPr lang="ru-RU" sz="4300" b="1" dirty="0" err="1" smtClean="0"/>
              <a:t>Телекомидея</a:t>
            </a:r>
            <a:r>
              <a:rPr lang="ru-RU" sz="4300" b="1" dirty="0" smtClean="0"/>
              <a:t>: Город будущего»;</a:t>
            </a:r>
          </a:p>
          <a:p>
            <a:pPr>
              <a:buNone/>
            </a:pPr>
            <a:r>
              <a:rPr lang="ru-RU" sz="4300" b="1" dirty="0" smtClean="0"/>
              <a:t>·          Литературный конкурс «Моя семья в сети;</a:t>
            </a:r>
          </a:p>
          <a:p>
            <a:pPr>
              <a:buNone/>
            </a:pPr>
            <a:r>
              <a:rPr lang="ru-RU" sz="4300" b="1" dirty="0" smtClean="0"/>
              <a:t>·          </a:t>
            </a:r>
            <a:r>
              <a:rPr lang="ru-RU" sz="4300" b="1" dirty="0" err="1" smtClean="0"/>
              <a:t>Спецноминация</a:t>
            </a:r>
            <a:r>
              <a:rPr lang="ru-RU" sz="4300" b="1" dirty="0" smtClean="0"/>
              <a:t> «Интернет будущего» (от Фонда Развития Интернет).</a:t>
            </a:r>
          </a:p>
          <a:p>
            <a:pPr>
              <a:buNone/>
            </a:pPr>
            <a:r>
              <a:rPr lang="ru-RU" sz="4300" b="1" dirty="0" smtClean="0"/>
              <a:t>Наибольшее количество детей приняли участие в </a:t>
            </a:r>
            <a:r>
              <a:rPr lang="ru-RU" sz="4300" b="1" dirty="0" err="1" smtClean="0"/>
              <a:t>Интернет-олимпиаде</a:t>
            </a:r>
            <a:r>
              <a:rPr lang="ru-RU" sz="4300" b="1" dirty="0" smtClean="0"/>
              <a:t>.  Все вопросы олимпиады были разделены на 5 тем: электронная безопасность, поведение в интернете, </a:t>
            </a:r>
            <a:r>
              <a:rPr lang="ru-RU" sz="4300" b="1" dirty="0" err="1" smtClean="0"/>
              <a:t>медиаграмотность</a:t>
            </a:r>
            <a:r>
              <a:rPr lang="ru-RU" sz="4300" b="1" dirty="0" smtClean="0"/>
              <a:t>, сетевая и компьютерная грамотность, мобильный интернет.  Информация, которую ребята усвоили после прохождения олимпиады пригодятся им  и в повседневной жизни при работе в интернете и при пользовании мобильной связью. </a:t>
            </a:r>
          </a:p>
          <a:p>
            <a:pPr>
              <a:buNone/>
            </a:pPr>
            <a:r>
              <a:rPr lang="ru-RU" sz="4300" b="1" dirty="0" smtClean="0"/>
              <a:t>Объявление результатов  приурочено к Международному дню безопасного интернета, отмечаемому 10 февраля 2015 года. </a:t>
            </a:r>
          </a:p>
          <a:p>
            <a:pPr>
              <a:buNone/>
            </a:pPr>
            <a:r>
              <a:rPr lang="ru-RU" sz="4300" b="1" u="sng" dirty="0" smtClean="0"/>
              <a:t>Поздравляем Крюкову Юлию</a:t>
            </a:r>
            <a:r>
              <a:rPr lang="ru-RU" sz="4300" b="1" dirty="0" smtClean="0"/>
              <a:t>, ученицу 4 класса МБОУ "</a:t>
            </a:r>
            <a:r>
              <a:rPr lang="ru-RU" sz="4300" b="1" dirty="0" err="1" smtClean="0"/>
              <a:t>Войсковицкая</a:t>
            </a:r>
            <a:r>
              <a:rPr lang="ru-RU" sz="4300" b="1" dirty="0" smtClean="0"/>
              <a:t> СОШ №2", которая занимается в кружке "Будем знакомы  - КИТ"" МБОУ ДО "ИМЦ" (руководитель  Евдокимова Л.Л.) </a:t>
            </a:r>
            <a:r>
              <a:rPr lang="ru-RU" sz="4300" b="1" u="sng" dirty="0" smtClean="0"/>
              <a:t>с победой - она заняла 1 место в Интернет - олимпиаде</a:t>
            </a:r>
            <a:r>
              <a:rPr lang="ru-RU" sz="4300" b="1" dirty="0" smtClean="0"/>
              <a:t>.</a:t>
            </a:r>
          </a:p>
          <a:p>
            <a:pPr>
              <a:buNone/>
            </a:pPr>
            <a:r>
              <a:rPr lang="ru-RU" sz="4300" b="1" dirty="0" smtClean="0"/>
              <a:t>Общее количество юных победителей VII конкурса «</a:t>
            </a:r>
            <a:r>
              <a:rPr lang="ru-RU" sz="4300" b="1" dirty="0" err="1" smtClean="0"/>
              <a:t>Интернешка</a:t>
            </a:r>
            <a:r>
              <a:rPr lang="ru-RU" sz="4300" b="1" dirty="0" smtClean="0"/>
              <a:t>» составило 64 человека. Все победители получат памятные дипломы и ценные призы от организаторов и партнеров конкурса.</a:t>
            </a:r>
          </a:p>
          <a:p>
            <a:pPr>
              <a:buNone/>
            </a:pPr>
            <a:r>
              <a:rPr lang="ru-RU" sz="4300" b="1" dirty="0" smtClean="0">
                <a:hlinkClick r:id="rId3" action="ppaction://hlinkfile"/>
              </a:rPr>
              <a:t>Сертификат участника </a:t>
            </a:r>
            <a:endParaRPr lang="ru-RU" sz="4300" b="1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Актуальность проведения занятия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5614998" cy="564357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Педагоги дополнительного образования в МБОУ ДО «Информационно – методический центр» активно используют различные функции электронного Дневника в проектной деятельности: новости, форум, размещение файлов, переписка. </a:t>
            </a:r>
          </a:p>
          <a:p>
            <a:pPr algn="just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Ребята, занимающиеся в кружках, умело используют такие функции  Дневника как профиль, сообщения, сети, расписание. </a:t>
            </a:r>
          </a:p>
          <a:p>
            <a:pPr algn="just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Однако практика показала, что ребята слабо используют Центр приложений в Дневнике. Кроме того, у детей недостаточно сформированы навыки безопасной работы в Интернете.</a:t>
            </a:r>
          </a:p>
          <a:p>
            <a:pPr algn="just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В файлах сети «</a:t>
            </a:r>
            <a:r>
              <a:rPr lang="ru-RU" sz="4300" b="1" dirty="0" err="1" smtClean="0">
                <a:solidFill>
                  <a:schemeClr val="tx2">
                    <a:lumMod val="50000"/>
                  </a:schemeClr>
                </a:solidFill>
              </a:rPr>
              <a:t>Вебландия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 – страна выученных уроков» я нашла  отличный звуковой и текстовый материал  о правилах безопасной  работы в Интернете. Папка «Пчелки для вас» привела к мысли об использовании ролевой игры на занятии. Знакомство с каталогами сайта «</a:t>
            </a:r>
            <a:r>
              <a:rPr lang="ru-RU" sz="4300" b="1" dirty="0" err="1" smtClean="0">
                <a:solidFill>
                  <a:schemeClr val="tx2">
                    <a:lumMod val="50000"/>
                  </a:schemeClr>
                </a:solidFill>
              </a:rPr>
              <a:t>Вебландия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» подсказало формы и перспективы его дальнейшего использования. </a:t>
            </a:r>
          </a:p>
          <a:p>
            <a:pPr algn="just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Учитывая данные факты, мной было запланировано внеклассное занятие 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  <a:hlinkClick r:id="rId2" action="ppaction://hlinkpres?slideindex=1&amp;slidetitle="/>
              </a:rPr>
              <a:t>«Ученье с увлеченьем с </a:t>
            </a:r>
            <a:r>
              <a:rPr lang="ru-RU" sz="4300" b="1" dirty="0" err="1" smtClean="0">
                <a:solidFill>
                  <a:schemeClr val="tx2">
                    <a:lumMod val="50000"/>
                  </a:schemeClr>
                </a:solidFill>
                <a:hlinkClick r:id="rId2" action="ppaction://hlinkpres?slideindex=1&amp;slidetitle="/>
              </a:rPr>
              <a:t>Вебландией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  <a:hlinkClick r:id="rId2" action="ppaction://hlinkpres?slideindex=1&amp;slidetitle="/>
              </a:rPr>
              <a:t>», 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которое помогло бы показать ребятам возможности получения учебной информации в приложении «</a:t>
            </a:r>
            <a:r>
              <a:rPr lang="ru-RU" sz="4300" b="1" dirty="0" err="1" smtClean="0">
                <a:solidFill>
                  <a:schemeClr val="tx2">
                    <a:lumMod val="50000"/>
                  </a:schemeClr>
                </a:solidFill>
              </a:rPr>
              <a:t>Вебландия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», показало детям различные образовательные сайты, научило простым правилам переписки и грамотному размещению информации, сформировало навыки безопасные работы в Интернете. </a:t>
            </a:r>
          </a:p>
          <a:p>
            <a:pPr algn="just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В результате занятие достигло своей цели, кроме того, выполненные домашние задания ребят,  помогли составить список интересных сайтов разных каталогов. </a:t>
            </a:r>
          </a:p>
          <a:p>
            <a:pPr algn="just">
              <a:buNone/>
            </a:pPr>
            <a:endParaRPr lang="ru-RU" sz="43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  <a:hlinkClick r:id="rId3" action="ppaction://hlinkfile"/>
              </a:rPr>
              <a:t>Диплом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 победителя конкурса «</a:t>
            </a:r>
            <a:r>
              <a:rPr lang="ru-RU" sz="4300" b="1" dirty="0" err="1" smtClean="0">
                <a:solidFill>
                  <a:schemeClr val="tx2">
                    <a:lumMod val="50000"/>
                  </a:schemeClr>
                </a:solidFill>
              </a:rPr>
              <a:t>Вебландия</a:t>
            </a:r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</a:rPr>
              <a:t> – страна выученных уроков»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1\Documents\уроки_безопасный_интернет\image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52" y="1571612"/>
            <a:ext cx="3286148" cy="219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окументы_цит\конференция_2015_учителя\конференция_2015_мажарцева\1112222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09478" cy="676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http://interneshka.org/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6786610" cy="5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454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71810"/>
            <a:ext cx="6310314" cy="354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929618" cy="64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15304" cy="630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781055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500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3897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440EE83-CFA0-4EF0-B46C-DE0CA864A9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TS102389741</Template>
  <TotalTime>68</TotalTime>
  <Words>257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TS102389741</vt:lpstr>
      <vt:lpstr>"Вебландия" и "Интернешка" в помощь учителю при формировании навыков безопасного использования сети Интернет </vt:lpstr>
      <vt:lpstr>Актуальность проведения занятия </vt:lpstr>
      <vt:lpstr>Слайд 3</vt:lpstr>
      <vt:lpstr>http://interneshka.org/</vt:lpstr>
      <vt:lpstr>Слайд 5</vt:lpstr>
      <vt:lpstr>Слайд 6</vt:lpstr>
      <vt:lpstr>Слайд 7</vt:lpstr>
      <vt:lpstr>Слайд 8</vt:lpstr>
      <vt:lpstr>Слайд 9</vt:lpstr>
      <vt:lpstr>Слайд 10</vt:lpstr>
      <vt:lpstr>10 февраля подведены итоги  VII Международного детского творческого онлайн-конкурса «Интернешка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2014-02-17T19:22:12Z</dcterms:created>
  <dcterms:modified xsi:type="dcterms:W3CDTF">2015-04-24T20:15:43Z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TC023897419991</vt:lpwstr>
  </property>
</Properties>
</file>