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61" r:id="rId4"/>
    <p:sldId id="268" r:id="rId5"/>
    <p:sldId id="262" r:id="rId6"/>
    <p:sldId id="270" r:id="rId7"/>
    <p:sldId id="263" r:id="rId8"/>
    <p:sldId id="269" r:id="rId9"/>
    <p:sldId id="264" r:id="rId10"/>
    <p:sldId id="271" r:id="rId11"/>
    <p:sldId id="265" r:id="rId12"/>
    <p:sldId id="272" r:id="rId13"/>
    <p:sldId id="276" r:id="rId14"/>
    <p:sldId id="277" r:id="rId15"/>
    <p:sldId id="266" r:id="rId16"/>
    <p:sldId id="273" r:id="rId17"/>
    <p:sldId id="267" r:id="rId18"/>
    <p:sldId id="274" r:id="rId19"/>
    <p:sldId id="258" r:id="rId20"/>
    <p:sldId id="259" r:id="rId21"/>
    <p:sldId id="278" r:id="rId22"/>
    <p:sldId id="279" r:id="rId23"/>
    <p:sldId id="260" r:id="rId24"/>
    <p:sldId id="275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77" autoAdjust="0"/>
  </p:normalViewPr>
  <p:slideViewPr>
    <p:cSldViewPr>
      <p:cViewPr>
        <p:scale>
          <a:sx n="100" d="100"/>
          <a:sy n="100" d="100"/>
        </p:scale>
        <p:origin x="-49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DBE9E3D-57E9-43E6-ABB3-543A772B5633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EABE16-276E-4724-B413-6C85AAFBE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CFC75-78CD-480F-A0FF-9E9D732B0172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85FA3-6446-482A-B0C3-E99F58E146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C834D-1D00-4BBF-9E2A-BEDDB4E41FF1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5FA9F-1362-4B49-B408-F23073EE1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16977-CD33-4BA9-9A78-246DC73B98EA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F88AD-332D-45B3-BA0D-6FD65D96F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B32C5-864B-432F-AAD6-B142B0A2A77B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00CB4-1723-4F56-BBA5-6B48E6434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FBA53-285D-4898-8BC9-EF57D8C4C2F2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C5C4D-EEDA-4FEE-A780-552291DBF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82E37-30DD-4F16-8C4D-F97E1428DD9C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2E92F-C408-4282-8D48-388C4F5ED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29C2A-4A6F-4EBB-A344-BA1FE40E9C3E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D4A73-8964-4090-A298-875648F139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D0049-E692-46C9-94DF-FB3AB0E11AC2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CAFB-02DC-40F3-AB2D-DF6E3535F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AF3C0-E4A4-4EC7-B0C4-14E71367A608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007FF-9EA0-499A-ADBC-D47CA6533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8F4D-1E5E-482E-B921-2A52AC63ADE4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EAC08-3CAA-408F-B0DF-4230E55EE2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BC493-F254-4477-979D-8BD064E61A04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83C45-DA6A-4C10-B595-BFDCDE1B5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2FCD4-7FFA-4FAC-A7E7-84D41DE31559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7496F-368C-4A3C-8AD1-9255B820D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A64B3D-A7B1-4355-8F71-467EED7325E1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600B25-478C-4723-8F74-48D23FDA8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neturok.ru/ru/school/matematika/6-klass/umnozhenie-i-delenie-obyknovennyh-drobej/nahozhdenie-chisla-po-ego-drobi?testcases" TargetMode="External"/><Relationship Id="rId2" Type="http://schemas.openxmlformats.org/officeDocument/2006/relationships/hyperlink" Target="http://web-landia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ndermusic.ru/pesnya_pro_zaryadku_pesni_detyam.htm" TargetMode="External"/><Relationship Id="rId2" Type="http://schemas.openxmlformats.org/officeDocument/2006/relationships/hyperlink" Target="http://web-landia.ru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neturok.ru/ru/school/matematika/6-klass/umnozhenie-i-delenie-obyknovennyh-drobej/nahozhdenie-chisla-po-ego-drobi?testcases" TargetMode="External"/><Relationship Id="rId2" Type="http://schemas.openxmlformats.org/officeDocument/2006/relationships/hyperlink" Target="http://web-landia.r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eb-landia.r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eb-landia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eb-landia.ru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raza.ru/page-1-1-20.html" TargetMode="External"/><Relationship Id="rId2" Type="http://schemas.openxmlformats.org/officeDocument/2006/relationships/hyperlink" Target="http://web-landia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ree-math.ru/publ/istorija_matematiki/vyskazyvanija_o_matematike/vyskazyvanija_o_matematike/19-1-0-3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1000zadach.info/publ/solutions/901_1000/zadachi_901_915/30-1-0-75" TargetMode="External"/><Relationship Id="rId2" Type="http://schemas.openxmlformats.org/officeDocument/2006/relationships/hyperlink" Target="http://web-landia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raza.ru/page-9-1-17.html" TargetMode="External"/><Relationship Id="rId2" Type="http://schemas.openxmlformats.org/officeDocument/2006/relationships/hyperlink" Target="http://web-landia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neturok.ru/ru/school/matematika/6-klass/umnozhenie-i-delenie-obyknovennyh-drobej/nahozhdenie-chisla-po-ego-drobi?testcases" TargetMode="External"/><Relationship Id="rId2" Type="http://schemas.openxmlformats.org/officeDocument/2006/relationships/hyperlink" Target="http://web-landia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265113" y="1773238"/>
            <a:ext cx="7772400" cy="1150937"/>
          </a:xfrm>
        </p:spPr>
        <p:txBody>
          <a:bodyPr/>
          <a:lstStyle/>
          <a:p>
            <a:pPr eaLnBrk="1" hangingPunct="1"/>
            <a:r>
              <a:rPr lang="ru-RU" sz="2000" b="1" smtClean="0">
                <a:latin typeface="Arial" charset="0"/>
              </a:rPr>
              <a:t>Тема урока: «Нахождение целого по  дроби»</a:t>
            </a:r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650" y="2781300"/>
            <a:ext cx="6264275" cy="1871663"/>
          </a:xfrm>
        </p:spPr>
        <p:txBody>
          <a:bodyPr/>
          <a:lstStyle/>
          <a:p>
            <a:pPr marL="285750" indent="-285750" algn="l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Char char="•"/>
            </a:pPr>
            <a:r>
              <a:rPr lang="ru-RU" sz="1200" b="1" smtClean="0">
                <a:solidFill>
                  <a:schemeClr val="tx1"/>
                </a:solidFill>
                <a:latin typeface="Arial" charset="0"/>
                <a:cs typeface="Arial" charset="0"/>
              </a:rPr>
              <a:t>Математика</a:t>
            </a:r>
          </a:p>
          <a:p>
            <a:pPr marL="285750" indent="-285750" algn="l" eaLnBrk="1" hangingPunct="1">
              <a:lnSpc>
                <a:spcPct val="80000"/>
              </a:lnSpc>
              <a:spcBef>
                <a:spcPct val="0"/>
              </a:spcBef>
            </a:pPr>
            <a:endParaRPr lang="ru-RU" sz="1200" b="1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285750" indent="-285750" algn="l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Char char="•"/>
            </a:pPr>
            <a:r>
              <a:rPr lang="ru-RU" sz="1200" b="1" smtClean="0">
                <a:solidFill>
                  <a:schemeClr val="tx1"/>
                </a:solidFill>
                <a:latin typeface="Arial" charset="0"/>
                <a:cs typeface="Arial" charset="0"/>
              </a:rPr>
              <a:t>6-а</a:t>
            </a:r>
          </a:p>
          <a:p>
            <a:pPr marL="285750" indent="-285750" algn="l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Char char="•"/>
            </a:pPr>
            <a:endParaRPr lang="ru-RU" sz="1200" b="1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285750" indent="-285750" algn="l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Char char="•"/>
            </a:pPr>
            <a:r>
              <a:rPr lang="ru-RU" sz="1200" b="1" smtClean="0">
                <a:solidFill>
                  <a:schemeClr val="tx1"/>
                </a:solidFill>
                <a:latin typeface="Arial" charset="0"/>
                <a:cs typeface="Arial" charset="0"/>
              </a:rPr>
              <a:t>Стрельникова Светлана Александровна</a:t>
            </a:r>
          </a:p>
          <a:p>
            <a:pPr marL="285750" indent="-285750" algn="l" eaLnBrk="1" hangingPunct="1">
              <a:lnSpc>
                <a:spcPct val="80000"/>
              </a:lnSpc>
              <a:spcBef>
                <a:spcPct val="0"/>
              </a:spcBef>
            </a:pPr>
            <a:endParaRPr lang="ru-RU" sz="1200" b="1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285750" indent="-285750" algn="l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Char char="•"/>
            </a:pPr>
            <a:r>
              <a:rPr lang="ru-RU" sz="1200" b="1" smtClean="0">
                <a:solidFill>
                  <a:schemeClr val="tx1"/>
                </a:solidFill>
                <a:latin typeface="Arial" charset="0"/>
                <a:cs typeface="Arial" charset="0"/>
              </a:rPr>
              <a:t>МБОУ Сосновская СОШ №1,</a:t>
            </a:r>
          </a:p>
          <a:p>
            <a:pPr marL="285750" indent="-285750"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1200" b="1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  <a:p>
            <a:pPr marL="285750" indent="-285750"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1200" b="1" smtClean="0">
                <a:solidFill>
                  <a:schemeClr val="tx1"/>
                </a:solidFill>
                <a:latin typeface="Arial" charset="0"/>
                <a:cs typeface="Arial" charset="0"/>
              </a:rPr>
              <a:t>      393849 </a:t>
            </a:r>
          </a:p>
          <a:p>
            <a:pPr marL="285750" indent="-285750"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1200" b="1" smtClean="0">
                <a:solidFill>
                  <a:schemeClr val="tx1"/>
                </a:solidFill>
                <a:latin typeface="Arial" charset="0"/>
                <a:cs typeface="Arial" charset="0"/>
              </a:rPr>
              <a:t>      Тамбовская  область,Сосновский район,</a:t>
            </a:r>
          </a:p>
          <a:p>
            <a:pPr marL="285750" indent="-285750"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1200" b="1" smtClean="0">
                <a:solidFill>
                  <a:schemeClr val="tx1"/>
                </a:solidFill>
                <a:latin typeface="Arial" charset="0"/>
                <a:cs typeface="Arial" charset="0"/>
              </a:rPr>
              <a:t>       р.п. Сосновка, ул.Красноармейская, д 2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1116013" y="836613"/>
            <a:ext cx="70564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3300"/>
                </a:solidFill>
                <a:latin typeface="Calibri" pitchFamily="34" charset="0"/>
              </a:rPr>
              <a:t>Конкурс </a:t>
            </a:r>
          </a:p>
          <a:p>
            <a:pPr algn="ctr"/>
            <a:r>
              <a:rPr lang="ru-RU" sz="2000" b="1">
                <a:solidFill>
                  <a:srgbClr val="FF3300"/>
                </a:solidFill>
                <a:latin typeface="Calibri" pitchFamily="34" charset="0"/>
              </a:rPr>
              <a:t>«Вебландия – страна выученных уроков»</a:t>
            </a:r>
            <a:endParaRPr lang="en-US" sz="2000" b="1">
              <a:solidFill>
                <a:srgbClr val="FF33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r>
              <a:rPr lang="ru-RU" sz="2000" b="1" smtClean="0">
                <a:solidFill>
                  <a:srgbClr val="000000"/>
                </a:solidFill>
                <a:cs typeface="Arial" charset="0"/>
              </a:rPr>
              <a:t/>
            </a:r>
            <a:br>
              <a:rPr lang="ru-RU" sz="2000" b="1" smtClean="0">
                <a:solidFill>
                  <a:srgbClr val="000000"/>
                </a:solidFill>
                <a:cs typeface="Arial" charset="0"/>
              </a:rPr>
            </a:br>
            <a:r>
              <a:rPr lang="ru-RU" sz="1800" b="1" smtClean="0">
                <a:solidFill>
                  <a:srgbClr val="000000"/>
                </a:solidFill>
                <a:cs typeface="Arial" charset="0"/>
              </a:rPr>
              <a:t>Усвоение новых знаний</a:t>
            </a:r>
          </a:p>
        </p:txBody>
      </p:sp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412875"/>
            <a:ext cx="5111750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725488"/>
          </a:xfrm>
        </p:spPr>
        <p:txBody>
          <a:bodyPr/>
          <a:lstStyle/>
          <a:p>
            <a:r>
              <a:rPr lang="ru-RU" sz="2000" b="1" smtClean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ru-RU" sz="2000" b="1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ru-RU" sz="18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Закрепление знаний и систематизация</a:t>
            </a:r>
            <a:r>
              <a:rPr lang="ru-RU" sz="2000" b="1" smtClean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ru-RU" sz="2000" b="1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ru-RU" sz="20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4579" name="Group 3"/>
          <p:cNvGraphicFramePr>
            <a:graphicFrameLocks noGrp="1"/>
          </p:cNvGraphicFramePr>
          <p:nvPr>
            <p:ph idx="1"/>
          </p:nvPr>
        </p:nvGraphicFramePr>
        <p:xfrm>
          <a:off x="468313" y="1628775"/>
          <a:ext cx="8229600" cy="305911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Краткое содержание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Кратко описать, каким образом применялись ресурсы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  <a:hlinkClick r:id="rId2"/>
                        </a:rPr>
                        <a:t>web-landia.ru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на данном этапе урока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Ссылки на использованные ресурсы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  <a:hlinkClick r:id="rId2"/>
                        </a:rPr>
                        <a:t>web-landia.ru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62188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 Закрепление темы с 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помощью тренажера.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Работа по учебнику.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Учащимся предлагается  работа с тренажером  с сайта Интернет урок.ру из приложения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Вебландия.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Работа происходит в парах. Они  выполняют задания. Желающие работают с тренажером на интерактивной доске. Учитель следит за работой учащихся.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3"/>
                        </a:rPr>
                        <a:t>http://interneturok.ru/ru/school/matematika/6-klass/umnozhenie-i-delenie-obyknovennyh-drobej/nahozhdenie-chisla-po-ego-drobi?testcases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z="1800" b="1" smtClean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ru-RU" sz="1800" b="1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ru-RU" sz="18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Закрепление знаний и систематизация</a:t>
            </a:r>
          </a:p>
        </p:txBody>
      </p:sp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268413"/>
            <a:ext cx="31908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1268413"/>
            <a:ext cx="280828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692150"/>
            <a:ext cx="8229600" cy="725488"/>
          </a:xfrm>
        </p:spPr>
        <p:txBody>
          <a:bodyPr/>
          <a:lstStyle/>
          <a:p>
            <a:r>
              <a:rPr lang="ru-RU" sz="1800" b="1" smtClean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ru-RU" sz="1800" b="1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ru-RU" sz="1800" b="1" smtClean="0">
                <a:solidFill>
                  <a:srgbClr val="000000"/>
                </a:solidFill>
                <a:cs typeface="Arial" charset="0"/>
              </a:rPr>
              <a:t>Физкультминутка</a:t>
            </a:r>
            <a:r>
              <a:rPr lang="ru-RU" sz="2000" b="1" smtClean="0">
                <a:solidFill>
                  <a:srgbClr val="000000"/>
                </a:solidFill>
                <a:cs typeface="Arial" charset="0"/>
              </a:rPr>
              <a:t/>
            </a:r>
            <a:br>
              <a:rPr lang="ru-RU" sz="2000" b="1" smtClean="0">
                <a:solidFill>
                  <a:srgbClr val="000000"/>
                </a:solidFill>
                <a:cs typeface="Arial" charset="0"/>
              </a:rPr>
            </a:br>
            <a:endParaRPr lang="ru-RU" sz="2000" b="1" smtClean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35858" name="Group 18"/>
          <p:cNvGraphicFramePr>
            <a:graphicFrameLocks noGrp="1"/>
          </p:cNvGraphicFramePr>
          <p:nvPr>
            <p:ph idx="4294967295"/>
          </p:nvPr>
        </p:nvGraphicFramePr>
        <p:xfrm>
          <a:off x="468313" y="1628775"/>
          <a:ext cx="8229600" cy="305435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Краткое содержание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Кратко описать, каким образом применялись ресурсы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  <a:hlinkClick r:id="rId2"/>
                        </a:rPr>
                        <a:t>web-landia.ru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на данном этапе урока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Ссылки на использованные ресурсы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  <a:hlinkClick r:id="rId2"/>
                        </a:rPr>
                        <a:t>web-landia.ru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62188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Педагог проводит 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физкультминутку с детьми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Для проведения физкультминутки использован сайт «Песни детям» из раздела «Искусство».  Дети делают небольшую зарядку.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hlinkClick r:id="rId3"/>
                        </a:rPr>
                        <a:t>http://www.kindermusic.ru/pesnya_pro_zaryadku_pesni_detyam.htm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652463"/>
          </a:xfrm>
        </p:spPr>
        <p:txBody>
          <a:bodyPr/>
          <a:lstStyle/>
          <a:p>
            <a:r>
              <a:rPr lang="ru-RU" sz="1800" b="1" smtClean="0">
                <a:latin typeface="Arial" charset="0"/>
                <a:cs typeface="Arial" charset="0"/>
              </a:rPr>
              <a:t>Физкультминутка</a:t>
            </a:r>
          </a:p>
        </p:txBody>
      </p:sp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68413"/>
            <a:ext cx="42672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268413"/>
            <a:ext cx="42672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725488"/>
          </a:xfrm>
        </p:spPr>
        <p:txBody>
          <a:bodyPr/>
          <a:lstStyle/>
          <a:p>
            <a:r>
              <a:rPr lang="ru-RU" sz="1800" b="1" smtClean="0">
                <a:solidFill>
                  <a:srgbClr val="000000"/>
                </a:solidFill>
                <a:cs typeface="Arial" charset="0"/>
              </a:rPr>
              <a:t>Контроль и самопроверка</a:t>
            </a:r>
          </a:p>
        </p:txBody>
      </p:sp>
      <p:graphicFrame>
        <p:nvGraphicFramePr>
          <p:cNvPr id="27687" name="Group 39"/>
          <p:cNvGraphicFramePr>
            <a:graphicFrameLocks noGrp="1"/>
          </p:cNvGraphicFramePr>
          <p:nvPr>
            <p:ph idx="1"/>
          </p:nvPr>
        </p:nvGraphicFramePr>
        <p:xfrm>
          <a:off x="468313" y="1628775"/>
          <a:ext cx="8229600" cy="3144838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Краткое содержание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Кратко описать, каким образом применялись ресурсы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  <a:hlinkClick r:id="rId2"/>
                        </a:rPr>
                        <a:t>web-landia.ru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на данном этапе урока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Ссылки на использованные ресурсы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  <a:hlinkClick r:id="rId2"/>
                        </a:rPr>
                        <a:t>web-landia.ru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62188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Первичный контроль по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тесту.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Учащимся предлагается 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выполнить задания из теста( 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раздается в печатном 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виде). Один ученик работает с 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тестом на интерактивной 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доске.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Для проведения первичного контроля  педагог использует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тест с сайта Интернет урок.ру из приложения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Вебландия.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 ребят есть возможность увидеть результаты своей работы и по необходимости пройти его еще раз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  <a:hlinkClick r:id="rId3"/>
                        </a:rPr>
                        <a:t>http://interneturok.ru/ru/school/matematika/6-klass/umnozhenie-i-delenie-obyknovennyh-drobej/nahozhdenie-chisla-po-ego-drobi?testcases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941388"/>
          </a:xfrm>
        </p:spPr>
        <p:txBody>
          <a:bodyPr/>
          <a:lstStyle/>
          <a:p>
            <a:r>
              <a:rPr lang="ru-RU" sz="18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Контроль и самопроверка</a:t>
            </a:r>
          </a:p>
        </p:txBody>
      </p:sp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55548">
            <a:off x="4859338" y="1125538"/>
            <a:ext cx="3014662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10686">
            <a:off x="971550" y="1196975"/>
            <a:ext cx="3298825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725488"/>
          </a:xfrm>
        </p:spPr>
        <p:txBody>
          <a:bodyPr/>
          <a:lstStyle/>
          <a:p>
            <a:r>
              <a:rPr lang="ru-RU" sz="1800" b="1" smtClean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ru-RU" sz="1800" b="1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ru-RU" sz="18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Информация о домашнем задании</a:t>
            </a:r>
            <a:r>
              <a:rPr lang="ru-RU" sz="1800" smtClean="0">
                <a:solidFill>
                  <a:srgbClr val="000000"/>
                </a:solidFill>
                <a:cs typeface="Arial" charset="0"/>
              </a:rPr>
              <a:t/>
            </a:r>
            <a:br>
              <a:rPr lang="ru-RU" sz="1800" smtClean="0">
                <a:solidFill>
                  <a:srgbClr val="000000"/>
                </a:solidFill>
                <a:cs typeface="Arial" charset="0"/>
              </a:rPr>
            </a:br>
            <a:endParaRPr lang="ru-RU" sz="1800" smtClean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29714" name="Group 18"/>
          <p:cNvGraphicFramePr>
            <a:graphicFrameLocks noGrp="1"/>
          </p:cNvGraphicFramePr>
          <p:nvPr>
            <p:ph idx="1"/>
          </p:nvPr>
        </p:nvGraphicFramePr>
        <p:xfrm>
          <a:off x="468313" y="1628775"/>
          <a:ext cx="8229600" cy="305435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Краткое содержание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Кратко описать, каким образом применялись ресурсы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  <a:hlinkClick r:id="rId2"/>
                        </a:rPr>
                        <a:t>web-landia.ru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на данном этапе урока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Ссылки на использованные ресурсы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  <a:hlinkClick r:id="rId2"/>
                        </a:rPr>
                        <a:t>web-landia.ru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62188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Домашнее задание состоит из 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двух частей: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Обязательная часть  - выполняют задание по учебнику: читать п.18, решить №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680,681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Дополнительная часть – в приложении Веб-ландия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Учитель предлагает  совершить самостоятельное «путешествие в страну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Вебландия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» и выполнить творческое задание ( по выбору). Это задание является дополнительным для особо заинтересовавшихся ребят.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2"/>
                        </a:rPr>
                        <a:t>http://web-landia.ru/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652463"/>
          </a:xfrm>
        </p:spPr>
        <p:txBody>
          <a:bodyPr/>
          <a:lstStyle/>
          <a:p>
            <a:r>
              <a:rPr lang="ru-RU" sz="18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Информация о домашнем задании</a:t>
            </a:r>
          </a:p>
        </p:txBody>
      </p:sp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268413"/>
            <a:ext cx="3382962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8284">
            <a:off x="4500563" y="1412875"/>
            <a:ext cx="31686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93518">
            <a:off x="684213" y="3068638"/>
            <a:ext cx="33845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52125">
            <a:off x="3924300" y="3357563"/>
            <a:ext cx="3455988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1"/>
          <p:cNvSpPr txBox="1">
            <a:spLocks noChangeArrowheads="1"/>
          </p:cNvSpPr>
          <p:nvPr/>
        </p:nvSpPr>
        <p:spPr bwMode="auto">
          <a:xfrm>
            <a:off x="3270250" y="1052513"/>
            <a:ext cx="2325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/>
              <a:t>Результаты урока:</a:t>
            </a:r>
          </a:p>
          <a:p>
            <a:pPr algn="ctr"/>
            <a:r>
              <a:rPr lang="ru-RU" b="1"/>
              <a:t> Фототчёт</a:t>
            </a:r>
          </a:p>
        </p:txBody>
      </p:sp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844675"/>
            <a:ext cx="6337300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836613"/>
            <a:ext cx="8640763" cy="636587"/>
          </a:xfrm>
        </p:spPr>
        <p:txBody>
          <a:bodyPr/>
          <a:lstStyle/>
          <a:p>
            <a:pPr marL="571500" indent="-285750" algn="l" eaLnBrk="1" hangingPunct="1"/>
            <a:r>
              <a:rPr lang="ru-RU" sz="1400" b="1" smtClean="0">
                <a:latin typeface="Arial" charset="0"/>
              </a:rPr>
              <a:t/>
            </a:r>
            <a:br>
              <a:rPr lang="ru-RU" sz="1400" b="1" smtClean="0">
                <a:latin typeface="Arial" charset="0"/>
              </a:rPr>
            </a:br>
            <a:r>
              <a:rPr lang="ru-RU" sz="1400" b="1" smtClean="0">
                <a:latin typeface="Arial" charset="0"/>
              </a:rPr>
              <a:t/>
            </a:r>
            <a:br>
              <a:rPr lang="ru-RU" sz="1400" b="1" smtClean="0">
                <a:latin typeface="Arial" charset="0"/>
              </a:rPr>
            </a:br>
            <a:r>
              <a:rPr lang="ru-RU" sz="1400" b="1" smtClean="0">
                <a:latin typeface="Arial" charset="0"/>
              </a:rPr>
              <a:t>  </a:t>
            </a:r>
            <a:br>
              <a:rPr lang="ru-RU" sz="1400" b="1" smtClean="0">
                <a:latin typeface="Arial" charset="0"/>
              </a:rPr>
            </a:br>
            <a:r>
              <a:rPr lang="ru-RU" sz="1400" b="1" smtClean="0">
                <a:latin typeface="Arial" charset="0"/>
              </a:rPr>
              <a:t/>
            </a:r>
            <a:br>
              <a:rPr lang="ru-RU" sz="1400" b="1" smtClean="0">
                <a:latin typeface="Arial" charset="0"/>
              </a:rPr>
            </a:br>
            <a:r>
              <a:rPr lang="ru-RU" sz="1400" b="1" smtClean="0">
                <a:latin typeface="Arial" charset="0"/>
              </a:rPr>
              <a:t/>
            </a:r>
            <a:br>
              <a:rPr lang="ru-RU" sz="1400" b="1" smtClean="0">
                <a:latin typeface="Arial" charset="0"/>
              </a:rPr>
            </a:br>
            <a:r>
              <a:rPr lang="ru-RU" sz="1800" b="1" smtClean="0">
                <a:latin typeface="Arial" charset="0"/>
                <a:cs typeface="Arial" charset="0"/>
              </a:rPr>
              <a:t>Тип урока:</a:t>
            </a:r>
            <a:r>
              <a:rPr lang="ru-RU" sz="1800" smtClean="0">
                <a:latin typeface="Arial" charset="0"/>
                <a:cs typeface="Arial" charset="0"/>
              </a:rPr>
              <a:t> урок изучения нового материала</a:t>
            </a:r>
            <a:r>
              <a:rPr lang="ru-RU" sz="2000" smtClean="0">
                <a:latin typeface="Arial" charset="0"/>
                <a:cs typeface="Arial" charset="0"/>
              </a:rPr>
              <a:t/>
            </a:r>
            <a:br>
              <a:rPr lang="ru-RU" sz="2000" smtClean="0">
                <a:latin typeface="Arial" charset="0"/>
                <a:cs typeface="Arial" charset="0"/>
              </a:rPr>
            </a:br>
            <a:r>
              <a:rPr lang="ru-RU" sz="2000" smtClean="0">
                <a:latin typeface="Arial" charset="0"/>
                <a:cs typeface="Arial" charset="0"/>
              </a:rPr>
              <a:t/>
            </a:r>
            <a:br>
              <a:rPr lang="ru-RU" sz="2000" smtClean="0">
                <a:latin typeface="Arial" charset="0"/>
                <a:cs typeface="Arial" charset="0"/>
              </a:rPr>
            </a:br>
            <a:r>
              <a:rPr lang="ru-RU" sz="2000" smtClean="0">
                <a:latin typeface="Arial" charset="0"/>
                <a:cs typeface="Arial" charset="0"/>
              </a:rPr>
              <a:t>   </a:t>
            </a:r>
            <a:br>
              <a:rPr lang="ru-RU" sz="2000" smtClean="0">
                <a:latin typeface="Arial" charset="0"/>
                <a:cs typeface="Arial" charset="0"/>
              </a:rPr>
            </a:br>
            <a:endParaRPr lang="ru-RU" sz="2000" smtClean="0">
              <a:latin typeface="Arial" charset="0"/>
              <a:cs typeface="Arial" charset="0"/>
            </a:endParaRPr>
          </a:p>
        </p:txBody>
      </p:sp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611188" y="1773238"/>
            <a:ext cx="78486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None/>
            </a:pPr>
            <a:endParaRPr lang="ru-RU" sz="1400" b="1"/>
          </a:p>
          <a:p>
            <a:pPr marL="285750" indent="-285750">
              <a:buFont typeface="Arial" charset="0"/>
              <a:buNone/>
            </a:pPr>
            <a:r>
              <a:rPr lang="ru-RU" b="1"/>
              <a:t>Форма урока: </a:t>
            </a:r>
            <a:r>
              <a:rPr lang="ru-RU"/>
              <a:t>комбинированный урок с использованием видео-лекции </a:t>
            </a:r>
          </a:p>
          <a:p>
            <a:pPr marL="285750" indent="-285750">
              <a:buFont typeface="Arial" charset="0"/>
              <a:buNone/>
            </a:pPr>
            <a:endParaRPr lang="ru-RU"/>
          </a:p>
          <a:p>
            <a:pPr marL="285750" indent="-285750">
              <a:buFont typeface="Arial" charset="0"/>
              <a:buNone/>
            </a:pPr>
            <a:endParaRPr lang="ru-RU" sz="1400" b="1"/>
          </a:p>
          <a:p>
            <a:pPr marL="285750" indent="-285750">
              <a:buFont typeface="Arial" charset="0"/>
              <a:buNone/>
            </a:pPr>
            <a:r>
              <a:rPr lang="ru-RU" b="1"/>
              <a:t>Цель урока: </a:t>
            </a:r>
            <a:r>
              <a:rPr lang="ru-RU"/>
              <a:t>ознакомление учащихся с решением задач на  </a:t>
            </a:r>
          </a:p>
          <a:p>
            <a:pPr marL="285750" indent="-285750">
              <a:buFont typeface="Arial" charset="0"/>
              <a:buNone/>
            </a:pPr>
            <a:r>
              <a:rPr lang="ru-RU"/>
              <a:t>                      нахождение числа по его дроби, используя возможности </a:t>
            </a:r>
          </a:p>
          <a:p>
            <a:pPr marL="285750" indent="-285750">
              <a:buFont typeface="Arial" charset="0"/>
              <a:buNone/>
            </a:pPr>
            <a:r>
              <a:rPr lang="ru-RU"/>
              <a:t>                      приложения </a:t>
            </a:r>
            <a:r>
              <a:rPr lang="ru-RU" b="1">
                <a:solidFill>
                  <a:srgbClr val="FF3300"/>
                </a:solidFill>
              </a:rPr>
              <a:t>Вебландия.</a:t>
            </a:r>
          </a:p>
          <a:p>
            <a:pPr marL="285750" indent="-285750">
              <a:buFont typeface="Arial" charset="0"/>
              <a:buNone/>
            </a:pPr>
            <a:endParaRPr lang="ru-RU" b="1">
              <a:solidFill>
                <a:srgbClr val="FF3300"/>
              </a:solidFill>
            </a:endParaRP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1042988" y="908050"/>
            <a:ext cx="73453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/>
          </a:p>
          <a:p>
            <a:pPr algn="ctr"/>
            <a:endParaRPr lang="ru-RU" b="1"/>
          </a:p>
        </p:txBody>
      </p:sp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536575" y="6027738"/>
            <a:ext cx="8424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alibri" pitchFamily="34" charset="0"/>
              </a:rPr>
              <a:t>* Каждый этап урока может быть оформлен отдельным слайдом. Один этап – один слайд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1"/>
          <p:cNvSpPr txBox="1">
            <a:spLocks noChangeArrowheads="1"/>
          </p:cNvSpPr>
          <p:nvPr/>
        </p:nvSpPr>
        <p:spPr bwMode="auto">
          <a:xfrm>
            <a:off x="827088" y="836613"/>
            <a:ext cx="7343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Результаты урока:</a:t>
            </a:r>
            <a:r>
              <a:rPr lang="ru-RU" sz="2000" b="1"/>
              <a:t> </a:t>
            </a:r>
          </a:p>
        </p:txBody>
      </p:sp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5940425" y="1557338"/>
            <a:ext cx="25923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Домашнее задание </a:t>
            </a:r>
          </a:p>
          <a:p>
            <a:r>
              <a:rPr lang="ru-RU" b="1">
                <a:solidFill>
                  <a:srgbClr val="FF3300"/>
                </a:solidFill>
              </a:rPr>
              <a:t>« Занимательные головоломки со спичками»</a:t>
            </a:r>
            <a:r>
              <a:rPr lang="ru-RU" b="1"/>
              <a:t> выполнила Щеголихина Юлия</a:t>
            </a:r>
          </a:p>
        </p:txBody>
      </p:sp>
      <p:pic>
        <p:nvPicPr>
          <p:cNvPr id="34819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557338"/>
            <a:ext cx="489585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1"/>
          <p:cNvSpPr txBox="1">
            <a:spLocks noChangeArrowheads="1"/>
          </p:cNvSpPr>
          <p:nvPr/>
        </p:nvSpPr>
        <p:spPr bwMode="auto">
          <a:xfrm>
            <a:off x="827088" y="836613"/>
            <a:ext cx="7343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Результаты урока:</a:t>
            </a:r>
            <a:r>
              <a:rPr lang="ru-RU" sz="2000" b="1"/>
              <a:t> </a:t>
            </a:r>
          </a:p>
        </p:txBody>
      </p:sp>
      <p:sp>
        <p:nvSpPr>
          <p:cNvPr id="35842" name="TextBox 2"/>
          <p:cNvSpPr txBox="1">
            <a:spLocks noChangeArrowheads="1"/>
          </p:cNvSpPr>
          <p:nvPr/>
        </p:nvSpPr>
        <p:spPr bwMode="auto">
          <a:xfrm>
            <a:off x="3492500" y="4005263"/>
            <a:ext cx="34559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Домашнее задание </a:t>
            </a:r>
          </a:p>
          <a:p>
            <a:r>
              <a:rPr lang="ru-RU" b="1"/>
              <a:t> выполнили</a:t>
            </a:r>
          </a:p>
          <a:p>
            <a:r>
              <a:rPr lang="ru-RU" b="1"/>
              <a:t>Назарова Вика и Громова Настя </a:t>
            </a:r>
            <a:r>
              <a:rPr lang="ru-RU" b="1">
                <a:solidFill>
                  <a:srgbClr val="FF3300"/>
                </a:solidFill>
              </a:rPr>
              <a:t>(презентация)</a:t>
            </a:r>
          </a:p>
        </p:txBody>
      </p:sp>
      <p:pic>
        <p:nvPicPr>
          <p:cNvPr id="3584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68413"/>
            <a:ext cx="3167062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1341438"/>
            <a:ext cx="3457575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3213100"/>
            <a:ext cx="2695575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1"/>
          <p:cNvSpPr txBox="1">
            <a:spLocks noChangeArrowheads="1"/>
          </p:cNvSpPr>
          <p:nvPr/>
        </p:nvSpPr>
        <p:spPr bwMode="auto">
          <a:xfrm>
            <a:off x="827088" y="836613"/>
            <a:ext cx="7343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Результаты урока: </a:t>
            </a:r>
          </a:p>
        </p:txBody>
      </p:sp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5940425" y="1557338"/>
            <a:ext cx="25923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Домашнее задание </a:t>
            </a:r>
          </a:p>
          <a:p>
            <a:r>
              <a:rPr lang="ru-RU" b="1"/>
              <a:t>выполнила Нистратова Валя </a:t>
            </a:r>
          </a:p>
          <a:p>
            <a:r>
              <a:rPr lang="ru-RU" b="1">
                <a:solidFill>
                  <a:srgbClr val="FF3300"/>
                </a:solidFill>
              </a:rPr>
              <a:t>( тест по теме « Нахождение числа по дроби»)</a:t>
            </a:r>
          </a:p>
        </p:txBody>
      </p:sp>
      <p:pic>
        <p:nvPicPr>
          <p:cNvPr id="3686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341438"/>
            <a:ext cx="4392612" cy="37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2"/>
          <p:cNvSpPr txBox="1">
            <a:spLocks noChangeArrowheads="1"/>
          </p:cNvSpPr>
          <p:nvPr/>
        </p:nvSpPr>
        <p:spPr bwMode="auto">
          <a:xfrm>
            <a:off x="1935163" y="768350"/>
            <a:ext cx="525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Отзывы учеников   о </a:t>
            </a:r>
            <a:endParaRPr lang="en-US" b="1">
              <a:latin typeface="Calibri" pitchFamily="34" charset="0"/>
            </a:endParaRPr>
          </a:p>
          <a:p>
            <a:pPr algn="ctr"/>
            <a:r>
              <a:rPr lang="ru-RU" b="1">
                <a:latin typeface="Calibri" pitchFamily="34" charset="0"/>
              </a:rPr>
              <a:t>проведённом уроке и о работе с </a:t>
            </a:r>
            <a:r>
              <a:rPr lang="en-US" b="1">
                <a:latin typeface="Calibri" pitchFamily="34" charset="0"/>
                <a:hlinkClick r:id="rId2"/>
              </a:rPr>
              <a:t>web-landia.ru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graphicFrame>
        <p:nvGraphicFramePr>
          <p:cNvPr id="37907" name="Group 19"/>
          <p:cNvGraphicFramePr>
            <a:graphicFrameLocks noGrp="1"/>
          </p:cNvGraphicFramePr>
          <p:nvPr/>
        </p:nvGraphicFramePr>
        <p:xfrm>
          <a:off x="395288" y="1557338"/>
          <a:ext cx="5543550" cy="3068637"/>
        </p:xfrm>
        <a:graphic>
          <a:graphicData uri="http://schemas.openxmlformats.org/drawingml/2006/table">
            <a:tbl>
              <a:tblPr/>
              <a:tblGrid>
                <a:gridCol w="2727325"/>
                <a:gridCol w="281622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Что понравилось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Что не понравилось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01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На уроке было очень интересно и увлекательно,  даже не заметила, как быстро прошел урок.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Урок отличный, обязательно пройду тест еще раз, понравилась зарядка. Буду качать с сайта песни и смотреть фильмы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Работа в приложение меня заинтересовала, теперь Вебландия будет моим помощником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Немного не понял, как загрузить приложение, надо самому еще раз разобраться.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Ну пока не нашла ничего отрицательного.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Только увидела, как работает приложение, поэтому минусы не обнаружила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37901" name="Picture 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773238"/>
            <a:ext cx="32004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2" name="Picture 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3860800"/>
            <a:ext cx="26606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4"/>
          <p:cNvSpPr>
            <a:spLocks noGrp="1" noChangeArrowheads="1"/>
          </p:cNvSpPr>
          <p:nvPr>
            <p:ph type="title"/>
          </p:nvPr>
        </p:nvSpPr>
        <p:spPr>
          <a:xfrm>
            <a:off x="539750" y="1052513"/>
            <a:ext cx="8229600" cy="792162"/>
          </a:xfrm>
        </p:spPr>
        <p:txBody>
          <a:bodyPr/>
          <a:lstStyle/>
          <a:p>
            <a:pPr eaLnBrk="1" hangingPunct="1"/>
            <a:r>
              <a:rPr lang="ru-RU" sz="1800" b="1" smtClean="0">
                <a:latin typeface="Arial" charset="0"/>
                <a:cs typeface="Arial" charset="0"/>
              </a:rPr>
              <a:t>Мнение педагога работе и потенциале </a:t>
            </a:r>
            <a:br>
              <a:rPr lang="ru-RU" sz="1800" b="1" smtClean="0">
                <a:latin typeface="Arial" charset="0"/>
                <a:cs typeface="Arial" charset="0"/>
              </a:rPr>
            </a:br>
            <a:r>
              <a:rPr lang="ru-RU" sz="1800" b="1" smtClean="0">
                <a:latin typeface="Arial" charset="0"/>
                <a:cs typeface="Arial" charset="0"/>
              </a:rPr>
              <a:t>использования </a:t>
            </a:r>
            <a:r>
              <a:rPr lang="en-US" sz="1800" b="1" smtClean="0">
                <a:latin typeface="Arial" charset="0"/>
                <a:cs typeface="Arial" charset="0"/>
                <a:hlinkClick r:id="rId2"/>
              </a:rPr>
              <a:t>web-landia.ru</a:t>
            </a:r>
            <a:r>
              <a:rPr lang="ru-RU" sz="1800" b="1" smtClean="0">
                <a:latin typeface="Arial" charset="0"/>
                <a:cs typeface="Arial" charset="0"/>
              </a:rPr>
              <a:t>.</a:t>
            </a:r>
            <a:r>
              <a:rPr lang="ru-RU" sz="2000" b="1" smtClean="0">
                <a:latin typeface="Arial" charset="0"/>
                <a:cs typeface="Arial" charset="0"/>
              </a:rPr>
              <a:t/>
            </a:r>
            <a:br>
              <a:rPr lang="ru-RU" sz="2000" b="1" smtClean="0">
                <a:latin typeface="Arial" charset="0"/>
                <a:cs typeface="Arial" charset="0"/>
              </a:rPr>
            </a:br>
            <a:endParaRPr lang="ru-RU" sz="4000" smtClean="0"/>
          </a:p>
        </p:txBody>
      </p:sp>
      <p:graphicFrame>
        <p:nvGraphicFramePr>
          <p:cNvPr id="38927" name="Group 15"/>
          <p:cNvGraphicFramePr>
            <a:graphicFrameLocks noGrp="1"/>
          </p:cNvGraphicFramePr>
          <p:nvPr>
            <p:ph idx="1"/>
          </p:nvPr>
        </p:nvGraphicFramePr>
        <p:xfrm>
          <a:off x="250825" y="1700213"/>
          <a:ext cx="8748713" cy="4032250"/>
        </p:xfrm>
        <a:graphic>
          <a:graphicData uri="http://schemas.openxmlformats.org/drawingml/2006/table">
            <a:tbl>
              <a:tblPr/>
              <a:tblGrid>
                <a:gridCol w="4859338"/>
                <a:gridCol w="3889375"/>
              </a:tblGrid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Положительные стороны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Отрицательные стороны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2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1.Приложение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Вебландия –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прекрасная находка для учителей, учеников и родителей. Масса полезного для проведения уроков по разным дисциплинам. Много  материала для самообразования и саморазвития школьников, включая подготовку к олимпиадам и участие в конкурсах. Есть возможность подобрать материала для проектов, презентаций, докладов. Также можно с пользой проводить досуг с этим приложением. Много игр, других развлечений.  Также можно добавлять свои ссылки на авторские разработки, участвовать в обсуждениях на форумах.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Родители могут совместно с детьми использовать это приложение, например, для того, чтобы ребенок быстро научился запоминать таблицу умножения, или готовить ребенка в школу.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2. В своей работе планирую использовать данное приложение  как в урочной( подготовка к урокам, в творческих домашних заданиях, тестировании, работы с одаренными детьми) , так и во внеурочной деятельности(внеклассные мероприятия, предметные недели)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некоторых сайтах нужна регистрация, например, на сайте Интернет-урок, чтобы пройти тест или использовать тренажеры. Не всегда это удобно.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Минус в том, что некоторые сайты из приложения на английском языке. С этим возникают большие трудности.  Не всегда есть перевод на русский язык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( даже с подсказкой не получилось).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z="1800" smtClean="0">
                <a:solidFill>
                  <a:srgbClr val="000000"/>
                </a:solidFill>
                <a:cs typeface="Arial" charset="0"/>
              </a:rPr>
              <a:t/>
            </a:r>
            <a:br>
              <a:rPr lang="ru-RU" sz="1800" smtClean="0">
                <a:solidFill>
                  <a:srgbClr val="000000"/>
                </a:solidFill>
                <a:cs typeface="Arial" charset="0"/>
              </a:rPr>
            </a:br>
            <a:r>
              <a:rPr lang="ru-RU" sz="18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Организация начала занятий</a:t>
            </a:r>
          </a:p>
        </p:txBody>
      </p:sp>
      <p:graphicFrame>
        <p:nvGraphicFramePr>
          <p:cNvPr id="16428" name="Group 44"/>
          <p:cNvGraphicFramePr>
            <a:graphicFrameLocks noGrp="1"/>
          </p:cNvGraphicFramePr>
          <p:nvPr>
            <p:ph idx="1"/>
          </p:nvPr>
        </p:nvGraphicFramePr>
        <p:xfrm>
          <a:off x="468313" y="1268413"/>
          <a:ext cx="8229600" cy="4211637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Краткое содержание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Кратко описать, каким образом применялись ресурсы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hlinkClick r:id="rId2"/>
                        </a:rPr>
                        <a:t>web-landia.ru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на данном этапе урока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Ссылки на использованные ресурсы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hlinkClick r:id="rId2"/>
                        </a:rPr>
                        <a:t>web-landia.ru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62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1.Приветствие учителя.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2.Эпиграф : </a:t>
                      </a: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Если вы хотите научиться плавать, то смело входите в воду, а если хотите научиться решать задачи, то решайте их!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(Д. Пойа)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Происходит мотивация на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начало урока посредством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концентрации внимания и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побуждения к деятельности.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 Ребусы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Учитель читает  эпиграф, который взят с  сайта «Математика в Кирове» в приложении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Вебландия.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Ученики осмысливают.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Затем предлагает разгадать ребус (взят с сайта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IgoZa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ru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в приложении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Вебландия.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Дети разгадывают ребусы и по ключевым словам формулируют тему урока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3"/>
                        </a:rPr>
                        <a:t>http://www.igraza.ru/page-1-1-20.html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4"/>
                        </a:rPr>
                        <a:t>http://free-math.ru/publ/istorija_matematiki/vyskazyvanija_o_matematike/vyskazyvanija_o_matematike/19-1-0-36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5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z="1600" b="1" smtClean="0">
                <a:latin typeface="Arial" charset="0"/>
                <a:cs typeface="Arial" charset="0"/>
              </a:rPr>
              <a:t/>
            </a:r>
            <a:br>
              <a:rPr lang="ru-RU" sz="1600" b="1" smtClean="0">
                <a:latin typeface="Arial" charset="0"/>
                <a:cs typeface="Arial" charset="0"/>
              </a:rPr>
            </a:br>
            <a:r>
              <a:rPr lang="ru-RU" sz="1800" b="1" smtClean="0">
                <a:latin typeface="Arial" charset="0"/>
                <a:cs typeface="Arial" charset="0"/>
              </a:rPr>
              <a:t>Организационный момент</a:t>
            </a:r>
          </a:p>
        </p:txBody>
      </p:sp>
      <p:sp>
        <p:nvSpPr>
          <p:cNvPr id="18434" name="Rectangle 6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sp>
        <p:nvSpPr>
          <p:cNvPr id="18435" name="Rectangle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18436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773238"/>
            <a:ext cx="37703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268413"/>
            <a:ext cx="4338637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z="2000" smtClean="0">
                <a:solidFill>
                  <a:srgbClr val="000000"/>
                </a:solidFill>
                <a:cs typeface="Arial" charset="0"/>
              </a:rPr>
              <a:t/>
            </a:r>
            <a:br>
              <a:rPr lang="ru-RU" sz="2000" smtClean="0">
                <a:solidFill>
                  <a:srgbClr val="000000"/>
                </a:solidFill>
                <a:cs typeface="Arial" charset="0"/>
              </a:rPr>
            </a:br>
            <a:r>
              <a:rPr lang="ru-RU" sz="2000" smtClean="0">
                <a:solidFill>
                  <a:srgbClr val="000000"/>
                </a:solidFill>
                <a:cs typeface="Arial" charset="0"/>
              </a:rPr>
              <a:t/>
            </a:r>
            <a:br>
              <a:rPr lang="ru-RU" sz="2000" smtClean="0">
                <a:solidFill>
                  <a:srgbClr val="000000"/>
                </a:solidFill>
                <a:cs typeface="Arial" charset="0"/>
              </a:rPr>
            </a:br>
            <a:r>
              <a:rPr lang="ru-RU" sz="18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Проверка д/з</a:t>
            </a:r>
            <a:br>
              <a:rPr lang="ru-RU" sz="1800" b="1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ru-RU" sz="18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7425" name="Group 17"/>
          <p:cNvGraphicFramePr>
            <a:graphicFrameLocks noGrp="1"/>
          </p:cNvGraphicFramePr>
          <p:nvPr>
            <p:ph idx="1"/>
          </p:nvPr>
        </p:nvGraphicFramePr>
        <p:xfrm>
          <a:off x="468313" y="1268413"/>
          <a:ext cx="8229600" cy="305435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Краткое содержание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Кратко описать, каким образом применялись ресурсы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  <a:hlinkClick r:id="rId2"/>
                        </a:rPr>
                        <a:t>web-landia.ru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на данном этапе урока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Ссылки на использованные ресурсы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  <a:hlinkClick r:id="rId2"/>
                        </a:rPr>
                        <a:t>web-landia.ru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62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Задания из учебника проверяются по ответам. А в это время один ученик работает у доски с дополнительной задачей из тетради.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Правильность решения проверяется путем использования готового решения с  сайта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Internet-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задачник «1000 задач» из приложения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Вебландия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(задача № 905)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3"/>
                        </a:rPr>
                        <a:t>http://1000zadach.info/publ/solutions/901_1000/zadachi_901_915/30-1-0-75#z906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268413"/>
            <a:ext cx="3744912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3284538"/>
            <a:ext cx="3908425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z="1800" b="1" smtClean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ru-RU" sz="1800" b="1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ru-RU" sz="18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Проверка д/з</a:t>
            </a:r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1268413"/>
            <a:ext cx="42672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5488"/>
          </a:xfrm>
        </p:spPr>
        <p:txBody>
          <a:bodyPr/>
          <a:lstStyle/>
          <a:p>
            <a:r>
              <a:rPr lang="ru-RU" sz="1800" b="1" smtClean="0">
                <a:solidFill>
                  <a:srgbClr val="000000"/>
                </a:solidFill>
                <a:cs typeface="Arial" charset="0"/>
              </a:rPr>
              <a:t>Подготовка к восприятию нового материала </a:t>
            </a:r>
            <a:br>
              <a:rPr lang="ru-RU" sz="1800" b="1" smtClean="0">
                <a:solidFill>
                  <a:srgbClr val="000000"/>
                </a:solidFill>
                <a:cs typeface="Arial" charset="0"/>
              </a:rPr>
            </a:br>
            <a:r>
              <a:rPr lang="ru-RU" sz="1800" b="1" smtClean="0">
                <a:solidFill>
                  <a:srgbClr val="000000"/>
                </a:solidFill>
                <a:cs typeface="Arial" charset="0"/>
              </a:rPr>
              <a:t>(мотивация, актуализация опорных знаний)</a:t>
            </a:r>
          </a:p>
        </p:txBody>
      </p:sp>
      <p:graphicFrame>
        <p:nvGraphicFramePr>
          <p:cNvPr id="18462" name="Group 30"/>
          <p:cNvGraphicFramePr>
            <a:graphicFrameLocks noGrp="1"/>
          </p:cNvGraphicFramePr>
          <p:nvPr>
            <p:ph idx="1"/>
          </p:nvPr>
        </p:nvGraphicFramePr>
        <p:xfrm>
          <a:off x="468313" y="1628775"/>
          <a:ext cx="8229600" cy="357187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Краткое содержание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Кратко описать, каким образом применялись ресурсы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  <a:hlinkClick r:id="rId2"/>
                        </a:rPr>
                        <a:t>web-landia.ru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на данном этапе урока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Ссылки на использованные ресурсы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  <a:hlinkClick r:id="rId2"/>
                        </a:rPr>
                        <a:t>web-landia.ru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62188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 Устная разминка:</a:t>
                      </a:r>
                    </a:p>
                    <a:p>
                      <a:pPr marL="533400" marR="0" lvl="0" indent="-5334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а) Устные примеры для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счета;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б) Перевести проценты в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десятичные дроби;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в) Задачи на смекалку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На доске записан ряд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задач. Выбрать из этого 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ряда лишнюю задачу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(постановка проблемы)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Правильность решения задач на смекалку учитель проверяет с сайта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IgoZa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ru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в приложении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Вебландия.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  <a:hlinkClick r:id="rId3"/>
                        </a:rPr>
                        <a:t>http://www.igraza.ru/page-9-1-17.html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323850" y="836613"/>
            <a:ext cx="8640763" cy="720725"/>
          </a:xfrm>
        </p:spPr>
        <p:txBody>
          <a:bodyPr/>
          <a:lstStyle/>
          <a:p>
            <a:r>
              <a:rPr lang="ru-RU" sz="18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Подготовка к восприятию нового материала </a:t>
            </a:r>
            <a:br>
              <a:rPr lang="ru-RU" sz="1800" b="1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ru-RU" sz="18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(мотивация, актуализация опорных знаний)</a:t>
            </a:r>
          </a:p>
        </p:txBody>
      </p:sp>
      <p:pic>
        <p:nvPicPr>
          <p:cNvPr id="2253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700213"/>
            <a:ext cx="42672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2852738"/>
            <a:ext cx="42672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725488"/>
          </a:xfrm>
        </p:spPr>
        <p:txBody>
          <a:bodyPr/>
          <a:lstStyle/>
          <a:p>
            <a:r>
              <a:rPr lang="ru-RU" sz="2000" b="1" smtClean="0">
                <a:solidFill>
                  <a:srgbClr val="000000"/>
                </a:solidFill>
                <a:cs typeface="Arial" charset="0"/>
              </a:rPr>
              <a:t/>
            </a:r>
            <a:br>
              <a:rPr lang="ru-RU" sz="2000" b="1" smtClean="0">
                <a:solidFill>
                  <a:srgbClr val="000000"/>
                </a:solidFill>
                <a:cs typeface="Arial" charset="0"/>
              </a:rPr>
            </a:br>
            <a:r>
              <a:rPr lang="ru-RU" sz="1800" b="1" smtClean="0">
                <a:solidFill>
                  <a:srgbClr val="000000"/>
                </a:solidFill>
                <a:cs typeface="Arial" charset="0"/>
              </a:rPr>
              <a:t>Усвоение новых знаний</a:t>
            </a:r>
            <a:r>
              <a:rPr lang="ru-RU" sz="2000" smtClean="0">
                <a:solidFill>
                  <a:srgbClr val="000000"/>
                </a:solidFill>
                <a:cs typeface="Arial" charset="0"/>
              </a:rPr>
              <a:t/>
            </a:r>
            <a:br>
              <a:rPr lang="ru-RU" sz="2000" smtClean="0">
                <a:solidFill>
                  <a:srgbClr val="000000"/>
                </a:solidFill>
                <a:cs typeface="Arial" charset="0"/>
              </a:rPr>
            </a:br>
            <a:endParaRPr lang="ru-RU" sz="2000" smtClean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23570" name="Group 18"/>
          <p:cNvGraphicFramePr>
            <a:graphicFrameLocks noGrp="1"/>
          </p:cNvGraphicFramePr>
          <p:nvPr>
            <p:ph idx="1"/>
          </p:nvPr>
        </p:nvGraphicFramePr>
        <p:xfrm>
          <a:off x="468313" y="1628775"/>
          <a:ext cx="8229600" cy="305435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Краткое содержание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Кратко описать, каким образом применялись ресурсы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  <a:hlinkClick r:id="rId2"/>
                        </a:rPr>
                        <a:t>web-landia.ru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на данном этапе урока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Ссылки на использованные ресурсы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  <a:hlinkClick r:id="rId2"/>
                        </a:rPr>
                        <a:t>web-landia.ru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62188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1.Видео-лекция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Вопросы по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просмотренному материалу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(задает учитель)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Учащиеся внимательно слушают видео-лекцию по новой теме, взятой с сайта Интернет урок.ру из приложения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Вебландия.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3"/>
                        </a:rPr>
                        <a:t>http://interneturok.ru/ru/school/matematika/6-klass/umnozhenie-i-delenie-obyknovennyh-drobej/nahozhdenie-chisla-po-ego-drobi?testcases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1002</TotalTime>
  <Words>927</Words>
  <Application>Microsoft Office PowerPoint</Application>
  <PresentationFormat>Экран (4:3)</PresentationFormat>
  <Paragraphs>165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Тема Office</vt:lpstr>
      <vt:lpstr>Тема урока: «Нахождение целого по  дроби»</vt:lpstr>
      <vt:lpstr>       Тип урока: урок изучения нового материала      </vt:lpstr>
      <vt:lpstr> Организация начала занятий</vt:lpstr>
      <vt:lpstr> Организационный момент</vt:lpstr>
      <vt:lpstr>  Проверка д/з </vt:lpstr>
      <vt:lpstr> Проверка д/з</vt:lpstr>
      <vt:lpstr>Подготовка к восприятию нового материала  (мотивация, актуализация опорных знаний)</vt:lpstr>
      <vt:lpstr>Подготовка к восприятию нового материала  (мотивация, актуализация опорных знаний)</vt:lpstr>
      <vt:lpstr> Усвоение новых знаний </vt:lpstr>
      <vt:lpstr> Усвоение новых знаний</vt:lpstr>
      <vt:lpstr> Закрепление знаний и систематизация </vt:lpstr>
      <vt:lpstr> Закрепление знаний и систематизация</vt:lpstr>
      <vt:lpstr> Физкультминутка </vt:lpstr>
      <vt:lpstr>Физкультминутка</vt:lpstr>
      <vt:lpstr>Контроль и самопроверка</vt:lpstr>
      <vt:lpstr>Контроль и самопроверка</vt:lpstr>
      <vt:lpstr> Информация о домашнем задании </vt:lpstr>
      <vt:lpstr>Информация о домашнем задании</vt:lpstr>
      <vt:lpstr>Слайд 19</vt:lpstr>
      <vt:lpstr>Слайд 20</vt:lpstr>
      <vt:lpstr>Слайд 21</vt:lpstr>
      <vt:lpstr>Слайд 22</vt:lpstr>
      <vt:lpstr>Слайд 23</vt:lpstr>
      <vt:lpstr>Мнение педагога работе и потенциале  использования web-landia.ru.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</dc:title>
  <dc:creator>Ульяна Кармакулова</dc:creator>
  <cp:lastModifiedBy>User</cp:lastModifiedBy>
  <cp:revision>40</cp:revision>
  <dcterms:created xsi:type="dcterms:W3CDTF">2014-08-11T11:15:06Z</dcterms:created>
  <dcterms:modified xsi:type="dcterms:W3CDTF">2014-12-09T21:03:18Z</dcterms:modified>
</cp:coreProperties>
</file>