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1.xml" ContentType="application/vnd.openxmlformats-officedocument.presentationml.notesSlide+xml"/>
  <Override PartName="/ppt/tags/tag1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74" r:id="rId7"/>
    <p:sldId id="261" r:id="rId8"/>
    <p:sldId id="262" r:id="rId9"/>
    <p:sldId id="265" r:id="rId10"/>
    <p:sldId id="273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6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73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96CA40-33DF-470D-9413-2C8853A313C6}" type="datetimeFigureOut">
              <a:rPr lang="ru-RU" smtClean="0"/>
              <a:t>12.11.2013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03076C-3B88-4AB8-90AA-61097D4C2F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8985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3076C-3B88-4AB8-90AA-61097D4C2F14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4377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4830">
        <p14:gallery dir="l"/>
      </p:transition>
    </mc:Choice>
    <mc:Fallback xmlns="">
      <p:transition spd="slow" advTm="483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4830">
        <p14:gallery dir="l"/>
      </p:transition>
    </mc:Choice>
    <mc:Fallback xmlns="">
      <p:transition spd="slow" advTm="483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4830">
        <p14:gallery dir="l"/>
      </p:transition>
    </mc:Choice>
    <mc:Fallback xmlns="">
      <p:transition spd="slow" advTm="483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4830">
        <p14:gallery dir="l"/>
      </p:transition>
    </mc:Choice>
    <mc:Fallback xmlns="">
      <p:transition spd="slow" advTm="483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4830">
        <p14:gallery dir="l"/>
      </p:transition>
    </mc:Choice>
    <mc:Fallback xmlns="">
      <p:transition spd="slow" advTm="483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4830">
        <p14:gallery dir="l"/>
      </p:transition>
    </mc:Choice>
    <mc:Fallback xmlns="">
      <p:transition spd="slow" advTm="483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4830">
        <p14:gallery dir="l"/>
      </p:transition>
    </mc:Choice>
    <mc:Fallback xmlns="">
      <p:transition spd="slow" advTm="483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4830">
        <p14:gallery dir="l"/>
      </p:transition>
    </mc:Choice>
    <mc:Fallback xmlns="">
      <p:transition spd="slow" advTm="483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4830">
        <p14:gallery dir="l"/>
      </p:transition>
    </mc:Choice>
    <mc:Fallback xmlns="">
      <p:transition spd="slow" advTm="483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4830">
        <p14:gallery dir="l"/>
      </p:transition>
    </mc:Choice>
    <mc:Fallback xmlns="">
      <p:transition spd="slow" advTm="483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4830">
        <p14:gallery dir="l"/>
      </p:transition>
    </mc:Choice>
    <mc:Fallback xmlns="">
      <p:transition spd="slow" advTm="483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Tm="4830">
        <p14:gallery dir="l"/>
      </p:transition>
    </mc:Choice>
    <mc:Fallback xmlns="">
      <p:transition spd="slow" advTm="4830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source=wiz&amp;img_url=http://img.championat.com/news/big/p/q/olimpijskaja-khronika-sochi_13136598501477545561sochi.jpg&amp;uinfo=sw-1597-sh-741-fw-1372-fh-535-pd-1&amp;p=1&amp;text=%D0%BF%D1%80%D0%B5%D0%B7%D0%B5%D0%BD%D1%82%D0%B0%D1%86%D0%B8%D1%8F%20%D0%BD%D0%B0%20%D0%B7%D0%B8%D0%BC%D0%BD%D0%B8%D1%85%20%D0%BE%D0%BB%D0%B8%D0%BC%D0%BF%D0%B8%D0%B9%D1%81%D0%BA%D0%B8%D1%85%20%D0%B8%D0%B3%D1%80%D0%B0%D1%85&amp;noreask=1&amp;pos=42&amp;rpt=simage&amp;lr=54" TargetMode="Externa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6" Type="http://schemas.openxmlformats.org/officeDocument/2006/relationships/image" Target="../media/image2.jpeg"/><Relationship Id="rId5" Type="http://schemas.openxmlformats.org/officeDocument/2006/relationships/hyperlink" Target="http://images.yandex.ru/yandsearch?source=wiz&amp;img_url=http://www.chelnyltd.ru/images/article/3_11184_pic_%D0%BE%D0%BB%D0%B8%D0%BC%D0%BF%D0%B8%D0%B0%D0%B4%D0%B0-%D1%81%D0%BE%D1%87%D0%B8.jpg&amp;uinfo=sw-1597-sh-741-fw-1372-fh-535-pd-1&amp;text=%D0%BF%D1%80%D0%B5%D0%B7%D0%B5%D0%BD%D1%82%D0%B0%D1%86%D0%B8%D1%8F%20%D0%BD%D0%B0%20%D0%B7%D0%B8%D0%BC%D0%BD%D0%B8%D1%85%20%D0%BE%D0%BB%D0%B8%D0%BC%D0%BF%D0%B8%D0%B9%D1%81%D0%BA%D0%B8%D1%85%20%D0%B8%D0%B3%D1%80%D0%B0%D1%85&amp;noreask=1&amp;pos=29&amp;lr=54&amp;rpt=simage" TargetMode="Externa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Relationship Id="rId4" Type="http://schemas.openxmlformats.org/officeDocument/2006/relationships/image" Target="../media/image1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Relationship Id="rId4" Type="http://schemas.openxmlformats.org/officeDocument/2006/relationships/image" Target="../media/image2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5.xml"/><Relationship Id="rId4" Type="http://schemas.openxmlformats.org/officeDocument/2006/relationships/image" Target="../media/image26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5" Type="http://schemas.openxmlformats.org/officeDocument/2006/relationships/image" Target="../media/image3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0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Relationship Id="rId6" Type="http://schemas.openxmlformats.org/officeDocument/2006/relationships/hyperlink" Target="http://images.yandex.ru/yandsearch?source=wiz&amp;img_url=http://cs9645.userapi.com/u12464664/147976715/s_c9c09db2.jpg&amp;uinfo=sw-1597-sh-741-fw-0-fh-535-pd-1&amp;text=%D0%A4%D0%98%D0%93%D0%A3%D0%A0%D0%9D%D0%90%D0%AF%20%D0%9A%D0%90%D0%A2%D0%90%D0%9D%D0%98%D0%95%20%D0%A4%D0%9E%D0%A2%D0%9E&amp;noreask=1&amp;pos=1&amp;lr=54&amp;rpt=simage" TargetMode="External"/><Relationship Id="rId5" Type="http://schemas.openxmlformats.org/officeDocument/2006/relationships/image" Target="../media/image9.jpeg"/><Relationship Id="rId4" Type="http://schemas.openxmlformats.org/officeDocument/2006/relationships/hyperlink" Target="http://images.yandex.ru/yandsearch?source=wiz&amp;img_url=http://ki.ill.in.ua/m/300x225/12108833.jpg&amp;uinfo=sw-1597-sh-741-fw-1372-fh-535-pd-1&amp;p=2&amp;text=%D0%A4%D0%98%D0%93%D0%A3%D0%A0%D0%9D%D0%90%D0%AF%20%D0%9A%D0%90%D0%A2%D0%90%D0%9D%D0%98%D0%95%20%D0%A4%D0%9E%D0%A2%D0%9E&amp;noreask=1&amp;pos=77&amp;rpt=simage&amp;lr=54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p=1&amp;text=%D1%81%D0%B1%D0%BE%D1%80%D0%BD%D0%B0%D1%8F%20%D1%80%D0%BE%D1%81%D1%81%D0%B8%D0%B8%20%D0%BD%D0%B0%20%D1%85%D1%85%20%D0%B7%D0%B8%D0%BC%D0%BD%D0%B8%D1%85%20%D0%BE%D0%BB%D0%B8%D0%BC%D0%BF%D0%B8%D0%B9%D1%81%D0%BA%D0%B8%D1%85%20%D0%B8%D0%B3%D1%80%D0%B0%D1%85%20%D0%B2%20%D1%82%D1%83%D1%80%D0%B8%D0%BD%D0%B5%20%20-%20%D0%A4%D0%98%D0%93%D0%A3%D0%A0%D0%9D%D0%90%D0%AF%20%D0%9A%D0%90%D0%A2%D0%90%D0%9D%D0%98%D0%95.%20%D1%84%D0%BE%D1%82%D0%BE&amp;img_url=http://www.csp-ugra.ru/upload/photo/ad9991e9b91b536afae6f917bdd4425a.jpg&amp;pos=30&amp;uinfo=sw-1597-sh-741-fw-1372-fh-535-pd-1&amp;rpt=simage" TargetMode="Externa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Relationship Id="rId6" Type="http://schemas.openxmlformats.org/officeDocument/2006/relationships/image" Target="../media/image12.jpeg"/><Relationship Id="rId5" Type="http://schemas.openxmlformats.org/officeDocument/2006/relationships/hyperlink" Target="http://images.yandex.ru/yandsearch?p=4&amp;text=%D1%81%D0%B1%D0%BE%D1%80%D0%BD%D0%B0%D1%8F%20%D1%80%D0%BE%D1%81%D1%81%D0%B8%D0%B8%20%D0%BD%D0%B0%20%D1%85%D1%85%20%D0%B7%D0%B8%D0%BC%D0%BD%D0%B8%D1%85%20%D0%BE%D0%BB%D0%B8%D0%BC%D0%BF%D0%B8%D0%B9%D1%81%D0%BA%D0%B8%D1%85%20%D0%B8%D0%B3%D1%80%D0%B0%D1%85%20%D0%B2%20%D1%82%D1%83%D1%80%D0%B8%D0%BD%D0%B5%20%20-%20%D0%A4%D0%98%D0%93%D0%A3%D0%A0%D0%9D%D0%90%D0%AF%20%D0%9A%D0%90%D0%A2%D0%90%D0%9D%D0%98%D0%95.%20%D1%84%D0%BE%D1%82%D0%BE&amp;img_url=http://screenshots.etvnet.com/000/009/271/b06.jpg&amp;pos=135&amp;uinfo=sw-1597-sh-741-fw-1372-fh-535-pd-1&amp;rpt=simage" TargetMode="Externa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hyperlink" Target="http://images.yandex.ru/yandsearch?p=1&amp;text=%D1%81%D0%B1%D0%BE%D1%80%D0%BD%D0%B0%D1%8F%20%D1%80%D0%BE%D1%81%D1%81%D0%B8%D0%B8%20%D0%BD%D0%B0%20%D1%85%D1%85%20%D0%B7%D0%B8%D0%BC%D0%BD%D0%B8%D1%85%20%D0%BE%D0%BB%D0%B8%D0%BC%D0%BF%D0%B8%D0%B9%D1%81%D0%BA%D0%B8%D1%85%20%D0%B8%D0%B3%D1%80%D0%B0%D1%85%20%D0%B2%20%D1%82%D1%83%D1%80%D0%B8%D0%BD%D0%B5%20%20-%20%D0%A4%D0%98%D0%93%D0%A3%D0%A0%D0%9D%D0%90%D0%AF%20%D0%9A%D0%90%D0%A2%D0%90%D0%9D%D0%98%D0%95.%20%D1%84%D0%BE%D1%82%D0%BE&amp;img_url=http://www.csp-ugra.ru/upload/photo/80aca8812977e63cb0f7a0e02b6e6930.jpg&amp;pos=32&amp;uinfo=sw-1597-sh-741-fw-1372-fh-535-pd-1&amp;rpt=simage" TargetMode="External"/><Relationship Id="rId7" Type="http://schemas.openxmlformats.org/officeDocument/2006/relationships/hyperlink" Target="http://images.yandex.ru/yandsearch?p=1&amp;text=%D1%81%D0%B1%D0%BE%D1%80%D0%BD%D0%B0%D1%8F%20%D1%80%D0%BE%D1%81%D1%81%D0%B8%D0%B8%20%D0%BD%D0%B0%20%D1%85%D1%85%20%D0%B7%D0%B8%D0%BC%D0%BD%D0%B8%D1%85%20%D0%BE%D0%BB%D0%B8%D0%BC%D0%BF%D0%B8%D0%B9%D1%81%D0%BA%D0%B8%D1%85%20%D0%B8%D0%B3%D1%80%D0%B0%D1%85%20%D0%B2%20%D1%82%D1%83%D1%80%D0%B8%D0%BD%D0%B5%20%20-%20%D0%A4%D0%98%D0%93%D0%A3%D0%A0%D0%9D%D0%90%D0%AF%20%D0%9A%D0%90%D0%A2%D0%90%D0%9D%D0%98%D0%95.%20%D1%84%D0%BE%D1%82%D0%BE&amp;img_url=http://news.rin.ru/pictures/24/47444.jpg&amp;pos=56&amp;uinfo=sw-1597-sh-741-fw-1372-fh-535-pd-1&amp;rpt=simage" TargetMode="External"/><Relationship Id="rId12" Type="http://schemas.openxmlformats.org/officeDocument/2006/relationships/image" Target="../media/image17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Relationship Id="rId6" Type="http://schemas.openxmlformats.org/officeDocument/2006/relationships/image" Target="../media/image14.jpeg"/><Relationship Id="rId11" Type="http://schemas.openxmlformats.org/officeDocument/2006/relationships/hyperlink" Target="http://images.yandex.ru/yandsearch?p=2&amp;text=%D1%81%D0%B1%D0%BE%D1%80%D0%BD%D0%B0%D1%8F%20%D1%80%D0%BE%D1%81%D1%81%D0%B8%D0%B8%20%D0%BD%D0%B0%20%D1%85%D1%85%20%D0%B7%D0%B8%D0%BC%D0%BD%D0%B8%D1%85%20%D0%BE%D0%BB%D0%B8%D0%BC%D0%BF%D0%B8%D0%B9%D1%81%D0%BA%D0%B8%D1%85%20%D0%B8%D0%B3%D1%80%D0%B0%D1%85%20%D0%B2%20%D1%82%D1%83%D1%80%D0%B8%D0%BD%D0%B5%20%20-%20%D0%A4%D0%98%D0%93%D0%A3%D0%A0%D0%9D%D0%90%D0%AF%20%D0%9A%D0%90%D0%A2%D0%90%D0%9D%D0%98%D0%95.%20%D1%84%D0%BE%D1%82%D0%BE&amp;img_url=http://www.csp-ugra.ru/upload/photo/90e73a97ad87704feb2bac8622e11d64.jpg&amp;pos=76&amp;uinfo=sw-1597-sh-741-fw-1372-fh-535-pd-1&amp;rpt=simage" TargetMode="External"/><Relationship Id="rId5" Type="http://schemas.openxmlformats.org/officeDocument/2006/relationships/hyperlink" Target="http://images.yandex.ru/yandsearch?text=%D1%81%D0%B1%D0%BE%D1%80%D0%BD%D0%B0%D1%8F%20%D1%80%D0%BE%D1%81%D1%81%D0%B8%D0%B8%20%D0%BD%D0%B0%20%D1%85%D1%85%20%D0%B7%D0%B8%D0%BC%D0%BD%D0%B8%D1%85%20%D0%BE%D0%BB%D0%B8%D0%BC%D0%BF%D0%B8%D0%B9%D1%81%D0%BA%D0%B8%D1%85%20%D0%B8%D0%B3%D1%80%D0%B0%D1%85%20%D0%B2%20%D1%82%D1%83%D1%80%D0%B8%D0%BD%D0%B5%20%20-%20%D0%A4%D0%98%D0%93%D0%A3%D0%A0%D0%9D%D0%90%D0%AF%20%D0%9A%D0%90%D0%A2%D0%90%D0%9D%D0%98%D0%95.%20%D1%84%D0%BE%D1%82%D0%BE&amp;img_url=http://dl.hostingfailov.com/jbig_photo/c321e7a46d.jpg&amp;pos=5&amp;uinfo=sw-1597-sh-741-fw-1372-fh-535-pd-1&amp;rpt=simage" TargetMode="External"/><Relationship Id="rId10" Type="http://schemas.openxmlformats.org/officeDocument/2006/relationships/image" Target="../media/image16.jpeg"/><Relationship Id="rId4" Type="http://schemas.openxmlformats.org/officeDocument/2006/relationships/image" Target="../media/image13.jpeg"/><Relationship Id="rId9" Type="http://schemas.openxmlformats.org/officeDocument/2006/relationships/hyperlink" Target="http://images.yandex.ru/yandsearch?p=3&amp;text=%D1%81%D0%B1%D0%BE%D1%80%D0%BD%D0%B0%D1%8F%20%D1%80%D0%BE%D1%81%D1%81%D0%B8%D0%B8%20%D0%BD%D0%B0%20%D1%85%D1%85%20%D0%B7%D0%B8%D0%BC%D0%BD%D0%B8%D1%85%20%D0%BE%D0%BB%D0%B8%D0%BC%D0%BF%D0%B8%D0%B9%D1%81%D0%BA%D0%B8%D1%85%20%D0%B8%D0%B3%D1%80%D0%B0%D1%85%20%D0%B2%20%D1%82%D1%83%D1%80%D0%B8%D0%BD%D0%B5%20%20-%20%D0%A4%D0%98%D0%93%D0%A3%D0%A0%D0%9D%D0%90%D0%AF%20%D0%9A%D0%90%D0%A2%D0%90%D0%9D%D0%98%D0%95.%20%D1%84%D0%BE%D1%82%D0%BE&amp;img_url=http://inotv.rt.com/s/content/2/0/3107_1_plusha_top10.jpg&amp;pos=99&amp;uinfo=sw-1597-sh-741-fw-1372-fh-535-pd-1&amp;rpt=simag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kern="10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"Зимние Олимпийские игры"</a:t>
            </a:r>
            <a:r>
              <a:rPr lang="ru-RU" sz="4800" b="1" kern="10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/>
            </a:r>
            <a:br>
              <a:rPr lang="ru-RU" sz="4800" b="1" kern="10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</a:br>
            <a:endParaRPr lang="ru-RU" sz="4800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30" name="Picture 6" descr="http://im3-tub-ru.yandex.net/i?id=44310512-43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312876"/>
            <a:ext cx="3600400" cy="266429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2">
                <a:lumMod val="2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034" name="Picture 10" descr="http://im7-tub-ru.yandex.net/i?id=495967815-46-72&amp;n=21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645024"/>
            <a:ext cx="3888432" cy="266429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2">
                <a:lumMod val="2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86766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3791">
        <p14:gallery dir="l"/>
      </p:transition>
    </mc:Choice>
    <mc:Fallback xmlns="">
      <p:transition spd="slow" advTm="13791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s://docs.google.com/?url=http%3A%2F%2Fmaaam.ru%2Fupload%2Fblogs%2Fpost29964%2Folimpiiskie-igry_8f6rn.ppt&amp;chrome=true&amp;docid=47b32c80adc680177e6564f883840db1&amp;a=bi&amp;pagenumber=6&amp;w=80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4" descr="https://docs.google.com/?url=http%3A%2F%2Fmaaam.ru%2Fupload%2Fblogs%2Fpost29964%2Folimpiiskie-igry_8f6rn.ppt&amp;chrome=true&amp;docid=47b32c80adc680177e6564f883840db1&amp;a=bi&amp;pagenumber=6&amp;w=800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24993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Один из самых красивых видов спорта – фигурное катание. В программу Зимних Олимпийских Игр входит одиночное и парное 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катание.</a:t>
            </a:r>
            <a:endParaRPr lang="ru-RU" sz="2400" b="1" dirty="0">
              <a:solidFill>
                <a:schemeClr val="bg2">
                  <a:lumMod val="25000"/>
                </a:schemeClr>
              </a:solidFill>
              <a:latin typeface="+mj-lt"/>
            </a:endParaRPr>
          </a:p>
        </p:txBody>
      </p:sp>
      <p:pic>
        <p:nvPicPr>
          <p:cNvPr id="5" name="Picture 5" descr="Olymp_0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988840"/>
            <a:ext cx="2984500" cy="374491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2">
                <a:lumMod val="2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isometricOffAxis1Righ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6" name="Picture 6" descr="Olymp_0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949152"/>
            <a:ext cx="3175000" cy="3784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2">
                <a:lumMod val="2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isometricOffAxis2Lef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60559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0321">
        <p14:gallery dir="l"/>
      </p:transition>
    </mc:Choice>
    <mc:Fallback xmlns="">
      <p:transition spd="slow" advTm="10321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bg2">
                    <a:lumMod val="25000"/>
                  </a:schemeClr>
                </a:solidFill>
              </a:rPr>
              <a:t>Проводится много гонок на лыжах, среди мужчин и </a:t>
            </a: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</a:rPr>
              <a:t>женщин.</a:t>
            </a:r>
            <a:endParaRPr lang="ru-RU" sz="2800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3" name="Picture 5" descr="Olymp_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628800"/>
            <a:ext cx="6435725" cy="50038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2">
                <a:lumMod val="2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perspectiveBelow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86092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6115">
        <p14:gallery dir="l"/>
      </p:transition>
    </mc:Choice>
    <mc:Fallback xmlns="">
      <p:transition spd="slow" advTm="6115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965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bg2">
                    <a:lumMod val="25000"/>
                  </a:schemeClr>
                </a:solidFill>
              </a:rPr>
              <a:t>Большой интерес вызывают соревнования «стреляющих лыжников» - </a:t>
            </a: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</a:rPr>
              <a:t>биатлон.</a:t>
            </a:r>
            <a:endParaRPr lang="ru-RU" sz="2800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3" name="Picture 5" descr="Olymp_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160" y="1628800"/>
            <a:ext cx="4536504" cy="396044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2">
                <a:lumMod val="2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perspectiveBelow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4" name="Picture 6" descr="Olymp_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636912"/>
            <a:ext cx="3528392" cy="367245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2">
                <a:lumMod val="2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perspectiveBelow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651693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9191">
        <p14:gallery dir="l"/>
      </p:transition>
    </mc:Choice>
    <mc:Fallback xmlns="">
      <p:transition spd="slow" advTm="9191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bg2">
                    <a:lumMod val="25000"/>
                  </a:schemeClr>
                </a:solidFill>
              </a:rPr>
              <a:t>Некоторые виды спорта – только для очень смелых людей, например – прыжки с </a:t>
            </a: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</a:rPr>
              <a:t>трамплина.</a:t>
            </a:r>
            <a:endParaRPr lang="ru-RU" sz="2800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3" name="Picture 5" descr="Olymp_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9488" y="1268760"/>
            <a:ext cx="4564062" cy="500538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2">
                <a:lumMod val="2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perspectiveBelow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35843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8209">
        <p14:gallery dir="l"/>
      </p:transition>
    </mc:Choice>
    <mc:Fallback xmlns="">
      <p:transition spd="slow" advTm="8209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bg2">
                    <a:lumMod val="25000"/>
                  </a:schemeClr>
                </a:solidFill>
              </a:rPr>
              <a:t>И, конечно, все мы болеем за наших хоккеистов!!!</a:t>
            </a:r>
          </a:p>
        </p:txBody>
      </p:sp>
      <p:pic>
        <p:nvPicPr>
          <p:cNvPr id="3" name="Picture 5" descr="Olymp_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836" y="1268760"/>
            <a:ext cx="6011863" cy="52260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2">
                <a:lumMod val="2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perspectiveBelow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22448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7754">
        <p14:gallery dir="l"/>
      </p:transition>
    </mc:Choice>
    <mc:Fallback xmlns="">
      <p:transition spd="slow" advTm="7754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bg2">
                    <a:lumMod val="25000"/>
                  </a:schemeClr>
                </a:solidFill>
              </a:rPr>
              <a:t>Все мы любим разные виды спорта, но радуемся медалям, которые выигрывают наши российские </a:t>
            </a: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</a:rPr>
              <a:t>спортсмены.</a:t>
            </a:r>
            <a:endParaRPr lang="ru-RU" sz="2800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3" name="Picture 5" descr="Olymp_1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484784"/>
            <a:ext cx="7777162" cy="5173662"/>
          </a:xfrm>
          <a:prstGeom prst="roundRect">
            <a:avLst>
              <a:gd name="adj" fmla="val 16667"/>
            </a:avLst>
          </a:prstGeom>
          <a:ln>
            <a:solidFill>
              <a:schemeClr val="bg2">
                <a:lumMod val="25000"/>
              </a:schemeClr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31440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8691">
        <p14:gallery dir="l"/>
      </p:transition>
    </mc:Choice>
    <mc:Fallback xmlns="">
      <p:transition spd="slow" advTm="8691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332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bg2">
                    <a:lumMod val="25000"/>
                  </a:schemeClr>
                </a:solidFill>
              </a:rPr>
              <a:t>Мы гордимся</a:t>
            </a:r>
            <a:r>
              <a:rPr lang="en-US" sz="28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800" b="1" dirty="0">
                <a:solidFill>
                  <a:schemeClr val="bg2">
                    <a:lumMod val="25000"/>
                  </a:schemeClr>
                </a:solidFill>
              </a:rPr>
              <a:t>и тем, что следующие Олимпийские Игры пройдут в нашей стране, в 2014 году, в </a:t>
            </a: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</a:rPr>
              <a:t>Сочи.</a:t>
            </a:r>
            <a:endParaRPr lang="ru-RU" sz="2800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3" name="Picture 5" descr="Olymp_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642" y="1556792"/>
            <a:ext cx="8280400" cy="4637088"/>
          </a:xfrm>
          <a:prstGeom prst="roundRect">
            <a:avLst>
              <a:gd name="adj" fmla="val 16667"/>
            </a:avLst>
          </a:prstGeom>
          <a:ln>
            <a:solidFill>
              <a:schemeClr val="bg2">
                <a:lumMod val="25000"/>
              </a:schemeClr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202715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6555">
        <p14:gallery dir="l"/>
      </p:transition>
    </mc:Choice>
    <mc:Fallback xmlns="">
      <p:transition spd="slow" advTm="6555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5192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Мы будем все вместе болеть за российских спортсменов и надеемся, что символы Зимней Олимпиады-2014 в Сочи – Зайка, Белый Мишка и Леопард Барсик </a:t>
            </a:r>
            <a:r>
              <a:rPr lang="en-US" sz="2400" b="1" dirty="0">
                <a:solidFill>
                  <a:schemeClr val="bg2">
                    <a:lumMod val="25000"/>
                  </a:schemeClr>
                </a:solidFill>
              </a:rPr>
              <a:t>- </a:t>
            </a: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помогут нашей команде 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победить.</a:t>
            </a:r>
            <a:endParaRPr lang="ru-RU" sz="2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3" name="Picture 5" descr="Olymp_2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1052" y="2060848"/>
            <a:ext cx="6697662" cy="466281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bg2">
                <a:lumMod val="25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87524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2637">
        <p14:gallery dir="l"/>
      </p:transition>
    </mc:Choice>
    <mc:Fallback xmlns="">
      <p:transition spd="slow" advTm="12637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721114"/>
            <a:ext cx="8724307" cy="1015663"/>
          </a:xfrm>
          <a:prstGeom prst="rect">
            <a:avLst/>
          </a:prstGeom>
        </p:spPr>
        <p:txBody>
          <a:bodyPr wrap="square">
            <a:prstTxWarp prst="textTriangleInverted">
              <a:avLst/>
            </a:prstTxWarp>
            <a:spAutoFit/>
          </a:bodyPr>
          <a:lstStyle/>
          <a:p>
            <a:r>
              <a:rPr lang="ru-RU" sz="6000" b="1" dirty="0">
                <a:solidFill>
                  <a:schemeClr val="bg2">
                    <a:lumMod val="2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456616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7502">
        <p14:gallery dir="l"/>
      </p:transition>
    </mc:Choice>
    <mc:Fallback xmlns="">
      <p:transition spd="slow" advTm="7502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:\Манилова\Картинки по физкультуре\i-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686" y="-115858"/>
            <a:ext cx="9144000" cy="693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77838" y="116632"/>
            <a:ext cx="85689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5400" b="1" dirty="0">
                <a:solidFill>
                  <a:schemeClr val="bg2">
                    <a:lumMod val="25000"/>
                  </a:schemeClr>
                </a:solidFill>
                <a:latin typeface="Gill Sans Ultra Bold" pitchFamily="34" charset="0"/>
              </a:rPr>
              <a:t>Олимпийские игры — </a:t>
            </a:r>
            <a:endParaRPr lang="ru-RU" sz="5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-9686" y="908720"/>
            <a:ext cx="897417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5400" b="1" dirty="0">
                <a:solidFill>
                  <a:schemeClr val="bg2">
                    <a:lumMod val="25000"/>
                  </a:schemeClr>
                </a:solidFill>
                <a:latin typeface="Gill Sans Ultra Bold" pitchFamily="34" charset="0"/>
                <a:cs typeface="Times New Roman" pitchFamily="18" charset="0"/>
              </a:rPr>
              <a:t>крупнейшие международные комплексные спортивные соревнова</a:t>
            </a:r>
            <a:r>
              <a:rPr lang="ru-RU" sz="5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ния</a:t>
            </a:r>
            <a:r>
              <a:rPr lang="en-US" sz="5400" b="1" dirty="0">
                <a:solidFill>
                  <a:schemeClr val="bg2">
                    <a:lumMod val="25000"/>
                  </a:schemeClr>
                </a:solidFill>
                <a:latin typeface="Gill Sans Ultra Bold" pitchFamily="34" charset="0"/>
                <a:cs typeface="Times New Roman" pitchFamily="18" charset="0"/>
              </a:rPr>
              <a:t>, которые проводятся каждые четыре </a:t>
            </a:r>
            <a:r>
              <a:rPr lang="en-US" sz="5400" b="1" dirty="0" smtClean="0">
                <a:solidFill>
                  <a:schemeClr val="bg2">
                    <a:lumMod val="25000"/>
                  </a:schemeClr>
                </a:solidFill>
                <a:latin typeface="Gill Sans Ultra Bold" pitchFamily="34" charset="0"/>
                <a:cs typeface="Times New Roman" pitchFamily="18" charset="0"/>
              </a:rPr>
              <a:t>года</a:t>
            </a:r>
            <a:r>
              <a:rPr lang="ru-RU" sz="5400" b="1" dirty="0" smtClean="0">
                <a:solidFill>
                  <a:schemeClr val="bg2">
                    <a:lumMod val="25000"/>
                  </a:schemeClr>
                </a:solidFill>
                <a:latin typeface="Gill Sans Ultra Bold" pitchFamily="34" charset="0"/>
                <a:cs typeface="Times New Roman" pitchFamily="18" charset="0"/>
              </a:rPr>
              <a:t>. </a:t>
            </a:r>
            <a:r>
              <a:rPr lang="en-US" sz="5400" b="1" dirty="0" smtClean="0">
                <a:solidFill>
                  <a:schemeClr val="bg2">
                    <a:lumMod val="25000"/>
                  </a:schemeClr>
                </a:solidFill>
                <a:latin typeface="Gill Sans Ultra Bold" pitchFamily="34" charset="0"/>
                <a:cs typeface="Times New Roman" pitchFamily="18" charset="0"/>
              </a:rPr>
              <a:t> </a:t>
            </a:r>
            <a:endParaRPr lang="en-US" sz="5400" b="1" dirty="0">
              <a:solidFill>
                <a:schemeClr val="bg2">
                  <a:lumMod val="25000"/>
                </a:schemeClr>
              </a:solidFill>
              <a:latin typeface="Gill Sans Ultra Bold" pitchFamily="34" charset="0"/>
              <a:cs typeface="Times New Roman" pitchFamily="18" charset="0"/>
            </a:endParaRPr>
          </a:p>
          <a:p>
            <a:pPr>
              <a:defRPr/>
            </a:pP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369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4962">
        <p14:gallery dir="l"/>
      </p:transition>
    </mc:Choice>
    <mc:Fallback xmlns="">
      <p:transition spd="slow" advTm="4962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:\Манилова\Картинки по физкультуре\i-3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679"/>
            <a:ext cx="9144000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07504" y="24046"/>
            <a:ext cx="8784976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Ultra Bold" pitchFamily="34" charset="0"/>
                <a:cs typeface="Times New Roman" pitchFamily="18" charset="0"/>
              </a:rPr>
              <a:t>Олимпийские игры, известные также как Летние Олимпийские игры, проводились каждые четыре года, начиная </a:t>
            </a:r>
            <a:r>
              <a:rPr lang="en-US" sz="3200" b="1" u="sng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Ultra Bold" pitchFamily="34" charset="0"/>
                <a:cs typeface="Times New Roman" pitchFamily="18" charset="0"/>
              </a:rPr>
              <a:t>с 1896, </a:t>
            </a:r>
            <a:r>
              <a:rPr lang="en-US" sz="32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Ultra Bold" pitchFamily="34" charset="0"/>
                <a:cs typeface="Times New Roman" pitchFamily="18" charset="0"/>
              </a:rPr>
              <a:t>за исключением лет, пришедшихся на мировые войны.</a:t>
            </a:r>
            <a:endParaRPr lang="ru-RU" sz="32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Ultra Bold" pitchFamily="34" charset="0"/>
                <a:cs typeface="Times New Roman" pitchFamily="18" charset="0"/>
              </a:rPr>
              <a:t> </a:t>
            </a:r>
            <a:r>
              <a:rPr lang="en-US" sz="3200" b="1" u="sng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Ultra Bold" pitchFamily="34" charset="0"/>
                <a:cs typeface="Times New Roman" pitchFamily="18" charset="0"/>
              </a:rPr>
              <a:t>В  </a:t>
            </a:r>
            <a:r>
              <a:rPr lang="ru-RU" sz="3200" b="1" u="sng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1924 </a:t>
            </a:r>
            <a:r>
              <a:rPr lang="en-US" sz="32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Ultra Bold" pitchFamily="34" charset="0"/>
                <a:cs typeface="Times New Roman" pitchFamily="18" charset="0"/>
              </a:rPr>
              <a:t>году</a:t>
            </a:r>
            <a:r>
              <a:rPr lang="ru-RU" sz="32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Ultra Bold" pitchFamily="34" charset="0"/>
                <a:cs typeface="Times New Roman" pitchFamily="18" charset="0"/>
              </a:rPr>
              <a:t>были учреждены Зимние Олимпийские игры, которые первоначально проводились в тот же год, что и летние. </a:t>
            </a:r>
            <a:endParaRPr lang="ru-RU" sz="32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Ultra Bold" pitchFamily="34" charset="0"/>
                <a:cs typeface="Times New Roman" pitchFamily="18" charset="0"/>
              </a:rPr>
              <a:t>Однако, начиная </a:t>
            </a:r>
            <a:r>
              <a:rPr lang="en-US" sz="3200" b="1" u="sng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Ultra Bold" pitchFamily="34" charset="0"/>
                <a:cs typeface="Times New Roman" pitchFamily="18" charset="0"/>
              </a:rPr>
              <a:t>с 1994, </a:t>
            </a:r>
            <a:r>
              <a:rPr lang="en-US" sz="32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Ultra Bold" pitchFamily="34" charset="0"/>
                <a:cs typeface="Times New Roman" pitchFamily="18" charset="0"/>
              </a:rPr>
              <a:t>время проведения зимних Олимпийских игр сдвинуто на два года относительно времени проведения летних игр.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32354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8220">
        <p14:gallery dir="l"/>
      </p:transition>
    </mc:Choice>
    <mc:Fallback xmlns="">
      <p:transition spd="slow" advTm="2822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F:\Манилова\Картинки по физкультуре\i-1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154" b="23590"/>
          <a:stretch>
            <a:fillRect/>
          </a:stretch>
        </p:blipFill>
        <p:spPr bwMode="auto">
          <a:xfrm rot="21037434">
            <a:off x="250798" y="3585901"/>
            <a:ext cx="1758732" cy="3138342"/>
          </a:xfrm>
          <a:prstGeom prst="rect">
            <a:avLst/>
          </a:prstGeom>
          <a:solidFill>
            <a:srgbClr val="FFFFFF">
              <a:shade val="85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perspectiveContrastingRightFacing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3" name="Picture 4" descr="F:\Манилова\Картинки по физкультуре\i-38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032422"/>
            <a:ext cx="2664296" cy="2700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 descr="F:\Манилова\Картинки по физкультуре\i-2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83174">
            <a:off x="5689479" y="3585591"/>
            <a:ext cx="3097165" cy="2656497"/>
          </a:xfrm>
          <a:prstGeom prst="rect">
            <a:avLst/>
          </a:prstGeom>
          <a:noFill/>
          <a:ln w="9525">
            <a:solidFill>
              <a:schemeClr val="bg2">
                <a:lumMod val="2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-11461" y="332656"/>
            <a:ext cx="8964488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u="sng" dirty="0">
                <a:solidFill>
                  <a:schemeClr val="bg2">
                    <a:lumMod val="25000"/>
                  </a:schemeClr>
                </a:solidFill>
                <a:latin typeface="Gill Sans Ultra Bold" pitchFamily="34" charset="0"/>
              </a:rPr>
              <a:t>Олимпийская символика — </a:t>
            </a:r>
            <a:endParaRPr lang="ru-RU" sz="3200" b="1" u="sng" dirty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en-US" sz="2000" b="1" dirty="0">
                <a:solidFill>
                  <a:schemeClr val="bg2">
                    <a:lumMod val="25000"/>
                  </a:schemeClr>
                </a:solidFill>
                <a:latin typeface="Gill Sans Ultra Bold" pitchFamily="34" charset="0"/>
              </a:rPr>
              <a:t>это все атрибуты Олимпийских игр, используемые Международным Олимпийским Комитетом для продвижения идеи Олимпийского движения во всём мире.</a:t>
            </a:r>
            <a:br>
              <a:rPr lang="en-US" sz="2000" b="1" dirty="0">
                <a:solidFill>
                  <a:schemeClr val="bg2">
                    <a:lumMod val="25000"/>
                  </a:schemeClr>
                </a:solidFill>
                <a:latin typeface="Gill Sans Ultra Bold" pitchFamily="34" charset="0"/>
              </a:rPr>
            </a:br>
            <a:r>
              <a:rPr lang="en-US" sz="2000" b="1" dirty="0">
                <a:solidFill>
                  <a:schemeClr val="bg2">
                    <a:lumMod val="25000"/>
                  </a:schemeClr>
                </a:solidFill>
                <a:latin typeface="Gill Sans Ultra Bold" pitchFamily="34" charset="0"/>
              </a:rPr>
              <a:t>К олимпийским символам относятся </a:t>
            </a:r>
            <a:r>
              <a:rPr lang="en-US" sz="2000" b="1" u="sng" dirty="0">
                <a:solidFill>
                  <a:schemeClr val="bg2">
                    <a:lumMod val="25000"/>
                  </a:schemeClr>
                </a:solidFill>
                <a:latin typeface="Gill Sans Ultra Bold" pitchFamily="34" charset="0"/>
              </a:rPr>
              <a:t>кольца, </a:t>
            </a:r>
            <a:r>
              <a:rPr lang="en-US" sz="2000" b="1" u="sng" dirty="0" err="1">
                <a:solidFill>
                  <a:schemeClr val="bg2">
                    <a:lumMod val="25000"/>
                  </a:schemeClr>
                </a:solidFill>
                <a:latin typeface="Gill Sans Ultra Bold" pitchFamily="34" charset="0"/>
              </a:rPr>
              <a:t>гимн</a:t>
            </a:r>
            <a:r>
              <a:rPr lang="en-US" sz="2000" b="1" u="sng" dirty="0">
                <a:solidFill>
                  <a:schemeClr val="bg2">
                    <a:lumMod val="25000"/>
                  </a:schemeClr>
                </a:solidFill>
                <a:latin typeface="Gill Sans Ultra Bold" pitchFamily="34" charset="0"/>
              </a:rPr>
              <a:t>, </a:t>
            </a:r>
            <a:r>
              <a:rPr lang="en-US" sz="2000" b="1" u="sng" dirty="0" err="1">
                <a:solidFill>
                  <a:schemeClr val="bg2">
                    <a:lumMod val="25000"/>
                  </a:schemeClr>
                </a:solidFill>
                <a:latin typeface="Gill Sans Ultra Bold" pitchFamily="34" charset="0"/>
              </a:rPr>
              <a:t>клятва</a:t>
            </a:r>
            <a:r>
              <a:rPr lang="en-US" sz="2000" b="1" u="sng" dirty="0">
                <a:solidFill>
                  <a:schemeClr val="bg2">
                    <a:lumMod val="25000"/>
                  </a:schemeClr>
                </a:solidFill>
                <a:latin typeface="Gill Sans Ultra Bold" pitchFamily="34" charset="0"/>
              </a:rPr>
              <a:t>, </a:t>
            </a:r>
            <a:r>
              <a:rPr lang="en-US" sz="2000" b="1" u="sng" dirty="0" err="1">
                <a:solidFill>
                  <a:schemeClr val="bg2">
                    <a:lumMod val="25000"/>
                  </a:schemeClr>
                </a:solidFill>
                <a:latin typeface="Gill Sans Ultra Bold" pitchFamily="34" charset="0"/>
              </a:rPr>
              <a:t>лозунг</a:t>
            </a:r>
            <a:r>
              <a:rPr lang="en-US" sz="2000" b="1" u="sng" dirty="0">
                <a:solidFill>
                  <a:schemeClr val="bg2">
                    <a:lumMod val="25000"/>
                  </a:schemeClr>
                </a:solidFill>
                <a:latin typeface="Gill Sans Ultra Bold" pitchFamily="34" charset="0"/>
              </a:rPr>
              <a:t>, медали, </a:t>
            </a:r>
            <a:r>
              <a:rPr lang="en-US" sz="2000" b="1" u="sng" dirty="0" err="1">
                <a:solidFill>
                  <a:schemeClr val="bg2">
                    <a:lumMod val="25000"/>
                  </a:schemeClr>
                </a:solidFill>
                <a:latin typeface="Gill Sans Ultra Bold" pitchFamily="34" charset="0"/>
              </a:rPr>
              <a:t>огонь</a:t>
            </a:r>
            <a:r>
              <a:rPr lang="en-US" sz="2000" b="1" u="sng" dirty="0">
                <a:solidFill>
                  <a:schemeClr val="bg2">
                    <a:lumMod val="25000"/>
                  </a:schemeClr>
                </a:solidFill>
                <a:latin typeface="Gill Sans Ultra Bold" pitchFamily="34" charset="0"/>
              </a:rPr>
              <a:t>, </a:t>
            </a:r>
            <a:r>
              <a:rPr lang="en-US" sz="2000" b="1" u="sng" dirty="0" err="1">
                <a:solidFill>
                  <a:schemeClr val="bg2">
                    <a:lumMod val="25000"/>
                  </a:schemeClr>
                </a:solidFill>
                <a:latin typeface="Gill Sans Ultra Bold" pitchFamily="34" charset="0"/>
              </a:rPr>
              <a:t>оливковая</a:t>
            </a:r>
            <a:r>
              <a:rPr lang="en-US" sz="2000" b="1" u="sng" dirty="0">
                <a:solidFill>
                  <a:schemeClr val="bg2">
                    <a:lumMod val="25000"/>
                  </a:schemeClr>
                </a:solidFill>
                <a:latin typeface="Gill Sans Ultra Bold" pitchFamily="34" charset="0"/>
              </a:rPr>
              <a:t> </a:t>
            </a:r>
            <a:r>
              <a:rPr lang="en-US" sz="2000" b="1" u="sng" dirty="0" err="1">
                <a:solidFill>
                  <a:schemeClr val="bg2">
                    <a:lumMod val="25000"/>
                  </a:schemeClr>
                </a:solidFill>
                <a:latin typeface="Gill Sans Ultra Bold" pitchFamily="34" charset="0"/>
              </a:rPr>
              <a:t>ветвь</a:t>
            </a:r>
            <a:r>
              <a:rPr lang="en-US" sz="2000" b="1" u="sng" dirty="0">
                <a:solidFill>
                  <a:schemeClr val="bg2">
                    <a:lumMod val="25000"/>
                  </a:schemeClr>
                </a:solidFill>
                <a:latin typeface="Gill Sans Ultra Bold" pitchFamily="34" charset="0"/>
              </a:rPr>
              <a:t>, </a:t>
            </a:r>
            <a:r>
              <a:rPr lang="en-US" sz="2000" b="1" u="sng" dirty="0" err="1">
                <a:solidFill>
                  <a:schemeClr val="bg2">
                    <a:lumMod val="25000"/>
                  </a:schemeClr>
                </a:solidFill>
                <a:latin typeface="Gill Sans Ultra Bold" pitchFamily="34" charset="0"/>
              </a:rPr>
              <a:t>салют</a:t>
            </a:r>
            <a:r>
              <a:rPr lang="en-US" sz="2000" b="1" u="sng" dirty="0">
                <a:solidFill>
                  <a:schemeClr val="bg2">
                    <a:lumMod val="25000"/>
                  </a:schemeClr>
                </a:solidFill>
                <a:latin typeface="Gill Sans Ultra Bold" pitchFamily="34" charset="0"/>
              </a:rPr>
              <a:t>, </a:t>
            </a:r>
            <a:r>
              <a:rPr lang="en-US" sz="2000" b="1" u="sng" dirty="0" err="1">
                <a:solidFill>
                  <a:schemeClr val="bg2">
                    <a:lumMod val="25000"/>
                  </a:schemeClr>
                </a:solidFill>
                <a:latin typeface="Gill Sans Ultra Bold" pitchFamily="34" charset="0"/>
              </a:rPr>
              <a:t>талисманы</a:t>
            </a:r>
            <a:r>
              <a:rPr lang="en-US" sz="2000" b="1" u="sng" dirty="0">
                <a:solidFill>
                  <a:schemeClr val="bg2">
                    <a:lumMod val="25000"/>
                  </a:schemeClr>
                </a:solidFill>
                <a:latin typeface="Gill Sans Ultra Bold" pitchFamily="34" charset="0"/>
              </a:rPr>
              <a:t>, </a:t>
            </a:r>
            <a:r>
              <a:rPr lang="en-US" sz="2000" b="1" u="sng" dirty="0" err="1">
                <a:solidFill>
                  <a:schemeClr val="bg2">
                    <a:lumMod val="25000"/>
                  </a:schemeClr>
                </a:solidFill>
                <a:latin typeface="Gill Sans Ultra Bold" pitchFamily="34" charset="0"/>
              </a:rPr>
              <a:t>флаг</a:t>
            </a:r>
            <a:r>
              <a:rPr lang="en-US" sz="2000" b="1" u="sng" dirty="0">
                <a:solidFill>
                  <a:schemeClr val="bg2">
                    <a:lumMod val="25000"/>
                  </a:schemeClr>
                </a:solidFill>
                <a:latin typeface="Gill Sans Ultra Bold" pitchFamily="34" charset="0"/>
              </a:rPr>
              <a:t>, </a:t>
            </a:r>
            <a:r>
              <a:rPr lang="en-US" sz="2000" b="1" u="sng" dirty="0" err="1">
                <a:solidFill>
                  <a:schemeClr val="bg2">
                    <a:lumMod val="25000"/>
                  </a:schemeClr>
                </a:solidFill>
                <a:latin typeface="Gill Sans Ultra Bold" pitchFamily="34" charset="0"/>
              </a:rPr>
              <a:t>эмблема</a:t>
            </a:r>
            <a:r>
              <a:rPr lang="en-US" sz="2000" b="1" u="sng" dirty="0">
                <a:solidFill>
                  <a:schemeClr val="bg2">
                    <a:lumMod val="25000"/>
                  </a:schemeClr>
                </a:solidFill>
                <a:latin typeface="Gill Sans Ultra Bold" pitchFamily="34" charset="0"/>
              </a:rPr>
              <a:t>. </a:t>
            </a:r>
            <a:endParaRPr lang="ru-RU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45196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4064">
        <p14:gallery dir="l"/>
      </p:transition>
    </mc:Choice>
    <mc:Fallback xmlns="">
      <p:transition spd="slow" advTm="24064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:\Манилова\Картинки по физкультуре\i-2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440637"/>
            <a:ext cx="4346575" cy="32750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0" y="117693"/>
            <a:ext cx="4572000" cy="67403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400" b="1" dirty="0">
                <a:solidFill>
                  <a:schemeClr val="bg2">
                    <a:lumMod val="25000"/>
                  </a:schemeClr>
                </a:solidFill>
                <a:latin typeface="Gill Sans Ultra Bold" pitchFamily="34" charset="0"/>
              </a:rPr>
              <a:t>Символ олимпийского движения представляет собой </a:t>
            </a:r>
            <a:endParaRPr lang="ru-RU" sz="2400" b="1" dirty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en-US" sz="2400" b="1" dirty="0">
                <a:solidFill>
                  <a:schemeClr val="bg2">
                    <a:lumMod val="25000"/>
                  </a:schemeClr>
                </a:solidFill>
                <a:latin typeface="Gill Sans Ultra Bold" pitchFamily="34" charset="0"/>
              </a:rPr>
              <a:t>5 переплетённых колец на белом фоне: голубое, жёлтое, чёрное, зелёное и красное. </a:t>
            </a:r>
            <a:endParaRPr lang="ru-RU" sz="2400" b="1" dirty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en-US" sz="2400" b="1" dirty="0">
                <a:solidFill>
                  <a:schemeClr val="bg2">
                    <a:lumMod val="25000"/>
                  </a:schemeClr>
                </a:solidFill>
                <a:latin typeface="Gill Sans Ultra Bold" pitchFamily="34" charset="0"/>
              </a:rPr>
              <a:t>По утверждению барона Пьера де Кубертена</a:t>
            </a: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,</a:t>
            </a:r>
            <a:r>
              <a:rPr lang="en-US" sz="2400" b="1" dirty="0">
                <a:solidFill>
                  <a:schemeClr val="bg2">
                    <a:lumMod val="25000"/>
                  </a:schemeClr>
                </a:solidFill>
                <a:latin typeface="Gill Sans Ultra Bold" pitchFamily="34" charset="0"/>
              </a:rPr>
              <a:t> кольца символизируют пять континентов, страны которых участвуют в олимпийском движении.</a:t>
            </a:r>
            <a:br>
              <a:rPr lang="en-US" sz="2400" b="1" dirty="0">
                <a:solidFill>
                  <a:schemeClr val="bg2">
                    <a:lumMod val="25000"/>
                  </a:schemeClr>
                </a:solidFill>
                <a:latin typeface="Gill Sans Ultra Bold" pitchFamily="34" charset="0"/>
              </a:rPr>
            </a:br>
            <a:r>
              <a:rPr lang="en-US" sz="2400" b="1" dirty="0">
                <a:solidFill>
                  <a:schemeClr val="bg2">
                    <a:lumMod val="25000"/>
                  </a:schemeClr>
                </a:solidFill>
                <a:latin typeface="Gill Sans Ultra Bold" pitchFamily="34" charset="0"/>
              </a:rPr>
              <a:t>Эмблема придумана де Кубертеном в 1913 году и представлена на VII летних Олимпийских играх в Антверпене в 1920 </a:t>
            </a:r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  <a:latin typeface="Gill Sans Ultra Bold" pitchFamily="34" charset="0"/>
              </a:rPr>
              <a:t>году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Gill Sans Ultra Bold" pitchFamily="34" charset="0"/>
              </a:rPr>
              <a:t>.</a:t>
            </a:r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Gill Sans Ultra Bold" pitchFamily="34" charset="0"/>
              </a:rPr>
              <a:t> </a:t>
            </a:r>
            <a:endParaRPr lang="en-US" sz="1600" b="1" dirty="0">
              <a:solidFill>
                <a:schemeClr val="bg2">
                  <a:lumMod val="25000"/>
                </a:schemeClr>
              </a:solidFill>
              <a:latin typeface="Gill Sans Ultra Bold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46912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9497">
        <p14:gallery dir="l"/>
      </p:transition>
    </mc:Choice>
    <mc:Fallback xmlns="">
      <p:transition spd="slow" advTm="29497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6632"/>
            <a:ext cx="91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chemeClr val="bg2">
                    <a:lumMod val="25000"/>
                  </a:schemeClr>
                </a:solidFill>
              </a:rPr>
              <a:t>На время Олимпиады зажигают олимпийский огонь – символ дружбы и честной спортивной </a:t>
            </a: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</a:rPr>
              <a:t>борьбы.</a:t>
            </a:r>
            <a:endParaRPr lang="ru-RU" sz="3600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3" name="Picture 5" descr="Olymp_0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132856"/>
            <a:ext cx="4500761" cy="45564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2">
                <a:lumMod val="2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44407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9703">
        <p14:gallery dir="l"/>
      </p:transition>
    </mc:Choice>
    <mc:Fallback xmlns="">
      <p:transition spd="slow" advTm="9703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15082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b="1" dirty="0">
                <a:solidFill>
                  <a:schemeClr val="bg2">
                    <a:lumMod val="25000"/>
                  </a:schemeClr>
                </a:solidFill>
                <a:latin typeface="Gill Sans Ultra Bold" pitchFamily="34" charset="0"/>
              </a:rPr>
              <a:t>Первая зимняя Олимпиада прошла во французском Шамони с 25 января по 4 февраля 1924. </a:t>
            </a:r>
            <a:endParaRPr lang="ru-RU" b="1" dirty="0">
              <a:solidFill>
                <a:schemeClr val="bg2">
                  <a:lumMod val="25000"/>
                </a:schemeClr>
              </a:solidFill>
              <a:latin typeface="+mj-lt"/>
            </a:endParaRPr>
          </a:p>
          <a:p>
            <a:pPr algn="ctr"/>
            <a:r>
              <a:rPr lang="en-US" b="1" dirty="0">
                <a:solidFill>
                  <a:schemeClr val="bg2">
                    <a:lumMod val="25000"/>
                  </a:schemeClr>
                </a:solidFill>
                <a:latin typeface="Gill Sans Ultra Bold" pitchFamily="34" charset="0"/>
              </a:rPr>
              <a:t>В ней приняли участие 258 спортсменов из 16 стран. </a:t>
            </a:r>
            <a:endParaRPr lang="ru-RU" b="1" dirty="0">
              <a:solidFill>
                <a:schemeClr val="bg2">
                  <a:lumMod val="25000"/>
                </a:schemeClr>
              </a:solidFill>
              <a:latin typeface="+mj-lt"/>
            </a:endParaRPr>
          </a:p>
          <a:p>
            <a:pPr algn="ctr"/>
            <a:r>
              <a:rPr lang="en-US" b="1" dirty="0">
                <a:solidFill>
                  <a:schemeClr val="bg2">
                    <a:lumMod val="25000"/>
                  </a:schemeClr>
                </a:solidFill>
                <a:latin typeface="Gill Sans Ultra Bold" pitchFamily="34" charset="0"/>
              </a:rPr>
              <a:t>В программу входили соревнования по лыжам (гонки и прыжки с трамплина, а также двоеборье), скоростной бег на коньках, бобслей, фигурное катание и хоккей с шайбой. </a:t>
            </a:r>
            <a:endParaRPr lang="ru-RU" b="1" dirty="0">
              <a:solidFill>
                <a:schemeClr val="bg2">
                  <a:lumMod val="25000"/>
                </a:schemeClr>
              </a:solidFill>
              <a:latin typeface="+mj-lt"/>
            </a:endParaRPr>
          </a:p>
          <a:p>
            <a:pPr algn="ctr"/>
            <a:r>
              <a:rPr lang="en-US" b="1" dirty="0">
                <a:solidFill>
                  <a:schemeClr val="bg2">
                    <a:lumMod val="25000"/>
                  </a:schemeClr>
                </a:solidFill>
                <a:latin typeface="Gill Sans Ultra Bold" pitchFamily="34" charset="0"/>
              </a:rPr>
              <a:t>Женщины (13 человек) состязались только в фигурном катании: одиночном и 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Gill Sans Ultra Bold" pitchFamily="34" charset="0"/>
              </a:rPr>
              <a:t>парном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Gill Sans Ultra Bold" pitchFamily="34" charset="0"/>
              </a:rPr>
              <a:t>.</a:t>
            </a:r>
            <a:endParaRPr lang="ru-RU" dirty="0">
              <a:solidFill>
                <a:schemeClr val="bg2">
                  <a:lumMod val="25000"/>
                </a:schemeClr>
              </a:solidFill>
              <a:latin typeface="+mj-lt"/>
            </a:endParaRPr>
          </a:p>
        </p:txBody>
      </p:sp>
      <p:pic>
        <p:nvPicPr>
          <p:cNvPr id="3" name="Picture 2" descr="F:\Манилова\Картинки по физкультуре\i-2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6571" y="548680"/>
            <a:ext cx="1827362" cy="2492410"/>
          </a:xfrm>
          <a:prstGeom prst="rect">
            <a:avLst/>
          </a:prstGeom>
          <a:solidFill>
            <a:srgbClr val="FFFFFF">
              <a:shade val="85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026" name="Picture 2" descr="http://im8-tub-ru.yandex.net/i?id=119574749-20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908401"/>
            <a:ext cx="2736304" cy="268895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2">
                <a:lumMod val="2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030" name="Picture 6" descr="http://im5-tub-ru.yandex.net/i?id=102550560-11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778726"/>
            <a:ext cx="3816424" cy="280831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2">
                <a:lumMod val="2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89059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5065">
        <p14:gallery dir="l"/>
      </p:transition>
    </mc:Choice>
    <mc:Fallback xmlns="">
      <p:transition spd="slow" advTm="25065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612845"/>
            <a:ext cx="4572000" cy="59093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b="1" dirty="0">
                <a:solidFill>
                  <a:schemeClr val="bg2">
                    <a:lumMod val="25000"/>
                  </a:schemeClr>
                </a:solidFill>
                <a:latin typeface="Gill Sans Ultra Bold" pitchFamily="34" charset="0"/>
              </a:rPr>
              <a:t>Сборная России на ХХ зимних Олимпийских играх в Турине заняла четвертое место в командном зачете, завоевав 22 медали: восемь золотых, шесть серебряных и восемь бронзовых. Первое место в таблице медалей Олимпиады-2006 заняли немцы: 11 золотых, 12 серебряных и шесть бронзовых наград (всего 29).</a:t>
            </a:r>
          </a:p>
          <a:p>
            <a:pPr algn="ctr"/>
            <a:r>
              <a:rPr lang="en-US" b="1" dirty="0">
                <a:solidFill>
                  <a:schemeClr val="bg2">
                    <a:lumMod val="25000"/>
                  </a:schemeClr>
                </a:solidFill>
                <a:latin typeface="Gill Sans Ultra Bold" pitchFamily="34" charset="0"/>
              </a:rPr>
              <a:t>Туринскую Олимпиаду в России ожидали со смешанными чувствами. С одной стороны, спортивные чиновники российских федераций зимних видов спорта объявляли о намерении завоевать 25 медалей, из которых семь - золотых. С другой стороны, многие болельщики, помня о неудаче в Солт-Лейк-Сити, не спешили верить в столь оптимистичные прогнозы.</a:t>
            </a:r>
          </a:p>
        </p:txBody>
      </p:sp>
      <p:pic>
        <p:nvPicPr>
          <p:cNvPr id="2054" name="Picture 6" descr="http://im0-tub-ru.yandex.net/i?id=136019106-71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88640"/>
            <a:ext cx="4248472" cy="309634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2">
                <a:lumMod val="2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2056" name="Picture 8" descr="http://im5-tub-ru.yandex.net/i?id=329774475-46-72&amp;n=21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933056"/>
            <a:ext cx="3384376" cy="266429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2">
                <a:lumMod val="2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625325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42017">
        <p14:gallery dir="l"/>
      </p:transition>
    </mc:Choice>
    <mc:Fallback xmlns="">
      <p:transition spd="slow" advTm="42017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27984" y="476672"/>
            <a:ext cx="4572000" cy="59093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b="1" dirty="0">
                <a:solidFill>
                  <a:schemeClr val="bg2">
                    <a:lumMod val="25000"/>
                  </a:schemeClr>
                </a:solidFill>
                <a:latin typeface="Gill Sans Ultra Bold" pitchFamily="34" charset="0"/>
              </a:rPr>
              <a:t>В итоге выступление россиян в Турине можно признать удачным: рубеж в 25 наград отечественным спортсменам не покорился, а вот "золота" было завоевано даже больше запланированного. Не все победы на таком соревновании, как Олимпиада, можно предсказать, равно как и угадать, кого из фаворитов постигнет неудача. Российские олимпийцы своими выступлениями только подтвердили эту мысль.</a:t>
            </a:r>
          </a:p>
          <a:p>
            <a:pPr algn="ctr"/>
            <a:r>
              <a:rPr lang="en-US" b="1" dirty="0">
                <a:solidFill>
                  <a:schemeClr val="bg2">
                    <a:lumMod val="25000"/>
                  </a:schemeClr>
                </a:solidFill>
                <a:latin typeface="Gill Sans Ultra Bold" pitchFamily="34" charset="0"/>
              </a:rPr>
              <a:t>Сборной России по фигурному катанию не удалось установить абсолютный рекорд, завоевав все "золото" туринских Игр. Тем не менее, выступление российских фигуристов в Турине можно признать успешным: на их счету три победы и одна "бронза</a:t>
            </a:r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".</a:t>
            </a:r>
          </a:p>
        </p:txBody>
      </p:sp>
      <p:pic>
        <p:nvPicPr>
          <p:cNvPr id="3076" name="Picture 4" descr="http://im7-tub-ru.yandex.net/i?id=136019450-55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2298" y="4288552"/>
            <a:ext cx="2520280" cy="207682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2">
                <a:lumMod val="2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3080" name="Picture 8" descr="http://im3-tub-ru.yandex.net/i?id=148698192-26-72&amp;n=21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5815" y="116632"/>
            <a:ext cx="1728192" cy="207449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88900" cap="sq">
            <a:solidFill>
              <a:schemeClr val="bg2">
                <a:lumMod val="2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3082" name="Picture 10" descr="http://im2-tub-ru.yandex.net/i?id=118869716-10-72&amp;n=21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9339" y="2294406"/>
            <a:ext cx="2456889" cy="173584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2">
                <a:lumMod val="2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3084" name="Picture 12" descr="http://im3-tub-ru.yandex.net/i?id=149775718-47-72&amp;n=21">
            <a:hlinkClick r:id="rId9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672"/>
            <a:ext cx="2411760" cy="157043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2">
                <a:lumMod val="2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3086" name="Picture 14" descr="http://im4-tub-ru.yandex.net/i?id=136019354-31-72&amp;n=21">
            <a:hlinkClick r:id="rId11"/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968" y="4309160"/>
            <a:ext cx="1440028" cy="207682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2">
                <a:lumMod val="2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28047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4925">
        <p14:gallery dir="l"/>
      </p:transition>
    </mc:Choice>
    <mc:Fallback xmlns="">
      <p:transition spd="slow" advTm="34925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3|2.4|2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2.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4|1.7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4.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3.8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4.8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2.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9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5.1|2.6|2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4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6.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3.2|1.6|1.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3.9|2.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3.6|2.2|1.4|1.4|1.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3.5|2.3"/>
</p:tagLst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286</TotalTime>
  <Words>573</Words>
  <Application>Microsoft Office PowerPoint</Application>
  <PresentationFormat>Экран (4:3)</PresentationFormat>
  <Paragraphs>30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АРАЗИ</cp:lastModifiedBy>
  <cp:revision>29</cp:revision>
  <dcterms:created xsi:type="dcterms:W3CDTF">2013-08-07T12:01:27Z</dcterms:created>
  <dcterms:modified xsi:type="dcterms:W3CDTF">2013-11-12T13:53:50Z</dcterms:modified>
</cp:coreProperties>
</file>