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48"/>
  </p:notesMasterIdLst>
  <p:sldIdLst>
    <p:sldId id="256" r:id="rId2"/>
    <p:sldId id="287" r:id="rId3"/>
    <p:sldId id="273" r:id="rId4"/>
    <p:sldId id="288" r:id="rId5"/>
    <p:sldId id="257" r:id="rId6"/>
    <p:sldId id="306" r:id="rId7"/>
    <p:sldId id="307" r:id="rId8"/>
    <p:sldId id="308" r:id="rId9"/>
    <p:sldId id="309" r:id="rId10"/>
    <p:sldId id="310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49" r:id="rId21"/>
    <p:sldId id="350" r:id="rId22"/>
    <p:sldId id="351" r:id="rId23"/>
    <p:sldId id="324" r:id="rId24"/>
    <p:sldId id="325" r:id="rId25"/>
    <p:sldId id="326" r:id="rId26"/>
    <p:sldId id="327" r:id="rId27"/>
    <p:sldId id="352" r:id="rId28"/>
    <p:sldId id="330" r:id="rId29"/>
    <p:sldId id="353" r:id="rId30"/>
    <p:sldId id="332" r:id="rId31"/>
    <p:sldId id="331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</p:sldIdLst>
  <p:sldSz cx="12192000" cy="6858000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33"/>
    <a:srgbClr val="00FF99"/>
    <a:srgbClr val="000000"/>
    <a:srgbClr val="CCFFFF"/>
    <a:srgbClr val="99CCFF"/>
    <a:srgbClr val="729D51"/>
    <a:srgbClr val="996633"/>
    <a:srgbClr val="035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0E606-82DA-4714-933E-B9F588950F8D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AB94-64BE-48DD-B70B-4D6733969277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0155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08118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9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573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5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2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729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2230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7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3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52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373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A1D140-B9FC-4F8A-B43E-F5B82F2B4D0E}" type="datetimeFigureOut">
              <a:rPr lang="be-BY" smtClean="0"/>
              <a:pPr/>
              <a:t>08.03.17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A388C9-6F2F-4746-AE27-61AFEBD34966}" type="slidenum">
              <a:rPr lang="be-BY" smtClean="0"/>
              <a:pPr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29193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7368" y="764704"/>
            <a:ext cx="11305256" cy="21621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Управление качеством образования 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в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условиях 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реализации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ФГОС: 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инновационные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системы оценки 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качества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знаний учащихся</a:t>
            </a:r>
            <a:r>
              <a:rPr lang="be-BY" sz="3200" dirty="0">
                <a:solidFill>
                  <a:schemeClr val="bg1"/>
                </a:solidFill>
              </a:rPr>
              <a:t/>
            </a:r>
            <a:br>
              <a:rPr lang="be-BY" sz="3200" dirty="0">
                <a:solidFill>
                  <a:schemeClr val="bg1"/>
                </a:solidFill>
              </a:rPr>
            </a:br>
            <a:endParaRPr lang="be-BY" sz="3200" dirty="0">
              <a:solidFill>
                <a:schemeClr val="bg1"/>
              </a:solidFill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492896"/>
            <a:ext cx="4536503" cy="38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5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58" y="1916832"/>
            <a:ext cx="56366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Финляндии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наиболее распространенная </a:t>
            </a:r>
            <a:r>
              <a:rPr lang="ru-RU" sz="2400" dirty="0" smtClean="0"/>
              <a:t>методика - активная оценка.</a:t>
            </a:r>
          </a:p>
          <a:p>
            <a:r>
              <a:rPr lang="ru-RU" sz="2400" dirty="0" smtClean="0"/>
              <a:t>Финские ученики занимают самые высокие позиции в исследованиях Международной программы по оценке образовательных достижений учащихся (</a:t>
            </a:r>
            <a:r>
              <a:rPr lang="ru-RU" sz="2400" dirty="0"/>
              <a:t>Р</a:t>
            </a:r>
            <a:r>
              <a:rPr lang="en-US" sz="2400" dirty="0"/>
              <a:t>I</a:t>
            </a:r>
            <a:r>
              <a:rPr lang="ru-RU" sz="2400" dirty="0" smtClean="0"/>
              <a:t>SА). В пятерку самых успешных европейских стран входят Эстония и Польша.</a:t>
            </a:r>
            <a:endParaRPr lang="ru-RU" sz="2400" dirty="0"/>
          </a:p>
        </p:txBody>
      </p:sp>
      <p:pic>
        <p:nvPicPr>
          <p:cNvPr id="8194" name="Picture 2" descr="Картинки по запросу Международная программа по оценке образовательных достижений учащих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05" y="2276872"/>
            <a:ext cx="4815858" cy="270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70204" y="676814"/>
            <a:ext cx="7920038" cy="7905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Активная оценка способствует:</a:t>
            </a:r>
            <a:endParaRPr lang="be-BY" sz="32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73425" y="2372167"/>
            <a:ext cx="6480720" cy="749948"/>
            <a:chOff x="1487488" y="1988840"/>
            <a:chExt cx="6841176" cy="74994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897056" y="2060848"/>
              <a:ext cx="6431608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 </a:t>
              </a:r>
              <a:r>
                <a:rPr lang="ru-RU" sz="2400" dirty="0" smtClean="0">
                  <a:solidFill>
                    <a:schemeClr val="tx1"/>
                  </a:solidFill>
                </a:rPr>
                <a:t>    повышению </a:t>
              </a:r>
              <a:r>
                <a:rPr lang="ru-RU" sz="2400" dirty="0">
                  <a:solidFill>
                    <a:schemeClr val="tx1"/>
                  </a:solidFill>
                </a:rPr>
                <a:t>результативности обучения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87488" y="1988840"/>
              <a:ext cx="752733" cy="749948"/>
              <a:chOff x="1487488" y="1988840"/>
              <a:chExt cx="753797" cy="749948"/>
            </a:xfrm>
          </p:grpSpPr>
          <p:sp>
            <p:nvSpPr>
              <p:cNvPr id="10" name="Ромб 9"/>
              <p:cNvSpPr/>
              <p:nvPr/>
            </p:nvSpPr>
            <p:spPr>
              <a:xfrm>
                <a:off x="1487488" y="1988840"/>
                <a:ext cx="753797" cy="749948"/>
              </a:xfrm>
              <a:prstGeom prst="diamond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218" name="Picture 2" descr="Картинки по запросу галочки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032" y="2110865"/>
                <a:ext cx="535536" cy="505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Группа 28"/>
          <p:cNvGrpSpPr/>
          <p:nvPr/>
        </p:nvGrpSpPr>
        <p:grpSpPr>
          <a:xfrm>
            <a:off x="1748832" y="3173930"/>
            <a:ext cx="8145302" cy="749948"/>
            <a:chOff x="1069322" y="3141839"/>
            <a:chExt cx="8145302" cy="74994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494429" y="3213847"/>
              <a:ext cx="7720195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     </a:t>
              </a:r>
              <a:r>
                <a:rPr lang="ru-RU" sz="2400" dirty="0" smtClean="0">
                  <a:solidFill>
                    <a:schemeClr val="tx1"/>
                  </a:solidFill>
                </a:rPr>
                <a:t>формированию </a:t>
              </a:r>
              <a:r>
                <a:rPr lang="ru-RU" sz="2400" dirty="0">
                  <a:solidFill>
                    <a:schemeClr val="tx1"/>
                  </a:solidFill>
                </a:rPr>
                <a:t>ключевых компетенций: учить </a:t>
              </a:r>
              <a:r>
                <a:rPr lang="ru-RU" sz="2400" dirty="0" smtClean="0">
                  <a:solidFill>
                    <a:schemeClr val="tx1"/>
                  </a:solidFill>
                </a:rPr>
                <a:t>учиться 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069322" y="3141839"/>
              <a:ext cx="753797" cy="749948"/>
              <a:chOff x="1487488" y="1988840"/>
              <a:chExt cx="753797" cy="749948"/>
            </a:xfrm>
          </p:grpSpPr>
          <p:sp>
            <p:nvSpPr>
              <p:cNvPr id="15" name="Ромб 14"/>
              <p:cNvSpPr/>
              <p:nvPr/>
            </p:nvSpPr>
            <p:spPr>
              <a:xfrm>
                <a:off x="1487488" y="1988840"/>
                <a:ext cx="753797" cy="749948"/>
              </a:xfrm>
              <a:prstGeom prst="diamond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Picture 2" descr="Картинки по запросу галочки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032" y="2110865"/>
                <a:ext cx="535536" cy="505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0" name="Группа 29"/>
          <p:cNvGrpSpPr/>
          <p:nvPr/>
        </p:nvGrpSpPr>
        <p:grpSpPr>
          <a:xfrm>
            <a:off x="2026093" y="4086390"/>
            <a:ext cx="8399705" cy="749948"/>
            <a:chOff x="1494429" y="4106940"/>
            <a:chExt cx="8399705" cy="74994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919536" y="4178948"/>
              <a:ext cx="7974598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     </a:t>
              </a:r>
              <a:r>
                <a:rPr lang="ru-RU" sz="2400" dirty="0" smtClean="0">
                  <a:solidFill>
                    <a:schemeClr val="tx1"/>
                  </a:solidFill>
                </a:rPr>
                <a:t>образованию </a:t>
              </a:r>
              <a:r>
                <a:rPr lang="ru-RU" sz="2400" dirty="0">
                  <a:solidFill>
                    <a:schemeClr val="tx1"/>
                  </a:solidFill>
                </a:rPr>
                <a:t>учащихся, имеющих трудности в </a:t>
              </a:r>
              <a:r>
                <a:rPr lang="ru-RU" sz="2400" dirty="0" smtClean="0">
                  <a:solidFill>
                    <a:schemeClr val="tx1"/>
                  </a:solidFill>
                </a:rPr>
                <a:t>обучении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1494429" y="4106940"/>
              <a:ext cx="753797" cy="749948"/>
              <a:chOff x="1487488" y="1988840"/>
              <a:chExt cx="753797" cy="749948"/>
            </a:xfrm>
          </p:grpSpPr>
          <p:sp>
            <p:nvSpPr>
              <p:cNvPr id="19" name="Ромб 18"/>
              <p:cNvSpPr/>
              <p:nvPr/>
            </p:nvSpPr>
            <p:spPr>
              <a:xfrm>
                <a:off x="1487488" y="1988840"/>
                <a:ext cx="753797" cy="749948"/>
              </a:xfrm>
              <a:prstGeom prst="diamond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Picture 2" descr="Картинки по запросу галочки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032" y="2110865"/>
                <a:ext cx="535536" cy="505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2" name="Группа 31"/>
          <p:cNvGrpSpPr/>
          <p:nvPr/>
        </p:nvGrpSpPr>
        <p:grpSpPr>
          <a:xfrm>
            <a:off x="1021113" y="1569600"/>
            <a:ext cx="4665195" cy="749948"/>
            <a:chOff x="1021113" y="1569600"/>
            <a:chExt cx="4665195" cy="74994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446220" y="1641608"/>
              <a:ext cx="4240088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     </a:t>
              </a:r>
              <a:r>
                <a:rPr lang="ru-RU" sz="2400" dirty="0" smtClean="0">
                  <a:solidFill>
                    <a:schemeClr val="tx1"/>
                  </a:solidFill>
                </a:rPr>
                <a:t>мотивации </a:t>
              </a:r>
              <a:r>
                <a:rPr lang="ru-RU" sz="2400" dirty="0">
                  <a:solidFill>
                    <a:schemeClr val="tx1"/>
                  </a:solidFill>
                </a:rPr>
                <a:t>к </a:t>
              </a:r>
              <a:r>
                <a:rPr lang="ru-RU" sz="2400" dirty="0" smtClean="0">
                  <a:solidFill>
                    <a:schemeClr val="tx1"/>
                  </a:solidFill>
                </a:rPr>
                <a:t>обучению 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1021113" y="1569600"/>
              <a:ext cx="753797" cy="749948"/>
              <a:chOff x="1487488" y="1988840"/>
              <a:chExt cx="753797" cy="749948"/>
            </a:xfrm>
          </p:grpSpPr>
          <p:sp>
            <p:nvSpPr>
              <p:cNvPr id="23" name="Ромб 22"/>
              <p:cNvSpPr/>
              <p:nvPr/>
            </p:nvSpPr>
            <p:spPr>
              <a:xfrm>
                <a:off x="1487488" y="1988840"/>
                <a:ext cx="753797" cy="749948"/>
              </a:xfrm>
              <a:prstGeom prst="diamond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4" name="Picture 2" descr="Картинки по запросу галочки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032" y="2110865"/>
                <a:ext cx="535536" cy="505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2468912" y="5010178"/>
            <a:ext cx="9137106" cy="749948"/>
            <a:chOff x="1506262" y="5893127"/>
            <a:chExt cx="9137106" cy="74994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931368" y="5965135"/>
              <a:ext cx="8712000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     </a:t>
              </a:r>
              <a:r>
                <a:rPr lang="ru-RU" sz="2400" dirty="0" smtClean="0">
                  <a:solidFill>
                    <a:schemeClr val="tx1"/>
                  </a:solidFill>
                </a:rPr>
                <a:t>формированию </a:t>
              </a:r>
              <a:r>
                <a:rPr lang="ru-RU" sz="2400" dirty="0">
                  <a:solidFill>
                    <a:schemeClr val="tx1"/>
                  </a:solidFill>
                </a:rPr>
                <a:t>позитивного </a:t>
              </a:r>
              <a:r>
                <a:rPr lang="ru-RU" sz="2400" dirty="0" smtClean="0">
                  <a:solidFill>
                    <a:schemeClr val="tx1"/>
                  </a:solidFill>
                </a:rPr>
                <a:t>сотрудничества: педагог - ребёнок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506262" y="5893127"/>
              <a:ext cx="728884" cy="749948"/>
              <a:chOff x="1487488" y="1988840"/>
              <a:chExt cx="753797" cy="749948"/>
            </a:xfrm>
          </p:grpSpPr>
          <p:sp>
            <p:nvSpPr>
              <p:cNvPr id="27" name="Ромб 26"/>
              <p:cNvSpPr/>
              <p:nvPr/>
            </p:nvSpPr>
            <p:spPr>
              <a:xfrm>
                <a:off x="1487488" y="1988840"/>
                <a:ext cx="753797" cy="749948"/>
              </a:xfrm>
              <a:prstGeom prst="diamond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Picture 2" descr="Картинки по запросу галочки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032" y="2110865"/>
                <a:ext cx="535536" cy="505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740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1412" y="2090172"/>
            <a:ext cx="56366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Активная оценка - это стратегия обучения, в рамках которой ученики имеют возможность постоянно видеть и понимать свои успехи и радоваться им; видеть свои </a:t>
            </a:r>
            <a:r>
              <a:rPr lang="ru-RU" sz="2400" dirty="0" smtClean="0"/>
              <a:t>ошибки и работать </a:t>
            </a:r>
            <a:r>
              <a:rPr lang="ru-RU" sz="2400" dirty="0"/>
              <a:t>над ними; обладать умением оценки, управлять личным обучением.</a:t>
            </a:r>
          </a:p>
        </p:txBody>
      </p:sp>
      <p:pic>
        <p:nvPicPr>
          <p:cNvPr id="10242" name="Picture 2" descr="Картинки по запросу школа клас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-1515" r="27053" b="1515"/>
          <a:stretch/>
        </p:blipFill>
        <p:spPr bwMode="auto">
          <a:xfrm flipH="1">
            <a:off x="6672064" y="1628688"/>
            <a:ext cx="4766998" cy="360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8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9058" y="2644170"/>
            <a:ext cx="5636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Активная оценка помогает </a:t>
            </a:r>
            <a:r>
              <a:rPr lang="ru-RU" sz="2400" dirty="0"/>
              <a:t>педагогу изменить представление о своей </a:t>
            </a:r>
            <a:r>
              <a:rPr lang="ru-RU" sz="2400" dirty="0" smtClean="0"/>
              <a:t>роли и </a:t>
            </a:r>
            <a:r>
              <a:rPr lang="ru-RU" sz="2400" dirty="0"/>
              <a:t>роли ученика </a:t>
            </a:r>
            <a:r>
              <a:rPr lang="ru-RU" sz="2400" dirty="0" smtClean="0"/>
              <a:t>в </a:t>
            </a:r>
            <a:r>
              <a:rPr lang="ru-RU" sz="2400" dirty="0"/>
              <a:t>процессе формирования умений и навыков, обретения знаний.</a:t>
            </a:r>
          </a:p>
        </p:txBody>
      </p:sp>
      <p:pic>
        <p:nvPicPr>
          <p:cNvPr id="11266" name="Picture 2" descr="Картинки по запросу учитель на уро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t="10207" b="17617"/>
          <a:stretch/>
        </p:blipFill>
        <p:spPr bwMode="auto">
          <a:xfrm>
            <a:off x="6385751" y="1630838"/>
            <a:ext cx="5254865" cy="35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536" y="1127199"/>
            <a:ext cx="7920038" cy="7905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Активная оценка</a:t>
            </a:r>
            <a:endParaRPr lang="be-BY" sz="32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762390" y="3103844"/>
            <a:ext cx="4616986" cy="749948"/>
            <a:chOff x="1021113" y="1569600"/>
            <a:chExt cx="4616986" cy="74994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398011" y="1569600"/>
              <a:ext cx="4240088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     </a:t>
              </a:r>
              <a:r>
                <a:rPr lang="ru-RU" sz="2400" dirty="0" smtClean="0">
                  <a:solidFill>
                    <a:schemeClr val="tx1"/>
                  </a:solidFill>
                </a:rPr>
                <a:t>обратная связь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021113" y="1569600"/>
              <a:ext cx="753797" cy="749948"/>
              <a:chOff x="1487488" y="1988840"/>
              <a:chExt cx="753797" cy="749948"/>
            </a:xfrm>
          </p:grpSpPr>
          <p:sp>
            <p:nvSpPr>
              <p:cNvPr id="13" name="Ромб 12"/>
              <p:cNvSpPr/>
              <p:nvPr/>
            </p:nvSpPr>
            <p:spPr>
              <a:xfrm>
                <a:off x="1487488" y="1988840"/>
                <a:ext cx="753797" cy="749948"/>
              </a:xfrm>
              <a:prstGeom prst="diamond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Picture 2" descr="Картинки по запросу галочки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032" y="2110865"/>
                <a:ext cx="535536" cy="505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Скругленный прямоугольник 14"/>
          <p:cNvSpPr/>
          <p:nvPr/>
        </p:nvSpPr>
        <p:spPr>
          <a:xfrm>
            <a:off x="2783632" y="2054479"/>
            <a:ext cx="1491904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предмет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68208" y="2042004"/>
            <a:ext cx="1491904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ядро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82438" y="3855922"/>
            <a:ext cx="4616986" cy="749948"/>
            <a:chOff x="1021113" y="1569600"/>
            <a:chExt cx="4616986" cy="74994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98011" y="1569600"/>
              <a:ext cx="4240088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     </a:t>
              </a:r>
              <a:r>
                <a:rPr lang="ru-RU" sz="2400" dirty="0" smtClean="0">
                  <a:solidFill>
                    <a:schemeClr val="tx1"/>
                  </a:solidFill>
                </a:rPr>
                <a:t>творческие результаты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021113" y="1569600"/>
              <a:ext cx="753797" cy="749948"/>
              <a:chOff x="1487488" y="1988840"/>
              <a:chExt cx="753797" cy="749948"/>
            </a:xfrm>
          </p:grpSpPr>
          <p:sp>
            <p:nvSpPr>
              <p:cNvPr id="20" name="Ромб 19"/>
              <p:cNvSpPr/>
              <p:nvPr/>
            </p:nvSpPr>
            <p:spPr>
              <a:xfrm>
                <a:off x="1487488" y="1988840"/>
                <a:ext cx="753797" cy="749948"/>
              </a:xfrm>
              <a:prstGeom prst="diamond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Picture 2" descr="Картинки по запросу галочки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032" y="2110865"/>
                <a:ext cx="535536" cy="505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Группа 21"/>
          <p:cNvGrpSpPr/>
          <p:nvPr/>
        </p:nvGrpSpPr>
        <p:grpSpPr>
          <a:xfrm>
            <a:off x="1479014" y="4791646"/>
            <a:ext cx="4616986" cy="749948"/>
            <a:chOff x="1021113" y="1569600"/>
            <a:chExt cx="4616986" cy="74994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398011" y="1569600"/>
              <a:ext cx="4240088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     </a:t>
              </a:r>
              <a:r>
                <a:rPr lang="ru-RU" sz="2400" dirty="0" smtClean="0">
                  <a:solidFill>
                    <a:schemeClr val="tx1"/>
                  </a:solidFill>
                </a:rPr>
                <a:t>деятельность, направленная</a:t>
              </a:r>
            </a:p>
            <a:p>
              <a:r>
                <a:rPr lang="ru-RU" sz="2400" dirty="0">
                  <a:solidFill>
                    <a:schemeClr val="tx1"/>
                  </a:solidFill>
                </a:rPr>
                <a:t> </a:t>
              </a:r>
              <a:r>
                <a:rPr lang="ru-RU" sz="2400" dirty="0" smtClean="0">
                  <a:solidFill>
                    <a:schemeClr val="tx1"/>
                  </a:solidFill>
                </a:rPr>
                <a:t>    на получение результата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1021113" y="1569600"/>
              <a:ext cx="753797" cy="749948"/>
              <a:chOff x="1487488" y="1988840"/>
              <a:chExt cx="753797" cy="749948"/>
            </a:xfrm>
          </p:grpSpPr>
          <p:sp>
            <p:nvSpPr>
              <p:cNvPr id="25" name="Ромб 24"/>
              <p:cNvSpPr/>
              <p:nvPr/>
            </p:nvSpPr>
            <p:spPr>
              <a:xfrm>
                <a:off x="1487488" y="1988840"/>
                <a:ext cx="753797" cy="749948"/>
              </a:xfrm>
              <a:prstGeom prst="diamond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Picture 2" descr="Картинки по запросу галочки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032" y="2110865"/>
                <a:ext cx="535536" cy="505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479014" y="2870984"/>
            <a:ext cx="4616986" cy="749948"/>
            <a:chOff x="1021113" y="1569600"/>
            <a:chExt cx="4616986" cy="74994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98011" y="1569600"/>
              <a:ext cx="4240088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dirty="0">
                  <a:solidFill>
                    <a:schemeClr val="tx1"/>
                  </a:solidFill>
                </a:rPr>
                <a:t>     </a:t>
              </a:r>
              <a:r>
                <a:rPr lang="ru-RU" sz="2400" dirty="0" err="1" smtClean="0">
                  <a:solidFill>
                    <a:schemeClr val="tx1"/>
                  </a:solidFill>
                </a:rPr>
                <a:t>знаниевые</a:t>
              </a:r>
              <a:r>
                <a:rPr lang="ru-RU" sz="2400" dirty="0" smtClean="0">
                  <a:solidFill>
                    <a:schemeClr val="tx1"/>
                  </a:solidFill>
                </a:rPr>
                <a:t> результаты</a:t>
              </a:r>
              <a:endParaRPr lang="ru-RU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021113" y="1569600"/>
              <a:ext cx="753797" cy="749948"/>
              <a:chOff x="1487488" y="1988840"/>
              <a:chExt cx="753797" cy="749948"/>
            </a:xfrm>
          </p:grpSpPr>
          <p:sp>
            <p:nvSpPr>
              <p:cNvPr id="30" name="Ромб 29"/>
              <p:cNvSpPr/>
              <p:nvPr/>
            </p:nvSpPr>
            <p:spPr>
              <a:xfrm>
                <a:off x="1487488" y="1988840"/>
                <a:ext cx="753797" cy="749948"/>
              </a:xfrm>
              <a:prstGeom prst="diamond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Picture 2" descr="Картинки по запросу галочки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032" y="2110865"/>
                <a:ext cx="535536" cy="505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399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415480" y="1196752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Значение обратной связи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9416" y="2852936"/>
            <a:ext cx="64807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обеспечивает качественное </a:t>
            </a:r>
            <a:r>
              <a:rPr lang="ru-RU" sz="2400" dirty="0" smtClean="0"/>
              <a:t>планирование;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создает </a:t>
            </a:r>
            <a:r>
              <a:rPr lang="ru-RU" sz="2400" dirty="0"/>
              <a:t>возможности для отслеживания процесса </a:t>
            </a:r>
            <a:r>
              <a:rPr lang="ru-RU" sz="2400" dirty="0" smtClean="0"/>
              <a:t>обучения;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является </a:t>
            </a:r>
            <a:r>
              <a:rPr lang="ru-RU" sz="2400" dirty="0"/>
              <a:t>важным дидактическим умением </a:t>
            </a:r>
            <a:r>
              <a:rPr lang="ru-RU" sz="2400" dirty="0" smtClean="0"/>
              <a:t>учащегося;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оказывает </a:t>
            </a:r>
            <a:r>
              <a:rPr lang="ru-RU" sz="2400" dirty="0"/>
              <a:t>эмоциональное </a:t>
            </a:r>
            <a:r>
              <a:rPr lang="ru-RU" sz="2400" dirty="0" smtClean="0"/>
              <a:t>воздействие;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служит мотивирующим </a:t>
            </a:r>
            <a:r>
              <a:rPr lang="ru-RU" sz="2400" dirty="0"/>
              <a:t>фактором для </a:t>
            </a:r>
            <a:r>
              <a:rPr lang="ru-RU" sz="2400" dirty="0" smtClean="0"/>
              <a:t>ребёнка;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формирует </a:t>
            </a:r>
            <a:r>
              <a:rPr lang="ru-RU" sz="2400" dirty="0"/>
              <a:t>адекватную самооценку обучающихся.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0219" b="23683"/>
          <a:stretch/>
        </p:blipFill>
        <p:spPr>
          <a:xfrm>
            <a:off x="7464152" y="1628800"/>
            <a:ext cx="4000046" cy="369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7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сьмиугольник 2"/>
          <p:cNvSpPr/>
          <p:nvPr/>
        </p:nvSpPr>
        <p:spPr>
          <a:xfrm>
            <a:off x="5015880" y="2492896"/>
            <a:ext cx="2160240" cy="1872208"/>
          </a:xfrm>
          <a:prstGeom prst="oc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4738554" y="2794990"/>
            <a:ext cx="2807470" cy="12970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</a:t>
            </a:r>
            <a:b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активной </a:t>
            </a:r>
            <a:b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оценки</a:t>
            </a:r>
            <a:endParaRPr lang="be-BY" sz="32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7846" y="3080758"/>
            <a:ext cx="1512000" cy="1440000"/>
            <a:chOff x="2344078" y="3218370"/>
            <a:chExt cx="1512000" cy="1440000"/>
          </a:xfrm>
        </p:grpSpPr>
        <p:sp>
          <p:nvSpPr>
            <p:cNvPr id="4" name="Овал 3"/>
            <p:cNvSpPr/>
            <p:nvPr/>
          </p:nvSpPr>
          <p:spPr>
            <a:xfrm>
              <a:off x="2344078" y="3218370"/>
              <a:ext cx="1512000" cy="1440000"/>
            </a:xfrm>
            <a:prstGeom prst="ellipse">
              <a:avLst/>
            </a:prstGeom>
            <a:gradFill flip="none" rotWithShape="1">
              <a:gsLst>
                <a:gs pos="0">
                  <a:srgbClr val="CCFFFF">
                    <a:shade val="30000"/>
                    <a:satMod val="115000"/>
                  </a:srgbClr>
                </a:gs>
                <a:gs pos="50000">
                  <a:srgbClr val="CCFFFF">
                    <a:shade val="67500"/>
                    <a:satMod val="115000"/>
                  </a:srgbClr>
                </a:gs>
                <a:gs pos="100000">
                  <a:srgbClr val="CCFFFF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77220" y="3429000"/>
              <a:ext cx="10081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Garamond" panose="02020404030301010803" pitchFamily="18" charset="0"/>
                </a:rPr>
                <a:t>цели </a:t>
              </a:r>
            </a:p>
            <a:p>
              <a:pPr algn="ctr"/>
              <a:r>
                <a:rPr lang="ru-RU" sz="2400" b="1" dirty="0" smtClean="0">
                  <a:latin typeface="Garamond" panose="02020404030301010803" pitchFamily="18" charset="0"/>
                </a:rPr>
                <a:t>урока</a:t>
              </a:r>
              <a:endParaRPr lang="be-BY" sz="24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184293" y="1121916"/>
            <a:ext cx="1872208" cy="1728000"/>
            <a:chOff x="3012275" y="1022250"/>
            <a:chExt cx="1872208" cy="1728000"/>
          </a:xfrm>
        </p:grpSpPr>
        <p:sp>
          <p:nvSpPr>
            <p:cNvPr id="35" name="Овал 34"/>
            <p:cNvSpPr/>
            <p:nvPr/>
          </p:nvSpPr>
          <p:spPr>
            <a:xfrm>
              <a:off x="3071856" y="1022250"/>
              <a:ext cx="1728000" cy="1728000"/>
            </a:xfrm>
            <a:prstGeom prst="ellipse">
              <a:avLst/>
            </a:prstGeom>
            <a:gradFill flip="none" rotWithShape="1">
              <a:gsLst>
                <a:gs pos="0">
                  <a:srgbClr val="FFCCFF">
                    <a:shade val="30000"/>
                    <a:satMod val="115000"/>
                  </a:srgbClr>
                </a:gs>
                <a:gs pos="50000">
                  <a:srgbClr val="FFCCFF">
                    <a:shade val="67500"/>
                    <a:satMod val="115000"/>
                  </a:srgbClr>
                </a:gs>
                <a:gs pos="100000">
                  <a:srgbClr val="FFCC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12275" y="1253092"/>
              <a:ext cx="18722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Garamond" panose="02020404030301010803" pitchFamily="18" charset="0"/>
                </a:rPr>
                <a:t>критерии достижения цели</a:t>
              </a:r>
              <a:endParaRPr lang="be-BY" sz="24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501722" y="717747"/>
            <a:ext cx="1565436" cy="1512000"/>
            <a:chOff x="5501722" y="717747"/>
            <a:chExt cx="1565436" cy="1512000"/>
          </a:xfrm>
        </p:grpSpPr>
        <p:sp>
          <p:nvSpPr>
            <p:cNvPr id="37" name="Овал 36"/>
            <p:cNvSpPr/>
            <p:nvPr/>
          </p:nvSpPr>
          <p:spPr>
            <a:xfrm>
              <a:off x="5501722" y="717747"/>
              <a:ext cx="1512000" cy="151200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24393" y="1022250"/>
              <a:ext cx="15427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Garamond" panose="02020404030301010803" pitchFamily="18" charset="0"/>
                </a:rPr>
                <a:t>ключевой вопрос</a:t>
              </a:r>
              <a:endParaRPr lang="be-BY" sz="24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453446" y="1855111"/>
            <a:ext cx="1921016" cy="1800000"/>
            <a:chOff x="7823246" y="1896755"/>
            <a:chExt cx="1921016" cy="1800000"/>
          </a:xfrm>
        </p:grpSpPr>
        <p:sp>
          <p:nvSpPr>
            <p:cNvPr id="39" name="Овал 38"/>
            <p:cNvSpPr/>
            <p:nvPr/>
          </p:nvSpPr>
          <p:spPr>
            <a:xfrm>
              <a:off x="7843590" y="1896755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23246" y="2150085"/>
              <a:ext cx="19210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Garamond" panose="02020404030301010803" pitchFamily="18" charset="0"/>
                </a:rPr>
                <a:t>техника постановки вопросов</a:t>
              </a:r>
              <a:endParaRPr lang="be-BY" sz="24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475217" y="4013837"/>
            <a:ext cx="1435174" cy="1487587"/>
            <a:chOff x="7499735" y="4259997"/>
            <a:chExt cx="1435174" cy="1487587"/>
          </a:xfrm>
        </p:grpSpPr>
        <p:sp>
          <p:nvSpPr>
            <p:cNvPr id="41" name="Овал 40"/>
            <p:cNvSpPr/>
            <p:nvPr/>
          </p:nvSpPr>
          <p:spPr>
            <a:xfrm>
              <a:off x="7499735" y="4259997"/>
              <a:ext cx="1435174" cy="1487587"/>
            </a:xfrm>
            <a:prstGeom prst="ellipse">
              <a:avLst/>
            </a:prstGeom>
            <a:gradFill flip="none" rotWithShape="1">
              <a:gsLst>
                <a:gs pos="0">
                  <a:srgbClr val="00FF99">
                    <a:tint val="66000"/>
                    <a:satMod val="160000"/>
                  </a:srgbClr>
                </a:gs>
                <a:gs pos="50000">
                  <a:srgbClr val="00FF99">
                    <a:tint val="44500"/>
                    <a:satMod val="160000"/>
                  </a:srgbClr>
                </a:gs>
                <a:gs pos="100000">
                  <a:srgbClr val="00FF99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79136" y="4564499"/>
              <a:ext cx="13557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Garamond" panose="02020404030301010803" pitchFamily="18" charset="0"/>
                </a:rPr>
                <a:t>само-оценка</a:t>
              </a:r>
              <a:endParaRPr lang="be-BY" sz="24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638376" y="4744925"/>
            <a:ext cx="1548000" cy="1548000"/>
            <a:chOff x="5638376" y="4744925"/>
            <a:chExt cx="1548000" cy="1548000"/>
          </a:xfrm>
        </p:grpSpPr>
        <p:sp>
          <p:nvSpPr>
            <p:cNvPr id="43" name="Овал 42"/>
            <p:cNvSpPr/>
            <p:nvPr/>
          </p:nvSpPr>
          <p:spPr>
            <a:xfrm>
              <a:off x="5638376" y="4744925"/>
              <a:ext cx="1548000" cy="1548000"/>
            </a:xfrm>
            <a:prstGeom prst="ellipse">
              <a:avLst/>
            </a:prstGeom>
            <a:gradFill flip="none" rotWithShape="1">
              <a:gsLst>
                <a:gs pos="0">
                  <a:srgbClr val="FF9933">
                    <a:tint val="66000"/>
                    <a:satMod val="160000"/>
                  </a:srgbClr>
                </a:gs>
                <a:gs pos="50000">
                  <a:srgbClr val="FF9933">
                    <a:tint val="44500"/>
                    <a:satMod val="160000"/>
                  </a:srgbClr>
                </a:gs>
                <a:gs pos="100000">
                  <a:srgbClr val="FF9933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38376" y="5049428"/>
              <a:ext cx="14351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err="1" smtClean="0">
                  <a:latin typeface="Garamond" panose="02020404030301010803" pitchFamily="18" charset="0"/>
                </a:rPr>
                <a:t>взаимо</a:t>
              </a:r>
              <a:r>
                <a:rPr lang="ru-RU" sz="2400" b="1" dirty="0" smtClean="0">
                  <a:latin typeface="Garamond" panose="02020404030301010803" pitchFamily="18" charset="0"/>
                </a:rPr>
                <a:t>-оценка</a:t>
              </a:r>
              <a:endParaRPr lang="be-BY" sz="2400" b="1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635942" y="4404579"/>
            <a:ext cx="1620000" cy="1620000"/>
            <a:chOff x="3462106" y="4651701"/>
            <a:chExt cx="1620000" cy="1620000"/>
          </a:xfrm>
        </p:grpSpPr>
        <p:sp>
          <p:nvSpPr>
            <p:cNvPr id="45" name="Овал 44"/>
            <p:cNvSpPr/>
            <p:nvPr/>
          </p:nvSpPr>
          <p:spPr>
            <a:xfrm>
              <a:off x="3462106" y="4651701"/>
              <a:ext cx="1620000" cy="1620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3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3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07142" y="5004753"/>
              <a:ext cx="15087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Garamond" panose="02020404030301010803" pitchFamily="18" charset="0"/>
                </a:rPr>
                <a:t>обратная связь</a:t>
              </a:r>
              <a:endParaRPr lang="be-BY" sz="2400" b="1" dirty="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8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832735" y="893215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активной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ценки</a:t>
            </a: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7497" y="2444459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06" y="350100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6223" y="4191764"/>
            <a:ext cx="27589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</a:t>
            </a:r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урока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8053" y="1837273"/>
            <a:ext cx="59142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ц</a:t>
            </a:r>
            <a:r>
              <a:rPr lang="ru-RU" sz="2400" dirty="0" smtClean="0"/>
              <a:t>ели определяет</a:t>
            </a:r>
            <a:r>
              <a:rPr lang="ru-RU" sz="2400" b="1" dirty="0" smtClean="0"/>
              <a:t> </a:t>
            </a:r>
            <a:r>
              <a:rPr lang="ru-RU" sz="2400" dirty="0" smtClean="0"/>
              <a:t>педагог;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формулировка целей должна быть понятна детям;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в</a:t>
            </a:r>
            <a:r>
              <a:rPr lang="ru-RU" sz="2400" dirty="0" smtClean="0"/>
              <a:t>овлечение </a:t>
            </a:r>
            <a:r>
              <a:rPr lang="ru-RU" sz="2400" dirty="0"/>
              <a:t>учащихся в определение собственных целей на учебное занятие </a:t>
            </a:r>
            <a:r>
              <a:rPr lang="ru-RU" sz="2400" dirty="0" smtClean="0"/>
              <a:t>или тему;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принятие цели каждым обучающимся.</a:t>
            </a:r>
          </a:p>
        </p:txBody>
      </p:sp>
    </p:spTree>
    <p:extLst>
      <p:ext uri="{BB962C8B-B14F-4D97-AF65-F5344CB8AC3E}">
        <p14:creationId xmlns:p14="http://schemas.microsoft.com/office/powerpoint/2010/main" val="11760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43389" y="476672"/>
            <a:ext cx="1030522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Цели урока</a:t>
            </a:r>
          </a:p>
        </p:txBody>
      </p:sp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3124" y="1996190"/>
            <a:ext cx="363223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71" y="350644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15880" y="3284984"/>
            <a:ext cx="272672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ема: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Проценты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400" y="2406189"/>
            <a:ext cx="3312368" cy="30390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Цель учителя: </a:t>
            </a:r>
            <a:r>
              <a:rPr lang="ru-RU" sz="2000" dirty="0">
                <a:solidFill>
                  <a:schemeClr val="tx1"/>
                </a:solidFill>
              </a:rPr>
              <a:t>учащийся должен владеть концепцией процентов, понимать необходимость использования процентов в повседневной жизни и уметь вычислять процентную долю от </a:t>
            </a:r>
            <a:r>
              <a:rPr lang="ru-RU" sz="2000" dirty="0" smtClean="0">
                <a:solidFill>
                  <a:schemeClr val="tx1"/>
                </a:solidFill>
              </a:rPr>
              <a:t>данного числа.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2983" y="4149080"/>
            <a:ext cx="1439493" cy="21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76320" y="2450727"/>
            <a:ext cx="2520280" cy="27784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Цель для учащихся: сможете </a:t>
            </a:r>
            <a:r>
              <a:rPr lang="ru-RU" sz="2000" dirty="0"/>
              <a:t>подсчитать процент от числа и вычислить цену в магазине при снижении или повышении цен.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26062" y="840906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активной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ценки</a:t>
            </a: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262" y="2529999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50100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7017" y="3789040"/>
            <a:ext cx="27589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Критерии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достижения цели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3952" y="1888607"/>
            <a:ext cx="5914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ученик </a:t>
            </a:r>
            <a:r>
              <a:rPr lang="ru-RU" sz="2400" dirty="0" smtClean="0"/>
              <a:t>узнаёт </a:t>
            </a:r>
            <a:r>
              <a:rPr lang="ru-RU" sz="2400" dirty="0"/>
              <a:t>о требованиях </a:t>
            </a:r>
            <a:r>
              <a:rPr lang="ru-RU" sz="2400" dirty="0" smtClean="0"/>
              <a:t>теста перед </a:t>
            </a:r>
            <a:r>
              <a:rPr lang="ru-RU" sz="2400" dirty="0"/>
              <a:t>началом </a:t>
            </a:r>
            <a:r>
              <a:rPr lang="ru-RU" sz="2400" dirty="0" smtClean="0"/>
              <a:t>изучения темы;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ребёнок самостоятельно отслеживает </a:t>
            </a:r>
            <a:r>
              <a:rPr lang="ru-RU" sz="2400" dirty="0"/>
              <a:t>свои успехи, определяя, что он уже изучил и </a:t>
            </a:r>
            <a:r>
              <a:rPr lang="ru-RU" sz="2400" dirty="0" smtClean="0"/>
              <a:t>над </a:t>
            </a:r>
            <a:r>
              <a:rPr lang="ru-RU" sz="2400" dirty="0"/>
              <a:t>чем должен </a:t>
            </a:r>
            <a:r>
              <a:rPr lang="ru-RU" sz="2400" dirty="0" smtClean="0"/>
              <a:t>поработать;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увеличивается ответственность </a:t>
            </a:r>
            <a:r>
              <a:rPr lang="ru-RU" sz="2400" dirty="0"/>
              <a:t>и </a:t>
            </a:r>
            <a:r>
              <a:rPr lang="ru-RU" sz="2400" dirty="0" smtClean="0"/>
              <a:t>самостоятельность</a:t>
            </a:r>
            <a:r>
              <a:rPr lang="ru-RU" sz="2400" dirty="0"/>
              <a:t> </a:t>
            </a:r>
            <a:r>
              <a:rPr lang="ru-RU" sz="2400" dirty="0" smtClean="0"/>
              <a:t>ребёнка;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о</a:t>
            </a:r>
            <a:r>
              <a:rPr lang="ru-RU" sz="2400" dirty="0" smtClean="0"/>
              <a:t>звучивание требований перед изучением темы  делает открытым процесс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745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информационная систе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2"/>
          <a:stretch/>
        </p:blipFill>
        <p:spPr bwMode="auto">
          <a:xfrm>
            <a:off x="6312025" y="1748759"/>
            <a:ext cx="4789731" cy="3030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5401" y="2053715"/>
            <a:ext cx="5616624" cy="2700313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Современный </a:t>
            </a: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мир характеризуется множеством альтернатив, обилием разнообразной и противоречивой информации. </a:t>
            </a:r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этих условиях каждому человеку важно владеть умениями и инструментарием оценочной деятельности. </a:t>
            </a:r>
            <a:endParaRPr lang="be-BY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26062" y="840906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активной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ценки</a:t>
            </a: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262" y="2529999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50100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7017" y="3789040"/>
            <a:ext cx="27589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Обратная информация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3952" y="1888607"/>
            <a:ext cx="5914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работах ставится не балл, а отзыв относительно выполненной работы, комментарии в устной или письменной форме.</a:t>
            </a:r>
          </a:p>
          <a:p>
            <a:r>
              <a:rPr lang="ru-RU" sz="2400" dirty="0"/>
              <a:t>Обратная информация содержит три обязательных элемента: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положительные аспекты работы ученика;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что требует исправления;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как следует выполнить исправления.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681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26062" y="840906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активной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ценки</a:t>
            </a: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262" y="2529999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50100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7017" y="3789040"/>
            <a:ext cx="27589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Обратная информация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3952" y="1888607"/>
            <a:ext cx="59142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Каждый ученик получает информацию о том, что делать дальше: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«слабый» узнает, над чем и каким образом работать, чтобы усовершенствовать умения и навыки и усвоить материал;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«сильный» получит еще более интересное задание, которое может выходить за рамки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24945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26062" y="840906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активной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ценки</a:t>
            </a: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262" y="2529999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50100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7017" y="3789040"/>
            <a:ext cx="27589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Обратная информация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52941" y="2729022"/>
            <a:ext cx="5914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Обратная информация может исходить: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от педагога;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от другого ученика;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 от самого обучающегося. </a:t>
            </a:r>
          </a:p>
        </p:txBody>
      </p:sp>
    </p:spTree>
    <p:extLst>
      <p:ext uri="{BB962C8B-B14F-4D97-AF65-F5344CB8AC3E}">
        <p14:creationId xmlns:p14="http://schemas.microsoft.com/office/powerpoint/2010/main" val="34812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384" y="1953156"/>
            <a:ext cx="61850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классе, где царит атмосфера обучения, ученики не будут иметь проблем, как </a:t>
            </a:r>
            <a:endParaRPr lang="ru-RU" sz="2400" dirty="0" smtClean="0"/>
          </a:p>
          <a:p>
            <a:r>
              <a:rPr lang="ru-RU" sz="2400" dirty="0" smtClean="0"/>
              <a:t>с самооценкой</a:t>
            </a:r>
            <a:r>
              <a:rPr lang="ru-RU" sz="2400" dirty="0"/>
              <a:t>, так и с сообщением учителю, что они еще не </a:t>
            </a:r>
            <a:r>
              <a:rPr lang="ru-RU" sz="2400" dirty="0" smtClean="0"/>
              <a:t>усвоили.</a:t>
            </a:r>
          </a:p>
          <a:p>
            <a:r>
              <a:rPr lang="ru-RU" sz="2400" dirty="0" smtClean="0"/>
              <a:t>Они </a:t>
            </a:r>
            <a:r>
              <a:rPr lang="ru-RU" sz="2400" dirty="0"/>
              <a:t>могут обратиться с просьбой подобрать соответствующее задание на закрепление или на выявление сложных и неясных вопросов. </a:t>
            </a:r>
            <a:endParaRPr lang="ru-RU" sz="2400" dirty="0" smtClean="0"/>
          </a:p>
          <a:p>
            <a:r>
              <a:rPr lang="ru-RU" sz="2400" dirty="0" smtClean="0"/>
              <a:t>Ученик </a:t>
            </a:r>
            <a:r>
              <a:rPr lang="ru-RU" sz="2400" dirty="0"/>
              <a:t>и учитель на таком уроке - союзники.</a:t>
            </a:r>
            <a:endParaRPr lang="ru-RU" sz="2400" dirty="0">
              <a:effectLst/>
            </a:endParaRPr>
          </a:p>
        </p:txBody>
      </p:sp>
      <p:pic>
        <p:nvPicPr>
          <p:cNvPr id="1026" name="Picture 2" descr="Картинки по запросу les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54" y="1916832"/>
            <a:ext cx="4984986" cy="31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107191" y="912438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активной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ценки</a:t>
            </a: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9111" y="2560915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17" y="350100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4755" y="3980004"/>
            <a:ext cx="27589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Ключевые вопросы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51984" y="2369228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способствуют </a:t>
            </a:r>
            <a:r>
              <a:rPr lang="ru-RU" sz="2400" dirty="0"/>
              <a:t>активизации </a:t>
            </a:r>
            <a:r>
              <a:rPr lang="ru-RU" sz="2400" dirty="0" smtClean="0"/>
              <a:t>мышления;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учащиеся </a:t>
            </a:r>
            <a:r>
              <a:rPr lang="ru-RU" sz="2400" dirty="0"/>
              <a:t>видят более широкий контекст </a:t>
            </a:r>
            <a:r>
              <a:rPr lang="ru-RU" sz="2400" dirty="0" smtClean="0"/>
              <a:t>проблемы;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побуждают </a:t>
            </a:r>
            <a:r>
              <a:rPr lang="ru-RU" sz="2400" dirty="0"/>
              <a:t>к поиску ответов и более активному участию в процессе обучения.</a:t>
            </a:r>
            <a:r>
              <a:rPr lang="ru-RU" sz="2400" b="1" dirty="0"/>
              <a:t>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72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9455" y="2507154"/>
            <a:ext cx="5355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Человек охотно учится тому, в </a:t>
            </a:r>
            <a:r>
              <a:rPr lang="ru-RU" sz="2400" dirty="0" smtClean="0"/>
              <a:t>чём заинтересован, </a:t>
            </a:r>
            <a:r>
              <a:rPr lang="ru-RU" sz="2400" dirty="0"/>
              <a:t>что </a:t>
            </a:r>
            <a:r>
              <a:rPr lang="ru-RU" sz="2400" dirty="0" smtClean="0"/>
              <a:t>его </a:t>
            </a:r>
            <a:r>
              <a:rPr lang="ru-RU" sz="2400" dirty="0"/>
              <a:t>интригует, что необходимо для достижения цели. </a:t>
            </a:r>
            <a:endParaRPr lang="ru-RU" sz="2400" dirty="0" smtClean="0"/>
          </a:p>
          <a:p>
            <a:r>
              <a:rPr lang="ru-RU" sz="2400" dirty="0" smtClean="0"/>
              <a:t>Дети </a:t>
            </a:r>
            <a:r>
              <a:rPr lang="ru-RU" sz="2400" dirty="0"/>
              <a:t>стремятся понять и легко запоминают то, что им интересно. </a:t>
            </a:r>
          </a:p>
        </p:txBody>
      </p:sp>
      <p:pic>
        <p:nvPicPr>
          <p:cNvPr id="2050" name="Picture 2" descr="Картинки по запросу учени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815424"/>
            <a:ext cx="3004861" cy="18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544272" y="548680"/>
            <a:ext cx="2592288" cy="2160240"/>
            <a:chOff x="8544272" y="548680"/>
            <a:chExt cx="2592288" cy="2160240"/>
          </a:xfrm>
        </p:grpSpPr>
        <p:sp>
          <p:nvSpPr>
            <p:cNvPr id="2" name="Выноска-облако 1"/>
            <p:cNvSpPr/>
            <p:nvPr/>
          </p:nvSpPr>
          <p:spPr>
            <a:xfrm>
              <a:off x="8544272" y="548680"/>
              <a:ext cx="2592288" cy="2160240"/>
            </a:xfrm>
            <a:prstGeom prst="cloudCallou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4380" y="764704"/>
              <a:ext cx="1092071" cy="15733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33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92197" y="953425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активной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ценки</a:t>
            </a: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6145" y="2636912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7" y="350100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2456" y="4156923"/>
            <a:ext cx="275892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Ключевые вопросы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3232" y="1340768"/>
            <a:ext cx="59142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Функции:</a:t>
            </a:r>
            <a:endParaRPr lang="ru-RU" sz="24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пробуждают </a:t>
            </a:r>
            <a:r>
              <a:rPr lang="ru-RU" sz="2400" dirty="0"/>
              <a:t>любознательность и интерес к </a:t>
            </a:r>
            <a:r>
              <a:rPr lang="ru-RU" sz="2400" dirty="0" smtClean="0"/>
              <a:t>теме;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поощряют </a:t>
            </a:r>
            <a:r>
              <a:rPr lang="ru-RU" sz="2400" dirty="0"/>
              <a:t>мыслительную </a:t>
            </a:r>
            <a:r>
              <a:rPr lang="ru-RU" sz="2400" dirty="0" smtClean="0"/>
              <a:t>деятельность;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привлекают </a:t>
            </a:r>
            <a:r>
              <a:rPr lang="ru-RU" sz="2400" dirty="0"/>
              <a:t>внимание и </a:t>
            </a:r>
            <a:r>
              <a:rPr lang="ru-RU" sz="2400" dirty="0" smtClean="0"/>
              <a:t>ставят вызов;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способствуют </a:t>
            </a:r>
            <a:r>
              <a:rPr lang="ru-RU" sz="2400" dirty="0"/>
              <a:t>усвоению </a:t>
            </a:r>
            <a:r>
              <a:rPr lang="ru-RU" sz="2400" dirty="0" smtClean="0"/>
              <a:t>материала;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тесно связаны </a:t>
            </a:r>
            <a:r>
              <a:rPr lang="ru-RU" sz="2400" dirty="0"/>
              <a:t>с </a:t>
            </a:r>
            <a:r>
              <a:rPr lang="ru-RU" sz="2400" dirty="0" smtClean="0"/>
              <a:t>целью </a:t>
            </a:r>
            <a:r>
              <a:rPr lang="ru-RU" sz="2400" dirty="0"/>
              <a:t>урока или серии </a:t>
            </a:r>
            <a:r>
              <a:rPr lang="ru-RU" sz="2400" dirty="0" smtClean="0"/>
              <a:t>уроков;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направлены </a:t>
            </a:r>
            <a:r>
              <a:rPr lang="ru-RU" sz="2400" dirty="0"/>
              <a:t>на реализацию целей урока.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22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92197" y="953425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активной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ценки</a:t>
            </a: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6145" y="2636912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7" y="350100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6900" y="3879925"/>
            <a:ext cx="27589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Техника постановки вопроса 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5969" y="2575903"/>
            <a:ext cx="52505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Важно: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задавая вопрос, </a:t>
            </a:r>
            <a:r>
              <a:rPr lang="ru-RU" sz="2400" dirty="0"/>
              <a:t>оставьте время на размышление;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учитель сам решает, кого </a:t>
            </a:r>
            <a:r>
              <a:rPr lang="ru-RU" sz="2400" dirty="0" smtClean="0"/>
              <a:t>спросить (принцип </a:t>
            </a:r>
            <a:r>
              <a:rPr lang="ru-RU" sz="2400" dirty="0" err="1" smtClean="0"/>
              <a:t>неподнимания</a:t>
            </a:r>
            <a:r>
              <a:rPr lang="ru-RU" sz="2400" dirty="0" smtClean="0"/>
              <a:t> рук);</a:t>
            </a:r>
            <a:endParaRPr lang="ru-RU" sz="24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используйте элементы игры. </a:t>
            </a:r>
          </a:p>
        </p:txBody>
      </p:sp>
    </p:spTree>
    <p:extLst>
      <p:ext uri="{BB962C8B-B14F-4D97-AF65-F5344CB8AC3E}">
        <p14:creationId xmlns:p14="http://schemas.microsoft.com/office/powerpoint/2010/main" val="27161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1624" y="1844824"/>
            <a:ext cx="5859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Педагогу нужно </a:t>
            </a:r>
            <a:r>
              <a:rPr lang="ru-RU" sz="2400" dirty="0"/>
              <a:t>научиться правильно реагировать на </a:t>
            </a:r>
            <a:r>
              <a:rPr lang="ru-RU" sz="2400" dirty="0" smtClean="0"/>
              <a:t>неправильные ответы учеников. Неправильный </a:t>
            </a:r>
            <a:r>
              <a:rPr lang="ru-RU" sz="2400" dirty="0"/>
              <a:t>ответ показывает, каким образом учащиеся делают типичные </a:t>
            </a:r>
            <a:r>
              <a:rPr lang="ru-RU" sz="2400" dirty="0" smtClean="0"/>
              <a:t>ошибки, что помогает </a:t>
            </a:r>
            <a:r>
              <a:rPr lang="ru-RU" sz="2400" dirty="0"/>
              <a:t>найти правильное направление решения. </a:t>
            </a:r>
            <a:endParaRPr lang="ru-RU" sz="2400" dirty="0" smtClean="0"/>
          </a:p>
          <a:p>
            <a:r>
              <a:rPr lang="ru-RU" sz="2400" dirty="0" smtClean="0"/>
              <a:t>Следует </a:t>
            </a:r>
            <a:r>
              <a:rPr lang="ru-RU" sz="2400" dirty="0"/>
              <a:t>допускать ответ </a:t>
            </a:r>
            <a:r>
              <a:rPr lang="ru-RU" sz="2400" dirty="0" smtClean="0"/>
              <a:t>«Я НЕ ЗНАЮ». </a:t>
            </a:r>
          </a:p>
          <a:p>
            <a:r>
              <a:rPr lang="ru-RU" sz="2400" dirty="0" smtClean="0"/>
              <a:t>Это </a:t>
            </a:r>
            <a:r>
              <a:rPr lang="ru-RU" sz="2400" dirty="0"/>
              <a:t>важная информация о том, </a:t>
            </a:r>
            <a:r>
              <a:rPr lang="ru-RU" sz="2400" dirty="0" smtClean="0"/>
              <a:t>что </a:t>
            </a:r>
            <a:r>
              <a:rPr lang="ru-RU" sz="2400" dirty="0"/>
              <a:t>ребёнок </a:t>
            </a:r>
            <a:r>
              <a:rPr lang="ru-RU" sz="2400" dirty="0" smtClean="0"/>
              <a:t>ещё </a:t>
            </a:r>
            <a:r>
              <a:rPr lang="ru-RU" sz="2400" dirty="0"/>
              <a:t>не </a:t>
            </a:r>
            <a:r>
              <a:rPr lang="ru-RU" sz="2400" dirty="0" smtClean="0"/>
              <a:t>усвоил.</a:t>
            </a:r>
            <a:endParaRPr lang="ru-RU" sz="2400" dirty="0">
              <a:effectLst/>
            </a:endParaRPr>
          </a:p>
        </p:txBody>
      </p:sp>
      <p:pic>
        <p:nvPicPr>
          <p:cNvPr id="3074" name="Picture 2" descr="Картинки по запросу ученик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00" y="1844824"/>
            <a:ext cx="498859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92197" y="953425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Элементы активной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ценки</a:t>
            </a: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6145" y="2636912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97" y="350100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6900" y="3879925"/>
            <a:ext cx="27589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Техника постановки вопроса 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5969" y="2575903"/>
            <a:ext cx="5914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используйте поиск ответа в парах: учащиеся согласовывают, какой ответ на вопрос правильный;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формируйте пары на основе сотрудничества «слабого» и «сильного»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22517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536" y="1127199"/>
            <a:ext cx="7920038" cy="79057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Регуляторы деятельности человека</a:t>
            </a:r>
            <a:endParaRPr lang="be-BY" sz="32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1624" y="2015207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Garamond" panose="02020404030301010803" pitchFamily="18" charset="0"/>
              </a:rPr>
              <a:t>контроль</a:t>
            </a:r>
            <a:endParaRPr lang="be-BY" sz="32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7128" y="208442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Garamond" panose="02020404030301010803" pitchFamily="18" charset="0"/>
              </a:rPr>
              <a:t>анализ</a:t>
            </a:r>
            <a:endParaRPr lang="be-BY" sz="3200" dirty="0">
              <a:latin typeface="Garamond" panose="02020404030301010803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844381"/>
            <a:ext cx="2127252" cy="240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879827"/>
            <a:ext cx="3024336" cy="253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Особенности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организации учебного занятия с применением активной 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оценки</a:t>
            </a:r>
            <a:endParaRPr lang="be-BY" sz="32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5640" y="2564904"/>
            <a:ext cx="7416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определять критерии оценки </a:t>
            </a:r>
            <a:r>
              <a:rPr lang="ru-RU" sz="2400" dirty="0" smtClean="0"/>
              <a:t>результативности учебного занятия;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знакомить </a:t>
            </a:r>
            <a:r>
              <a:rPr lang="ru-RU" sz="2400" dirty="0"/>
              <a:t>обучающихся с </a:t>
            </a:r>
            <a:r>
              <a:rPr lang="ru-RU" sz="2400" dirty="0" smtClean="0"/>
              <a:t>критериями результативности;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реализовывать </a:t>
            </a:r>
            <a:r>
              <a:rPr lang="ru-RU" sz="2400" dirty="0"/>
              <a:t>возможность обратной </a:t>
            </a:r>
            <a:r>
              <a:rPr lang="ru-RU" sz="2400" dirty="0" smtClean="0"/>
              <a:t>связи;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учить </a:t>
            </a:r>
            <a:r>
              <a:rPr lang="ru-RU" sz="2400" dirty="0"/>
              <a:t>детей ответственности за их </a:t>
            </a:r>
            <a:r>
              <a:rPr lang="ru-RU" sz="2400" dirty="0" smtClean="0"/>
              <a:t>обучение;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предоставлять </a:t>
            </a:r>
            <a:r>
              <a:rPr lang="ru-RU" sz="2400" dirty="0"/>
              <a:t>возможности оценки и </a:t>
            </a:r>
            <a:r>
              <a:rPr lang="ru-RU" sz="2400" dirty="0" smtClean="0"/>
              <a:t>самооценки;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оценивать </a:t>
            </a:r>
            <a:r>
              <a:rPr lang="ru-RU" sz="2400" dirty="0"/>
              <a:t>работу учеников только после их </a:t>
            </a:r>
            <a:r>
              <a:rPr lang="ru-RU" sz="2400" dirty="0" smtClean="0"/>
              <a:t>самооценки;</a:t>
            </a:r>
          </a:p>
        </p:txBody>
      </p:sp>
    </p:spTree>
    <p:extLst>
      <p:ext uri="{BB962C8B-B14F-4D97-AF65-F5344CB8AC3E}">
        <p14:creationId xmlns:p14="http://schemas.microsoft.com/office/powerpoint/2010/main" val="35496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Особенности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организации учебного занятия с применением активной </a:t>
            </a:r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оценки</a:t>
            </a:r>
            <a:endParaRPr lang="be-BY" sz="32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600" y="2492896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давать </a:t>
            </a:r>
            <a:r>
              <a:rPr lang="ru-RU" sz="2400" dirty="0"/>
              <a:t>возможность улучшить свою работу и показать, как это можно </a:t>
            </a:r>
            <a:r>
              <a:rPr lang="ru-RU" sz="2400" dirty="0" smtClean="0"/>
              <a:t>сделать;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верить </a:t>
            </a:r>
            <a:r>
              <a:rPr lang="ru-RU" sz="2400" dirty="0"/>
              <a:t>в возможности ребёнка и демонстрировать ему свои надежды, что он может достичь </a:t>
            </a:r>
            <a:r>
              <a:rPr lang="ru-RU" sz="2400" dirty="0" smtClean="0"/>
              <a:t>большего;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сообщать </a:t>
            </a:r>
            <a:r>
              <a:rPr lang="ru-RU" sz="2400" dirty="0"/>
              <a:t>родителям о прогрессе их </a:t>
            </a:r>
            <a:r>
              <a:rPr lang="ru-RU" sz="2400" dirty="0" smtClean="0"/>
              <a:t>ребёнка</a:t>
            </a:r>
            <a:r>
              <a:rPr lang="ru-RU" sz="2400" dirty="0"/>
              <a:t>, вооружать их критериями оценки</a:t>
            </a:r>
            <a:r>
              <a:rPr lang="ru-RU" sz="2400" dirty="0" smtClean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создавать атмосферу сотрудничества, а не соревнования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7267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759331" y="1116189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</a:b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1026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7709" y="2481156"/>
            <a:ext cx="3672408" cy="34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60962" y="1198379"/>
            <a:ext cx="59142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я </a:t>
            </a:r>
            <a:r>
              <a:rPr lang="ru-RU" sz="2400" smtClean="0"/>
              <a:t>знаю, зачем </a:t>
            </a:r>
            <a:r>
              <a:rPr lang="ru-RU" sz="2400" dirty="0"/>
              <a:t>и чему я должен </a:t>
            </a:r>
            <a:r>
              <a:rPr lang="ru-RU" sz="2400" dirty="0" smtClean="0"/>
              <a:t>научиться;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мне </a:t>
            </a:r>
            <a:r>
              <a:rPr lang="ru-RU" sz="2400" dirty="0"/>
              <a:t>нравится, когда педагог говорит со мной о моем прогрессе и знает, на каком этапе обучения я </a:t>
            </a:r>
            <a:r>
              <a:rPr lang="ru-RU" sz="2400" dirty="0" smtClean="0"/>
              <a:t>нахожусь;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я </a:t>
            </a:r>
            <a:r>
              <a:rPr lang="ru-RU" sz="2400" dirty="0"/>
              <a:t>получаю от учителя информацию о том, что мною сделано хорошо, что я могу улучшить, как я могу развиваться </a:t>
            </a:r>
            <a:r>
              <a:rPr lang="ru-RU" sz="2400" dirty="0" smtClean="0"/>
              <a:t>дальше;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я </a:t>
            </a:r>
            <a:r>
              <a:rPr lang="ru-RU" sz="2400" dirty="0"/>
              <a:t>осуществляю контроль и оценку своей деятельности и ее результатов, что дает мне возможность работать над ошибками и развивать свою </a:t>
            </a:r>
            <a:r>
              <a:rPr lang="ru-RU" sz="2400" dirty="0" smtClean="0"/>
              <a:t>деятельность;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я </a:t>
            </a:r>
            <a:r>
              <a:rPr lang="ru-RU" sz="2400" dirty="0"/>
              <a:t>использую знания и умения моих одноклассников.</a:t>
            </a:r>
            <a:endParaRPr lang="ru-RU" sz="2400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5" y="4228461"/>
            <a:ext cx="1439493" cy="21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0435" y="3889871"/>
            <a:ext cx="30469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Позиция обучающегося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0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7" y="3513394"/>
            <a:ext cx="272672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Элементы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активной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оценки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400" y="2406189"/>
            <a:ext cx="4248472" cy="251410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В начале каждого урока мы будем договариваться о цели работы, чтобы </a:t>
            </a:r>
            <a:r>
              <a:rPr lang="ru-RU" sz="2000" dirty="0" smtClean="0"/>
              <a:t>знали</a:t>
            </a:r>
            <a:r>
              <a:rPr lang="ru-RU" sz="2000" dirty="0"/>
              <a:t>, что и зачем вы будете </a:t>
            </a:r>
            <a:r>
              <a:rPr lang="ru-RU" sz="2000" dirty="0" smtClean="0"/>
              <a:t>делать.</a:t>
            </a:r>
          </a:p>
          <a:p>
            <a:r>
              <a:rPr lang="ru-RU" sz="2000" dirty="0" smtClean="0"/>
              <a:t>По </a:t>
            </a:r>
            <a:r>
              <a:rPr lang="ru-RU" sz="2000" dirty="0"/>
              <a:t>завершении урока </a:t>
            </a:r>
            <a:r>
              <a:rPr lang="ru-RU" sz="2000" dirty="0" smtClean="0"/>
              <a:t>сами должны оценить </a:t>
            </a:r>
            <a:r>
              <a:rPr lang="ru-RU" sz="2000" dirty="0"/>
              <a:t>то, насколько цели достигнуты.</a:t>
            </a:r>
            <a:endParaRPr lang="ru-RU" sz="2000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6804" y="4162147"/>
            <a:ext cx="1439493" cy="21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7" y="3513394"/>
            <a:ext cx="272672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Элементы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активной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оценки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400" y="2406189"/>
            <a:ext cx="4248472" cy="23189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Всегда буду знакомить </a:t>
            </a:r>
            <a:r>
              <a:rPr lang="ru-RU" sz="2000" dirty="0" smtClean="0"/>
              <a:t>с критериями оценки: указывать </a:t>
            </a:r>
            <a:r>
              <a:rPr lang="ru-RU" sz="2000" dirty="0"/>
              <a:t>на то, что будет оцениваться. </a:t>
            </a:r>
            <a:r>
              <a:rPr lang="ru-RU" sz="2000" dirty="0" smtClean="0"/>
              <a:t>Проверка </a:t>
            </a:r>
            <a:r>
              <a:rPr lang="ru-RU" sz="2000" dirty="0"/>
              <a:t>будет осуществляться частично – только </a:t>
            </a:r>
            <a:r>
              <a:rPr lang="ru-RU" sz="2000" dirty="0" smtClean="0"/>
              <a:t>то, </a:t>
            </a:r>
            <a:r>
              <a:rPr lang="ru-RU" sz="2000" dirty="0"/>
              <a:t>о </a:t>
            </a:r>
            <a:r>
              <a:rPr lang="ru-RU" sz="2000" dirty="0" smtClean="0"/>
              <a:t>чём </a:t>
            </a:r>
            <a:r>
              <a:rPr lang="ru-RU" sz="2000" dirty="0"/>
              <a:t>была предварительная договоренность.</a:t>
            </a:r>
            <a:endParaRPr lang="ru-RU" sz="2000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6804" y="4162147"/>
            <a:ext cx="1439493" cy="21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5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7" y="3513394"/>
            <a:ext cx="272672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Элементы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активной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оценки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2222" y="2406189"/>
            <a:ext cx="4248472" cy="25141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Перед вами будут поставлены вопросы и задачи для самостоятельного решения. Проблемные ситуации </a:t>
            </a:r>
            <a:r>
              <a:rPr lang="ru-RU" sz="2000" dirty="0" smtClean="0"/>
              <a:t>будем </a:t>
            </a:r>
            <a:r>
              <a:rPr lang="ru-RU" sz="2000" dirty="0"/>
              <a:t>разрешать вместе: вы будете </a:t>
            </a:r>
            <a:r>
              <a:rPr lang="ru-RU" sz="2000" dirty="0" smtClean="0"/>
              <a:t>проявлять </a:t>
            </a:r>
            <a:r>
              <a:rPr lang="ru-RU" sz="2000" dirty="0"/>
              <a:t>инициативу, а не только </a:t>
            </a:r>
            <a:r>
              <a:rPr lang="ru-RU" sz="2000" dirty="0" smtClean="0"/>
              <a:t>следовать указаниям учителя.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6804" y="4162147"/>
            <a:ext cx="1439493" cy="21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7" y="3513394"/>
            <a:ext cx="272672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Элементы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активной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оценки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2222" y="2406189"/>
            <a:ext cx="4248472" cy="17281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Часто </a:t>
            </a:r>
            <a:r>
              <a:rPr lang="ru-RU" sz="2000" dirty="0" smtClean="0"/>
              <a:t>будете </a:t>
            </a:r>
            <a:r>
              <a:rPr lang="ru-RU" sz="2000" dirty="0"/>
              <a:t>получать не отметку, а комментарий к работе: что </a:t>
            </a:r>
            <a:r>
              <a:rPr lang="ru-RU" sz="2000" dirty="0" smtClean="0"/>
              <a:t>сделали </a:t>
            </a:r>
            <a:r>
              <a:rPr lang="ru-RU" sz="2000" dirty="0"/>
              <a:t>хорошо, а на что </a:t>
            </a:r>
            <a:r>
              <a:rPr lang="ru-RU" sz="2000" dirty="0" smtClean="0"/>
              <a:t>ещё </a:t>
            </a:r>
            <a:r>
              <a:rPr lang="ru-RU" sz="2000" dirty="0"/>
              <a:t>следует обратить внимание.</a:t>
            </a:r>
            <a:endParaRPr lang="ru-RU" sz="2000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6804" y="4162147"/>
            <a:ext cx="1439493" cy="21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7" y="3513394"/>
            <a:ext cx="272672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Элементы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активной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оценки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2222" y="2406189"/>
            <a:ext cx="4248472" cy="13828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Буду стараться учитывать </a:t>
            </a:r>
            <a:r>
              <a:rPr lang="ru-RU" sz="2000" dirty="0" smtClean="0"/>
              <a:t>мнение </a:t>
            </a:r>
            <a:r>
              <a:rPr lang="ru-RU" sz="2000" dirty="0"/>
              <a:t>о том, как вы хотите, чтобы вас учили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6804" y="4162147"/>
            <a:ext cx="1439493" cy="21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7" y="3513394"/>
            <a:ext cx="272672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Элементы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активной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оценки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2222" y="2406189"/>
            <a:ext cx="4248472" cy="23189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/>
          </a:p>
          <a:p>
            <a:r>
              <a:rPr lang="ru-RU" sz="2000" dirty="0" smtClean="0"/>
              <a:t>Будете оценивать: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друг друга (задавать </a:t>
            </a:r>
            <a:r>
              <a:rPr lang="ru-RU" sz="2000" dirty="0"/>
              <a:t>друг другу вопросы, давать </a:t>
            </a:r>
            <a:r>
              <a:rPr lang="ru-RU" sz="2000" dirty="0" smtClean="0"/>
              <a:t>советы);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сами </a:t>
            </a:r>
            <a:r>
              <a:rPr lang="ru-RU" sz="2000" dirty="0"/>
              <a:t>себя и </a:t>
            </a:r>
            <a:r>
              <a:rPr lang="ru-RU" sz="2000" dirty="0" smtClean="0"/>
              <a:t>планировать своё </a:t>
            </a:r>
            <a:r>
              <a:rPr lang="ru-RU" sz="2000" dirty="0"/>
              <a:t>дальнейшее развитие.</a:t>
            </a:r>
          </a:p>
          <a:p>
            <a:endParaRPr lang="ru-RU" sz="2000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6804" y="4162147"/>
            <a:ext cx="1439493" cy="21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0412" y="1906977"/>
            <a:ext cx="66905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Методика активной </a:t>
            </a:r>
            <a:r>
              <a:rPr lang="ru-RU" sz="2400" dirty="0" smtClean="0"/>
              <a:t>оценки ограничивает частоту выставления отметки. Результат </a:t>
            </a:r>
            <a:r>
              <a:rPr lang="ru-RU" sz="2400" dirty="0"/>
              <a:t>в виде балла выставляется после изучения целой темы.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родителей </a:t>
            </a:r>
            <a:r>
              <a:rPr lang="ru-RU" sz="2400" dirty="0" smtClean="0"/>
              <a:t>ребёнок </a:t>
            </a:r>
            <a:r>
              <a:rPr lang="ru-RU" sz="2400" dirty="0"/>
              <a:t>после каждого занятия заполняет </a:t>
            </a:r>
            <a:r>
              <a:rPr lang="ru-RU" sz="2400" dirty="0" smtClean="0"/>
              <a:t>таблицу, где </a:t>
            </a:r>
            <a:r>
              <a:rPr lang="ru-RU" sz="2400" dirty="0"/>
              <a:t>напротив темы в </a:t>
            </a:r>
            <a:r>
              <a:rPr lang="ru-RU" sz="2400" dirty="0" smtClean="0"/>
              <a:t>двух-трёх </a:t>
            </a:r>
            <a:r>
              <a:rPr lang="ru-RU" sz="2400" dirty="0"/>
              <a:t>предложениях он пишет, чему научился на данном занятии.</a:t>
            </a:r>
            <a:endParaRPr lang="ru-RU" sz="2400" dirty="0">
              <a:effectLst/>
            </a:endParaRPr>
          </a:p>
        </p:txBody>
      </p:sp>
      <p:pic>
        <p:nvPicPr>
          <p:cNvPr id="4098" name="Picture 2" descr="Картинки по запросу дети делают уроки с родителя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04"/>
          <a:stretch/>
        </p:blipFill>
        <p:spPr bwMode="auto">
          <a:xfrm flipH="1">
            <a:off x="7392144" y="1916832"/>
            <a:ext cx="3786716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7408" y="2100855"/>
            <a:ext cx="6048672" cy="2656289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онтроль </a:t>
            </a: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и анализ дают человеку информацию о том, насколько успешно </a:t>
            </a:r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идёт </a:t>
            </a: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процесс, показывают существующие сложности. Это </a:t>
            </a:r>
            <a:r>
              <a:rPr lang="ru-RU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позволяет корректировать действия</a:t>
            </a: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. </a:t>
            </a:r>
            <a:endParaRPr lang="be-BY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 descr="Картинки по запросу контроль и анали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2100856"/>
            <a:ext cx="4771775" cy="26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6" y="3513394"/>
            <a:ext cx="2930543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Рекомендации для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родителей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400" y="2406189"/>
            <a:ext cx="4248472" cy="36871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Каждый день интересуйтесь не отметками, которые получил </a:t>
            </a:r>
            <a:r>
              <a:rPr lang="ru-RU" sz="2000" dirty="0" smtClean="0"/>
              <a:t>реб</a:t>
            </a:r>
            <a:r>
              <a:rPr lang="ru-RU" sz="2000" dirty="0"/>
              <a:t>ё</a:t>
            </a:r>
            <a:r>
              <a:rPr lang="ru-RU" sz="2000" dirty="0" smtClean="0"/>
              <a:t>нок</a:t>
            </a:r>
            <a:r>
              <a:rPr lang="ru-RU" sz="2000" dirty="0"/>
              <a:t>, а его учебными успехами. Спрашивайте: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Что </a:t>
            </a:r>
            <a:r>
              <a:rPr lang="ru-RU" sz="2000" dirty="0"/>
              <a:t>ты сегодня узнал нового</a:t>
            </a:r>
            <a:r>
              <a:rPr lang="ru-RU" sz="2000" dirty="0" smtClean="0"/>
              <a:t>? </a:t>
            </a:r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ru-RU" sz="2000" dirty="0" smtClean="0"/>
              <a:t>Чему научился?</a:t>
            </a:r>
            <a:endParaRPr lang="en-US" sz="2000" dirty="0" smtClean="0"/>
          </a:p>
          <a:p>
            <a:r>
              <a:rPr lang="en-US" sz="2000" dirty="0" smtClean="0"/>
              <a:t>- </a:t>
            </a:r>
            <a:r>
              <a:rPr lang="ru-RU" sz="2000" dirty="0" smtClean="0"/>
              <a:t>Что </a:t>
            </a:r>
            <a:r>
              <a:rPr lang="ru-RU" sz="2000" dirty="0"/>
              <a:t>было самым </a:t>
            </a:r>
            <a:r>
              <a:rPr lang="ru-RU" sz="2000" dirty="0" smtClean="0"/>
              <a:t>интересным?</a:t>
            </a:r>
            <a:endParaRPr lang="en-US" sz="2000" dirty="0" smtClean="0"/>
          </a:p>
          <a:p>
            <a:r>
              <a:rPr lang="ru-RU" sz="2000" dirty="0" smtClean="0"/>
              <a:t>Радуйтесь </a:t>
            </a:r>
            <a:r>
              <a:rPr lang="ru-RU" sz="2000" dirty="0"/>
              <a:t>успехам, не раздражайтесь из-за каждой неудачи, постигшей сына или дочь.</a:t>
            </a:r>
            <a:endParaRPr lang="ru-RU" sz="2000" dirty="0">
              <a:effectLst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5122" name="Picture 2" descr="Картинки по запросу родители картинк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356992"/>
            <a:ext cx="2360548" cy="30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6" y="3513394"/>
            <a:ext cx="2930543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Рекомендации для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родителей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400" y="2406189"/>
            <a:ext cx="4248472" cy="184355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Попросите ребёнка ещё </a:t>
            </a:r>
            <a:r>
              <a:rPr lang="ru-RU" sz="2000" dirty="0"/>
              <a:t>до чтения параграфа ответить на вопросы, которыми параграф завершается. </a:t>
            </a:r>
            <a:r>
              <a:rPr lang="ru-RU" sz="2000" dirty="0" smtClean="0"/>
              <a:t>Он </a:t>
            </a:r>
            <a:r>
              <a:rPr lang="ru-RU" sz="2000" dirty="0"/>
              <a:t>будет знать, на что обращать внимание при чтении </a:t>
            </a:r>
            <a:r>
              <a:rPr lang="ru-RU" sz="2000" dirty="0" smtClean="0"/>
              <a:t>текста.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5122" name="Picture 2" descr="Картинки по запросу родители картинк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356992"/>
            <a:ext cx="2360548" cy="30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6" y="3513394"/>
            <a:ext cx="2930543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Рекомендации для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родителей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400" y="2406189"/>
            <a:ext cx="4248472" cy="31830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Спросите у </a:t>
            </a:r>
            <a:r>
              <a:rPr lang="ru-RU" sz="2000" dirty="0" smtClean="0"/>
              <a:t>ребёнка</a:t>
            </a:r>
            <a:r>
              <a:rPr lang="ru-RU" sz="2000" dirty="0"/>
              <a:t>, есть ли у него критерии </a:t>
            </a:r>
            <a:r>
              <a:rPr lang="ru-RU" sz="2000" dirty="0" smtClean="0"/>
              <a:t>выполнения </a:t>
            </a:r>
            <a:r>
              <a:rPr lang="ru-RU" sz="2000" dirty="0"/>
              <a:t>домашней </a:t>
            </a:r>
            <a:r>
              <a:rPr lang="ru-RU" sz="2000" dirty="0" smtClean="0"/>
              <a:t>работы: на </a:t>
            </a:r>
            <a:r>
              <a:rPr lang="ru-RU" sz="2000" dirty="0"/>
              <a:t>что учитель будет обращать внимание при проверке выполнения домашнего задания. Попросите </a:t>
            </a:r>
            <a:r>
              <a:rPr lang="ru-RU" sz="2000" dirty="0" smtClean="0"/>
              <a:t>соотнести выполненную </a:t>
            </a:r>
            <a:r>
              <a:rPr lang="ru-RU" sz="2000" dirty="0"/>
              <a:t>работу </a:t>
            </a:r>
            <a:endParaRPr lang="ru-RU" sz="2000" dirty="0" smtClean="0"/>
          </a:p>
          <a:p>
            <a:r>
              <a:rPr lang="ru-RU" sz="2000" dirty="0" smtClean="0"/>
              <a:t>с полученными </a:t>
            </a:r>
            <a:r>
              <a:rPr lang="ru-RU" sz="2000" dirty="0"/>
              <a:t>от учителя критериями.</a:t>
            </a:r>
            <a:endParaRPr lang="ru-RU" sz="2000" dirty="0">
              <a:effectLst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5122" name="Picture 2" descr="Картинки по запросу родители картинк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356992"/>
            <a:ext cx="2360548" cy="30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6" y="3513394"/>
            <a:ext cx="2930543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Рекомендации для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родителей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400" y="2406189"/>
            <a:ext cx="4248472" cy="260698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Обратите особое внимание на то, что </a:t>
            </a:r>
            <a:r>
              <a:rPr lang="ru-RU" sz="2000" dirty="0" smtClean="0"/>
              <a:t>ребёнком </a:t>
            </a:r>
            <a:r>
              <a:rPr lang="ru-RU" sz="2000" dirty="0"/>
              <a:t>сделано правильно, удачно. Это </a:t>
            </a:r>
            <a:r>
              <a:rPr lang="ru-RU" sz="2000" dirty="0" smtClean="0"/>
              <a:t>придаст </a:t>
            </a:r>
            <a:r>
              <a:rPr lang="ru-RU" sz="2000" dirty="0"/>
              <a:t>ему больше уверенности в своих силах.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обнаружении пробелов и ошибок обсудите, как он эти недостатки может устранить.</a:t>
            </a:r>
            <a:endParaRPr lang="ru-RU" sz="2000" dirty="0">
              <a:effectLst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5122" name="Picture 2" descr="Картинки по запросу родители картинк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356992"/>
            <a:ext cx="2360548" cy="30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6" y="3513394"/>
            <a:ext cx="2930543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Рекомендации для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родителей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392" y="2406189"/>
            <a:ext cx="4320480" cy="39515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Проверяя домашнее задание, нацеливайте </a:t>
            </a:r>
            <a:r>
              <a:rPr lang="ru-RU" sz="2000" dirty="0" smtClean="0"/>
              <a:t>ребёнка </a:t>
            </a:r>
            <a:r>
              <a:rPr lang="ru-RU" sz="2000" dirty="0"/>
              <a:t>не на бездумный пересказ </a:t>
            </a:r>
            <a:r>
              <a:rPr lang="ru-RU" sz="2000" dirty="0" smtClean="0"/>
              <a:t>текста, </a:t>
            </a:r>
            <a:r>
              <a:rPr lang="ru-RU" sz="2000" dirty="0"/>
              <a:t>а на то, чтобы он умел доказывать правильность </a:t>
            </a:r>
            <a:r>
              <a:rPr lang="ru-RU" sz="2000" dirty="0" smtClean="0"/>
              <a:t>выполнения задания, приводить </a:t>
            </a:r>
            <a:r>
              <a:rPr lang="ru-RU" sz="2000" dirty="0"/>
              <a:t>свои примеры. </a:t>
            </a:r>
            <a:r>
              <a:rPr lang="ru-RU" sz="2000" dirty="0" smtClean="0"/>
              <a:t>Спрашивайте:</a:t>
            </a:r>
          </a:p>
          <a:p>
            <a:r>
              <a:rPr lang="ru-RU" sz="2000" dirty="0" smtClean="0"/>
              <a:t>- Почему </a:t>
            </a:r>
            <a:r>
              <a:rPr lang="ru-RU" sz="2000" dirty="0"/>
              <a:t>ты так думаешь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- А </a:t>
            </a:r>
            <a:r>
              <a:rPr lang="ru-RU" sz="2000" dirty="0"/>
              <a:t>можно ли по-другому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- На чём </a:t>
            </a:r>
            <a:r>
              <a:rPr lang="ru-RU" sz="2000" dirty="0"/>
              <a:t>строится </a:t>
            </a:r>
            <a:r>
              <a:rPr lang="ru-RU" sz="2000" dirty="0" smtClean="0"/>
              <a:t>твоё убеждение?</a:t>
            </a:r>
          </a:p>
          <a:p>
            <a:r>
              <a:rPr lang="ru-RU" sz="2000" dirty="0" smtClean="0"/>
              <a:t>- Верно </a:t>
            </a:r>
            <a:r>
              <a:rPr lang="ru-RU" sz="2000" dirty="0"/>
              <a:t>ли ты выполнил задание, понял </a:t>
            </a:r>
            <a:r>
              <a:rPr lang="ru-RU" sz="2000" dirty="0" smtClean="0"/>
              <a:t>содержание текста? </a:t>
            </a:r>
            <a:endParaRPr lang="ru-RU" sz="2000" dirty="0">
              <a:effectLst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5122" name="Picture 2" descr="Картинки по запросу родители картинк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356992"/>
            <a:ext cx="2360548" cy="30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школьная доска пн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1944" y="2406188"/>
            <a:ext cx="4089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482858"/>
            <a:ext cx="1830217" cy="28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5816" y="3513394"/>
            <a:ext cx="2930543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Рекомендации для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родителей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392" y="2406189"/>
            <a:ext cx="4320480" cy="12388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 </a:t>
            </a:r>
            <a:r>
              <a:rPr lang="ru-RU" sz="2000" dirty="0"/>
              <a:t>Почаще обращайтесь к оценочным листам и портфолио, которое </a:t>
            </a:r>
            <a:r>
              <a:rPr lang="ru-RU" sz="2000" dirty="0" smtClean="0"/>
              <a:t>ведёт </a:t>
            </a:r>
            <a:r>
              <a:rPr lang="ru-RU" sz="2000" dirty="0"/>
              <a:t>ваш </a:t>
            </a:r>
            <a:r>
              <a:rPr lang="ru-RU" sz="2000" dirty="0" smtClean="0"/>
              <a:t>ребёнок</a:t>
            </a:r>
            <a:r>
              <a:rPr lang="ru-RU" sz="2000" dirty="0"/>
              <a:t>.</a:t>
            </a:r>
            <a:endParaRPr lang="ru-RU" sz="2000" dirty="0">
              <a:effectLst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37701" y="476671"/>
            <a:ext cx="11089232" cy="192951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500" b="1" dirty="0" smtClean="0">
                <a:solidFill>
                  <a:srgbClr val="7030A0"/>
                </a:solidFill>
                <a:latin typeface="Garamond" pitchFamily="18" charset="0"/>
              </a:rPr>
              <a:t>Организация обучения с активной оценкой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5122" name="Picture 2" descr="Картинки по запросу родители картинка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356992"/>
            <a:ext cx="2360548" cy="302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7408" y="1988840"/>
            <a:ext cx="654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Внедрение в образовательную среду активной оценки будет повышать качество образования, если в процессе обучения воплощается идея становления </a:t>
            </a:r>
            <a:r>
              <a:rPr lang="ru-RU" sz="2200" dirty="0" smtClean="0"/>
              <a:t>ребёнка </a:t>
            </a:r>
            <a:r>
              <a:rPr lang="ru-RU" sz="2200" dirty="0"/>
              <a:t>как субъекта обучения, владеющего навыками постановки целей, планирования учебно-познавательной деятельности, организации своего учения, контроля и оценки его хода и результатов, при условии вовлечения родителей в контрольно-оценочную деятельность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6146" name="Picture 2" descr="Картинки по запросу ученики на уро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20280" r="9147" b="3577"/>
          <a:stretch/>
        </p:blipFill>
        <p:spPr bwMode="auto">
          <a:xfrm>
            <a:off x="7575150" y="2132856"/>
            <a:ext cx="4011660" cy="27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18" y="2962086"/>
            <a:ext cx="3718455" cy="2123098"/>
          </a:xfrm>
        </p:spPr>
        <p:txBody>
          <a:bodyPr anchor="t" anchorCtr="0">
            <a:normAutofit/>
          </a:bodyPr>
          <a:lstStyle/>
          <a:p>
            <a:r>
              <a:rPr lang="ru-RU" dirty="0" smtClean="0">
                <a:latin typeface="+mn-lt"/>
              </a:rPr>
              <a:t>деятельность </a:t>
            </a:r>
            <a:r>
              <a:rPr lang="ru-RU" dirty="0">
                <a:latin typeface="+mn-lt"/>
              </a:rPr>
              <a:t>по контролю и оценке хода и результатов того или иного процесса</a:t>
            </a:r>
            <a:endParaRPr lang="be-BY" dirty="0">
              <a:latin typeface="+mn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951984" y="1514660"/>
            <a:ext cx="5294980" cy="3828679"/>
            <a:chOff x="5807968" y="1605839"/>
            <a:chExt cx="5294980" cy="3828679"/>
          </a:xfrm>
        </p:grpSpPr>
        <p:pic>
          <p:nvPicPr>
            <p:cNvPr id="3074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968" y="1605839"/>
              <a:ext cx="5294980" cy="382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Картинки по запросу оценки в школ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16770">
              <a:off x="7256981" y="3545798"/>
              <a:ext cx="1710486" cy="108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392144" y="4581128"/>
              <a:ext cx="144016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1"/>
          <p:cNvSpPr txBox="1">
            <a:spLocks/>
          </p:cNvSpPr>
          <p:nvPr/>
        </p:nvSpPr>
        <p:spPr>
          <a:xfrm>
            <a:off x="759331" y="1404822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Контрольно-оценочная 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деятельность</a:t>
            </a:r>
            <a:endParaRPr lang="be-BY" sz="3200" b="1" dirty="0">
              <a:solidFill>
                <a:srgbClr val="7030A0"/>
              </a:solidFill>
              <a:latin typeface="Garamond" pitchFamily="18" charset="0"/>
            </a:endParaRPr>
          </a:p>
        </p:txBody>
      </p:sp>
      <p:pic>
        <p:nvPicPr>
          <p:cNvPr id="3078" name="Picture 6" descr="Картинки по запросу детские книги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72" y="4084487"/>
            <a:ext cx="1891149" cy="18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18" y="2996952"/>
            <a:ext cx="3718455" cy="2123098"/>
          </a:xfrm>
        </p:spPr>
        <p:txBody>
          <a:bodyPr anchor="t" anchorCtr="0">
            <a:normAutofit/>
          </a:bodyPr>
          <a:lstStyle/>
          <a:p>
            <a:r>
              <a:rPr lang="ru-RU" dirty="0">
                <a:latin typeface="+mn-lt"/>
              </a:rPr>
              <a:t>процесс сравнения контролируемого объекта деятельности с эталонами, нормами, критериями</a:t>
            </a:r>
            <a:endParaRPr lang="be-BY" dirty="0"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59331" y="1404822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Контроль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712193"/>
            <a:ext cx="5013076" cy="34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4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2924944"/>
            <a:ext cx="3718455" cy="2123098"/>
          </a:xfrm>
        </p:spPr>
        <p:txBody>
          <a:bodyPr anchor="t" anchorCtr="0">
            <a:normAutofit/>
          </a:bodyPr>
          <a:lstStyle/>
          <a:p>
            <a:r>
              <a:rPr lang="ru-RU" dirty="0">
                <a:latin typeface="+mn-lt"/>
              </a:rPr>
              <a:t>устное </a:t>
            </a:r>
            <a:r>
              <a:rPr lang="ru-RU" dirty="0" smtClean="0">
                <a:latin typeface="+mn-lt"/>
              </a:rPr>
              <a:t>или </a:t>
            </a:r>
            <a:r>
              <a:rPr lang="ru-RU" dirty="0">
                <a:latin typeface="+mn-lt"/>
              </a:rPr>
              <a:t>письменное выражение результатов контроля</a:t>
            </a:r>
            <a:endParaRPr lang="be-BY" dirty="0">
              <a:latin typeface="+mn-lt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59331" y="1404822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Оценка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1721350"/>
            <a:ext cx="274026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7795" y="2070865"/>
            <a:ext cx="5523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ФГОС </a:t>
            </a:r>
            <a:r>
              <a:rPr lang="ru-RU" sz="2400" dirty="0"/>
              <a:t>предусматривает систему оценки достижения планируемых результатов освоения образовательной программы на каждом уровне.</a:t>
            </a:r>
          </a:p>
        </p:txBody>
      </p:sp>
      <p:pic>
        <p:nvPicPr>
          <p:cNvPr id="5126" name="Picture 6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1"/>
          <a:stretch/>
        </p:blipFill>
        <p:spPr bwMode="auto">
          <a:xfrm>
            <a:off x="9624392" y="1480554"/>
            <a:ext cx="1468234" cy="20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9"/>
          <a:stretch/>
        </p:blipFill>
        <p:spPr bwMode="auto">
          <a:xfrm>
            <a:off x="8237906" y="2519451"/>
            <a:ext cx="1570270" cy="21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ФГО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/>
          <a:stretch/>
        </p:blipFill>
        <p:spPr bwMode="auto">
          <a:xfrm>
            <a:off x="6811312" y="3501008"/>
            <a:ext cx="1749846" cy="261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759331" y="1404822"/>
            <a:ext cx="4901631" cy="188811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latin typeface="Garamond" pitchFamily="18" charset="0"/>
              </a:rPr>
              <a:t>Инновационные системы </a:t>
            </a:r>
            <a:r>
              <a:rPr lang="ru-RU" sz="3200" b="1" dirty="0">
                <a:solidFill>
                  <a:srgbClr val="7030A0"/>
                </a:solidFill>
                <a:latin typeface="Garamond" pitchFamily="18" charset="0"/>
              </a:rPr>
              <a:t>оценивания </a:t>
            </a:r>
            <a:endParaRPr lang="ru-RU" sz="3200" b="1" dirty="0" smtClean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1424" y="3068960"/>
            <a:ext cx="5334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тестирование;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модульная </a:t>
            </a:r>
            <a:r>
              <a:rPr lang="ru-RU" sz="2400" dirty="0"/>
              <a:t>система оценки качества </a:t>
            </a:r>
            <a:r>
              <a:rPr lang="ru-RU" sz="2400" dirty="0" smtClean="0"/>
              <a:t>знаний;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рейтинговая </a:t>
            </a:r>
            <a:r>
              <a:rPr lang="ru-RU" sz="2400" dirty="0"/>
              <a:t>системы оценки качества </a:t>
            </a:r>
            <a:r>
              <a:rPr lang="ru-RU" sz="2400" dirty="0" smtClean="0"/>
              <a:t>знаний;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мониторинг </a:t>
            </a:r>
            <a:r>
              <a:rPr lang="ru-RU" sz="2400" dirty="0"/>
              <a:t>качества </a:t>
            </a:r>
            <a:r>
              <a:rPr lang="ru-RU" sz="2400" dirty="0" smtClean="0"/>
              <a:t>знаний;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учебное портфолио.</a:t>
            </a:r>
            <a:endParaRPr lang="ru-RU" sz="2400" dirty="0"/>
          </a:p>
        </p:txBody>
      </p:sp>
      <p:pic>
        <p:nvPicPr>
          <p:cNvPr id="7170" name="Picture 2" descr="Картинки по запросу системы оцени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700808"/>
            <a:ext cx="4731884" cy="37981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1271</TotalTime>
  <Words>1581</Words>
  <Application>Microsoft Office PowerPoint</Application>
  <PresentationFormat>Широкоэкранный</PresentationFormat>
  <Paragraphs>212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Garamond</vt:lpstr>
      <vt:lpstr>Wingdings</vt:lpstr>
      <vt:lpstr>Натуральные материалы</vt:lpstr>
      <vt:lpstr>Управление качеством образования в условиях  реализации ФГОС: инновационные системы оценки  качества знаний учащихся </vt:lpstr>
      <vt:lpstr>Современный мир характеризуется множеством альтернатив, обилием разнообразной и противоречивой информации.  В этих условиях каждому человеку важно владеть умениями и инструментарием оценочной деятельности. </vt:lpstr>
      <vt:lpstr>Регуляторы деятельности человека</vt:lpstr>
      <vt:lpstr>Контроль и анализ дают человеку информацию о том, насколько успешно идёт процесс, показывают существующие сложности. Это позволяет корректировать действия. </vt:lpstr>
      <vt:lpstr>деятельность по контролю и оценке хода и результатов того или иного процесса</vt:lpstr>
      <vt:lpstr>процесс сравнения контролируемого объекта деятельности с эталонами, нормами, критериями</vt:lpstr>
      <vt:lpstr>устное или письменное выражение результатов контроля</vt:lpstr>
      <vt:lpstr>Презентация PowerPoint</vt:lpstr>
      <vt:lpstr>Презентация PowerPoint</vt:lpstr>
      <vt:lpstr>Презентация PowerPoint</vt:lpstr>
      <vt:lpstr>Активная оценка способствует:</vt:lpstr>
      <vt:lpstr>Презентация PowerPoint</vt:lpstr>
      <vt:lpstr>Презентация PowerPoint</vt:lpstr>
      <vt:lpstr>Активная оценка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организации учебного занятия с применением активной оценки</vt:lpstr>
      <vt:lpstr>Особенности организации учебного занятия с применением активной оценки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качеством образования в условиях реализации ФГОС: инновационные системы оценки качества знаний учащихся</dc:title>
  <dc:creator>sanchos</dc:creator>
  <cp:lastModifiedBy>RePack by Diakov</cp:lastModifiedBy>
  <cp:revision>155</cp:revision>
  <dcterms:created xsi:type="dcterms:W3CDTF">2017-03-01T16:20:25Z</dcterms:created>
  <dcterms:modified xsi:type="dcterms:W3CDTF">2017-03-08T08:52:14Z</dcterms:modified>
</cp:coreProperties>
</file>