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7" r:id="rId3"/>
    <p:sldId id="279" r:id="rId4"/>
    <p:sldId id="258" r:id="rId5"/>
    <p:sldId id="259" r:id="rId6"/>
    <p:sldId id="280" r:id="rId7"/>
    <p:sldId id="256" r:id="rId8"/>
    <p:sldId id="28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66"/>
    <a:srgbClr val="FF5050"/>
    <a:srgbClr val="FF66CC"/>
    <a:srgbClr val="99FFCC"/>
    <a:srgbClr val="009999"/>
    <a:srgbClr val="66FFFF"/>
    <a:srgbClr val="6699FF"/>
    <a:srgbClr val="00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B6DE-C4B4-45D0-AEA4-A9A2FBC7FB09}" type="datetimeFigureOut">
              <a:rPr lang="ru-RU" smtClean="0"/>
              <a:pPr/>
              <a:t>31.08.2019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2AA9-45B2-4A41-8458-967A318AE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B6DE-C4B4-45D0-AEA4-A9A2FBC7FB09}" type="datetimeFigureOut">
              <a:rPr lang="ru-RU" smtClean="0"/>
              <a:pPr/>
              <a:t>31.08.2019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2AA9-45B2-4A41-8458-967A318AE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B6DE-C4B4-45D0-AEA4-A9A2FBC7FB09}" type="datetimeFigureOut">
              <a:rPr lang="ru-RU" smtClean="0"/>
              <a:pPr/>
              <a:t>31.08.2019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2AA9-45B2-4A41-8458-967A318AE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B6DE-C4B4-45D0-AEA4-A9A2FBC7FB09}" type="datetimeFigureOut">
              <a:rPr lang="ru-RU" smtClean="0"/>
              <a:pPr/>
              <a:t>31.08.2019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2AA9-45B2-4A41-8458-967A318AE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B6DE-C4B4-45D0-AEA4-A9A2FBC7FB09}" type="datetimeFigureOut">
              <a:rPr lang="ru-RU" smtClean="0"/>
              <a:pPr/>
              <a:t>31.08.2019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2AA9-45B2-4A41-8458-967A318AE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B6DE-C4B4-45D0-AEA4-A9A2FBC7FB09}" type="datetimeFigureOut">
              <a:rPr lang="ru-RU" smtClean="0"/>
              <a:pPr/>
              <a:t>31.08.2019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2AA9-45B2-4A41-8458-967A318AE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B6DE-C4B4-45D0-AEA4-A9A2FBC7FB09}" type="datetimeFigureOut">
              <a:rPr lang="ru-RU" smtClean="0"/>
              <a:pPr/>
              <a:t>31.08.2019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2AA9-45B2-4A41-8458-967A318AE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B6DE-C4B4-45D0-AEA4-A9A2FBC7FB09}" type="datetimeFigureOut">
              <a:rPr lang="ru-RU" smtClean="0"/>
              <a:pPr/>
              <a:t>31.08.2019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2AA9-45B2-4A41-8458-967A318AE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B6DE-C4B4-45D0-AEA4-A9A2FBC7FB09}" type="datetimeFigureOut">
              <a:rPr lang="ru-RU" smtClean="0"/>
              <a:pPr/>
              <a:t>31.08.2019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2AA9-45B2-4A41-8458-967A318AE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B6DE-C4B4-45D0-AEA4-A9A2FBC7FB09}" type="datetimeFigureOut">
              <a:rPr lang="ru-RU" smtClean="0"/>
              <a:pPr/>
              <a:t>31.08.2019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2AA9-45B2-4A41-8458-967A318AE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B6DE-C4B4-45D0-AEA4-A9A2FBC7FB09}" type="datetimeFigureOut">
              <a:rPr lang="ru-RU" smtClean="0"/>
              <a:pPr/>
              <a:t>31.08.2019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2AA9-45B2-4A41-8458-967A318AE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EB6DE-C4B4-45D0-AEA4-A9A2FBC7FB09}" type="datetimeFigureOut">
              <a:rPr lang="ru-RU" smtClean="0"/>
              <a:pPr/>
              <a:t>31.08.2019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B2AA9-45B2-4A41-8458-967A318AE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72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563888" y="1268760"/>
            <a:ext cx="1489323" cy="190526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539552" y="3717032"/>
            <a:ext cx="7524328" cy="129614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latin typeface="Comic Sans MS" pitchFamily="66" charset="0"/>
              </a:rPr>
              <a:t>Кто такие астрономы и что такое астрономия?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95736" y="0"/>
            <a:ext cx="4392488" cy="76470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Подумай!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2" name="Рисунок 11" descr="FTQ2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228184" y="1412776"/>
            <a:ext cx="1672247" cy="2069406"/>
          </a:xfrm>
          <a:prstGeom prst="rect">
            <a:avLst/>
          </a:prstGeom>
        </p:spPr>
      </p:pic>
      <p:pic>
        <p:nvPicPr>
          <p:cNvPr id="13" name="Рисунок 12" descr="FTQ2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H="1">
            <a:off x="1002148" y="1340768"/>
            <a:ext cx="1697643" cy="2100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591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.gif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95536" y="1124744"/>
            <a:ext cx="1057275" cy="1190625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1691680" y="980728"/>
            <a:ext cx="7056784" cy="1728192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Слово </a:t>
            </a:r>
            <a:r>
              <a:rPr lang="ru-RU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«астрономия» </a:t>
            </a:r>
            <a:r>
              <a:rPr lang="ru-RU" sz="3200" dirty="0" smtClean="0"/>
              <a:t>происходит от двух греческих слов: - </a:t>
            </a:r>
          </a:p>
          <a:p>
            <a:pPr algn="ctr"/>
            <a:r>
              <a:rPr lang="ru-RU" sz="3200" u="sng" dirty="0" smtClean="0">
                <a:solidFill>
                  <a:srgbClr val="7030A0"/>
                </a:solidFill>
              </a:rPr>
              <a:t>«</a:t>
            </a:r>
            <a:r>
              <a:rPr lang="ru-RU" sz="3200" u="sng" dirty="0" err="1" smtClean="0">
                <a:solidFill>
                  <a:srgbClr val="7030A0"/>
                </a:solidFill>
              </a:rPr>
              <a:t>астрон</a:t>
            </a:r>
            <a:r>
              <a:rPr lang="ru-RU" sz="3200" u="sng" dirty="0" smtClean="0">
                <a:solidFill>
                  <a:srgbClr val="7030A0"/>
                </a:solidFill>
              </a:rPr>
              <a:t>» </a:t>
            </a:r>
            <a:r>
              <a:rPr lang="ru-RU" sz="3200" dirty="0" smtClean="0"/>
              <a:t>– звезда и </a:t>
            </a:r>
            <a:r>
              <a:rPr lang="ru-RU" sz="3200" u="sng" dirty="0" smtClean="0">
                <a:solidFill>
                  <a:srgbClr val="006600"/>
                </a:solidFill>
              </a:rPr>
              <a:t>«</a:t>
            </a:r>
            <a:r>
              <a:rPr lang="ru-RU" sz="3200" u="sng" dirty="0" err="1" smtClean="0">
                <a:solidFill>
                  <a:srgbClr val="006600"/>
                </a:solidFill>
              </a:rPr>
              <a:t>номос</a:t>
            </a:r>
            <a:r>
              <a:rPr lang="ru-RU" sz="3200" u="sng" dirty="0" smtClean="0">
                <a:solidFill>
                  <a:srgbClr val="006600"/>
                </a:solidFill>
              </a:rPr>
              <a:t>» </a:t>
            </a:r>
            <a:r>
              <a:rPr lang="ru-RU" sz="3200" dirty="0" smtClean="0"/>
              <a:t>– закон. </a:t>
            </a:r>
            <a:endParaRPr lang="ru-RU" sz="3200" dirty="0"/>
          </a:p>
        </p:txBody>
      </p:sp>
      <p:pic>
        <p:nvPicPr>
          <p:cNvPr id="8" name="Рисунок 7" descr="103176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7504" y="2924944"/>
            <a:ext cx="1616968" cy="2093974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1835696" y="3212976"/>
            <a:ext cx="6912768" cy="1584176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u="sng" dirty="0" smtClean="0">
                <a:solidFill>
                  <a:srgbClr val="00B050"/>
                </a:solidFill>
              </a:rPr>
              <a:t>Астрономия </a:t>
            </a:r>
            <a:r>
              <a:rPr lang="ru-RU" sz="3200" dirty="0" smtClean="0"/>
              <a:t>– наука о космических телах, образуемых ими системах и о Вселенной в целом.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79712" y="5373216"/>
            <a:ext cx="5976664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u="sng" dirty="0" smtClean="0">
                <a:solidFill>
                  <a:schemeClr val="accent6">
                    <a:lumMod val="75000"/>
                  </a:schemeClr>
                </a:solidFill>
              </a:rPr>
              <a:t>Астроном</a:t>
            </a:r>
            <a:r>
              <a:rPr lang="ru-RU" sz="3200" dirty="0" smtClean="0"/>
              <a:t> – специалист по астрономии.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6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323528" y="1412776"/>
            <a:ext cx="2371605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4" name="Скругленный прямоугольник 3"/>
          <p:cNvSpPr/>
          <p:nvPr/>
        </p:nvSpPr>
        <p:spPr>
          <a:xfrm>
            <a:off x="2915816" y="1700808"/>
            <a:ext cx="6012160" cy="31683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Астрономия – самая древняя из наук. Первых астрономов называли </a:t>
            </a:r>
            <a:r>
              <a:rPr lang="ru-RU" sz="2800" u="sng" dirty="0" smtClean="0">
                <a:solidFill>
                  <a:srgbClr val="C00000"/>
                </a:solidFill>
              </a:rPr>
              <a:t>звездочётами</a:t>
            </a:r>
            <a:r>
              <a:rPr lang="ru-RU" sz="2800" dirty="0" smtClean="0"/>
              <a:t>. Известно, что даже пещерные люди наблюдали звёздное небо, потому что на стенах пещер  найдены его рисунки.</a:t>
            </a:r>
            <a:endParaRPr lang="ru-RU" sz="2800" dirty="0"/>
          </a:p>
        </p:txBody>
      </p:sp>
      <p:pic>
        <p:nvPicPr>
          <p:cNvPr id="6" name="Рисунок 5" descr="5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588224" y="4365104"/>
            <a:ext cx="2348880" cy="234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34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34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1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467544" y="476672"/>
            <a:ext cx="3816424" cy="2520280"/>
          </a:xfrm>
          <a:prstGeom prst="roundRect">
            <a:avLst/>
          </a:prstGeom>
          <a:ln w="38100">
            <a:solidFill>
              <a:schemeClr val="bg1"/>
            </a:solidFill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07504" y="3284984"/>
            <a:ext cx="8856984" cy="324036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Предположительно, Вселенная возникла в </a:t>
            </a:r>
            <a:r>
              <a:rPr lang="ru-RU" sz="2800" dirty="0" err="1" smtClean="0">
                <a:solidFill>
                  <a:schemeClr val="bg1"/>
                </a:solidFill>
              </a:rPr>
              <a:t>резуль</a:t>
            </a:r>
            <a:r>
              <a:rPr lang="ru-RU" sz="2800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тате невообразимо мощного Большого Взрыва около 18 миллиардов лет назад. К моменту взрыва все вещество Вселенной было спрессовано в одну невероятно раскаленную массу. Взрыв разметал его по всему пространству. Из этого первичного вещества сформировались галактики, звезды и планеты.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12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788024" y="476672"/>
            <a:ext cx="3885629" cy="2548337"/>
          </a:xfrm>
          <a:prstGeom prst="roundRect">
            <a:avLst/>
          </a:prstGeom>
          <a:ln w="38100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135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Oksana</dc:creator>
  <cp:lastModifiedBy>1</cp:lastModifiedBy>
  <cp:revision>41</cp:revision>
  <dcterms:created xsi:type="dcterms:W3CDTF">2012-06-22T05:33:31Z</dcterms:created>
  <dcterms:modified xsi:type="dcterms:W3CDTF">2019-08-31T04:19:54Z</dcterms:modified>
</cp:coreProperties>
</file>