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7" r:id="rId3"/>
    <p:sldId id="257" r:id="rId4"/>
    <p:sldId id="262" r:id="rId5"/>
    <p:sldId id="275" r:id="rId6"/>
    <p:sldId id="270" r:id="rId7"/>
    <p:sldId id="272" r:id="rId8"/>
    <p:sldId id="274" r:id="rId9"/>
    <p:sldId id="273" r:id="rId10"/>
    <p:sldId id="276" r:id="rId11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rgbClr val="92D050"/>
            </a:gs>
            <a:gs pos="73000">
              <a:schemeClr val="tx2">
                <a:lumMod val="40000"/>
                <a:lumOff val="60000"/>
              </a:schemeClr>
            </a:gs>
            <a:gs pos="0">
              <a:srgbClr val="FFFF00"/>
            </a:gs>
            <a:gs pos="100000">
              <a:srgbClr val="FFF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2B895-3716-4382-80FE-48889162A82E}" type="datetimeFigureOut">
              <a:rPr lang="ru-RU" smtClean="0"/>
              <a:pPr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8476-F29A-4CE6-ABE7-E36C76A303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7772400" cy="1470025"/>
          </a:xfrm>
        </p:spPr>
        <p:txBody>
          <a:bodyPr/>
          <a:lstStyle/>
          <a:p>
            <a:r>
              <a:rPr lang="ru-RU" dirty="0" smtClean="0"/>
              <a:t>Энергия топлива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Закончите предложения: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Сегодня  я узнал…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Было трудно…      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понял, что…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научился…   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Меня удивило…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 № </a:t>
            </a:r>
            <a:r>
              <a:rPr lang="ru-RU" dirty="0" smtClean="0"/>
              <a:t>950, 961,981,970, 964.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u="sng" dirty="0" smtClean="0"/>
              <a:t>Задача № 1 </a:t>
            </a:r>
            <a:endParaRPr lang="ru-RU" dirty="0" smtClean="0"/>
          </a:p>
          <a:p>
            <a:r>
              <a:rPr lang="ru-RU" dirty="0" smtClean="0"/>
              <a:t>Какое количество теплоты необходимо, чтобы нагреть 1 кг воды от 10 </a:t>
            </a:r>
            <a:r>
              <a:rPr lang="ru-RU" baseline="30000" dirty="0" smtClean="0"/>
              <a:t>0</a:t>
            </a:r>
            <a:r>
              <a:rPr lang="ru-RU" dirty="0" smtClean="0"/>
              <a:t>С до 20 </a:t>
            </a:r>
            <a:r>
              <a:rPr lang="ru-RU" baseline="30000" dirty="0" smtClean="0"/>
              <a:t>0</a:t>
            </a:r>
            <a:r>
              <a:rPr lang="ru-RU" dirty="0" smtClean="0"/>
              <a:t>С.</a:t>
            </a:r>
          </a:p>
          <a:p>
            <a:r>
              <a:rPr lang="ru-RU" dirty="0" smtClean="0"/>
              <a:t>(Q-?)</a:t>
            </a:r>
          </a:p>
          <a:p>
            <a:r>
              <a:rPr lang="ru-RU" u="sng" dirty="0" smtClean="0"/>
              <a:t>Задача № 2 </a:t>
            </a:r>
            <a:endParaRPr lang="ru-RU" dirty="0" smtClean="0"/>
          </a:p>
          <a:p>
            <a:r>
              <a:rPr lang="ru-RU" dirty="0" smtClean="0"/>
              <a:t>На сколько градусов остыл кипяток в питьевом баке. Масса кипятка 1 кг. Если он отдал окружающей среде 8400 Дж теплоты.</a:t>
            </a:r>
          </a:p>
          <a:p>
            <a:r>
              <a:rPr lang="ru-RU" dirty="0" smtClean="0"/>
              <a:t>(   ∆ </a:t>
            </a:r>
            <a:r>
              <a:rPr lang="ru-RU" dirty="0" err="1" smtClean="0"/>
              <a:t>t</a:t>
            </a:r>
            <a:r>
              <a:rPr lang="ru-RU" dirty="0" smtClean="0"/>
              <a:t>-?)</a:t>
            </a:r>
          </a:p>
          <a:p>
            <a:r>
              <a:rPr lang="ru-RU" u="sng" dirty="0" smtClean="0"/>
              <a:t>Задача№3</a:t>
            </a:r>
            <a:endParaRPr lang="ru-RU" dirty="0" smtClean="0"/>
          </a:p>
          <a:p>
            <a:r>
              <a:rPr lang="ru-RU" dirty="0" smtClean="0"/>
              <a:t>Какую массу воды можно нагреть на 10 </a:t>
            </a:r>
            <a:r>
              <a:rPr lang="ru-RU" baseline="30000" dirty="0" smtClean="0"/>
              <a:t>0</a:t>
            </a:r>
            <a:r>
              <a:rPr lang="ru-RU" dirty="0" smtClean="0"/>
              <a:t>С затратив 42 кДж теплоты?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m</a:t>
            </a:r>
            <a:r>
              <a:rPr lang="ru-RU" dirty="0" smtClean="0"/>
              <a:t>-?)</a:t>
            </a:r>
          </a:p>
          <a:p>
            <a:r>
              <a:rPr lang="ru-RU" u="sng" dirty="0" smtClean="0"/>
              <a:t>Задача № 4 </a:t>
            </a:r>
            <a:endParaRPr lang="ru-RU" dirty="0" smtClean="0"/>
          </a:p>
          <a:p>
            <a:r>
              <a:rPr lang="ru-RU" dirty="0" smtClean="0"/>
              <a:t>Некоторое вещество массой 0,1 кг нагрели от 10</a:t>
            </a:r>
            <a:r>
              <a:rPr lang="ru-RU" baseline="30000" dirty="0" smtClean="0"/>
              <a:t> 0</a:t>
            </a:r>
            <a:r>
              <a:rPr lang="ru-RU" dirty="0" smtClean="0"/>
              <a:t>С  до 30 </a:t>
            </a:r>
            <a:r>
              <a:rPr lang="ru-RU" baseline="30000" dirty="0" smtClean="0"/>
              <a:t>0</a:t>
            </a:r>
            <a:r>
              <a:rPr lang="ru-RU" dirty="0" smtClean="0"/>
              <a:t>С, затратив при этом 1кДж энергии. Что это за вещество?     </a:t>
            </a:r>
            <a:r>
              <a:rPr lang="ru-RU" smtClean="0"/>
              <a:t>(с-?) 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199" y="1000113"/>
          <a:ext cx="5972190" cy="56197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3170"/>
                <a:gridCol w="853170"/>
                <a:gridCol w="853170"/>
                <a:gridCol w="853170"/>
                <a:gridCol w="853170"/>
                <a:gridCol w="853170"/>
                <a:gridCol w="853170"/>
              </a:tblGrid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2786063"/>
          <a:ext cx="857256" cy="31670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256"/>
              </a:tblGrid>
              <a:tr h="28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solidFill>
                            <a:srgbClr val="F7964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57290" y="2214547"/>
          <a:ext cx="785818" cy="1714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818"/>
              </a:tblGrid>
              <a:tr h="285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5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5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solidFill>
                            <a:srgbClr val="F7964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5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5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5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3108" y="2786063"/>
          <a:ext cx="857256" cy="38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256"/>
              </a:tblGrid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solidFill>
                            <a:srgbClr val="F7964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00364" y="2786058"/>
          <a:ext cx="883786" cy="1262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786"/>
              </a:tblGrid>
              <a:tr h="315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solidFill>
                            <a:srgbClr val="F7964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5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5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5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857620" y="1285858"/>
          <a:ext cx="883786" cy="21431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786"/>
              </a:tblGrid>
              <a:tr h="30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solidFill>
                            <a:srgbClr val="F7964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14876" y="1928802"/>
          <a:ext cx="857256" cy="2643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256"/>
              </a:tblGrid>
              <a:tr h="29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solidFill>
                            <a:srgbClr val="F7964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572132" y="1571612"/>
          <a:ext cx="857256" cy="47148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256"/>
              </a:tblGrid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solidFill>
                            <a:srgbClr val="F79646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3100" algn="l"/>
                        </a:tabLs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1472" y="214290"/>
            <a:ext cx="622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От этой величины зависит скорость движения молекул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8662" y="214290"/>
            <a:ext cx="335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2.Еденица измерения энергии.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285728"/>
            <a:ext cx="4960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Энергия которая определяется взаимным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положением взаимодействующих тел или его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отдельных частей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8" y="357166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Единица измерения объема жидкости 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3042" y="428604"/>
            <a:ext cx="517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кинетическая, потенциальная, внутренняя…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5786" y="285728"/>
            <a:ext cx="626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Вид теплопередачи характерный для жидкостей и газов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214290"/>
            <a:ext cx="6158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7.Явление теплопередачи внутренней энергии от одной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части тела к другой или от одного тела к другому при их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непосредственном контакте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4546" y="35716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СГОРАНИЕ ТОПЛИВА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1187450" y="836613"/>
            <a:ext cx="795655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5400" i="1" u="none">
                <a:effectLst>
                  <a:outerShdw blurRad="38100" dist="38100" dir="2700000" algn="tl">
                    <a:srgbClr val="000000"/>
                  </a:outerShdw>
                </a:effectLst>
              </a:rPr>
              <a:t>Какие виды топлива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5400" i="1" u="none">
                <a:effectLst>
                  <a:outerShdw blurRad="38100" dist="38100" dir="2700000" algn="tl">
                    <a:srgbClr val="000000"/>
                  </a:outerShdw>
                </a:effectLst>
              </a:rPr>
              <a:t>вы знаете?</a:t>
            </a:r>
          </a:p>
        </p:txBody>
      </p:sp>
      <p:sp>
        <p:nvSpPr>
          <p:cNvPr id="173067" name="Rectangle 11"/>
          <p:cNvSpPr>
            <a:spLocks noChangeArrowheads="1"/>
          </p:cNvSpPr>
          <p:nvPr/>
        </p:nvSpPr>
        <p:spPr bwMode="auto">
          <a:xfrm>
            <a:off x="1187450" y="3402013"/>
            <a:ext cx="788670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5400" i="1" u="none">
                <a:effectLst>
                  <a:outerShdw blurRad="38100" dist="38100" dir="2700000" algn="tl">
                    <a:srgbClr val="000000"/>
                  </a:outerShdw>
                </a:effectLst>
              </a:rPr>
              <a:t>На что идёт энергия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5400" i="1" u="none">
                <a:effectLst>
                  <a:outerShdw blurRad="38100" dist="38100" dir="2700000" algn="tl">
                    <a:srgbClr val="000000"/>
                  </a:outerShdw>
                </a:effectLst>
              </a:rPr>
              <a:t>выделяющаяся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5400" i="1" u="none">
                <a:effectLst>
                  <a:outerShdw blurRad="38100" dist="38100" dir="2700000" algn="tl">
                    <a:srgbClr val="000000"/>
                  </a:outerShdw>
                </a:effectLst>
              </a:rPr>
              <a:t>при сгорании топлива?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86182" y="2786058"/>
            <a:ext cx="2071702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Сгорание топлива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 rot="10800000">
            <a:off x="3214678" y="3000372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643042" y="2643182"/>
            <a:ext cx="1571636" cy="714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Виды топлива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7" idx="0"/>
            <a:endCxn id="17" idx="5"/>
          </p:cNvCxnSpPr>
          <p:nvPr/>
        </p:nvCxnSpPr>
        <p:spPr>
          <a:xfrm rot="16200000" flipV="1">
            <a:off x="1833740" y="2048062"/>
            <a:ext cx="522785" cy="667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1142976" y="2714620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3"/>
            <a:endCxn id="20" idx="6"/>
          </p:cNvCxnSpPr>
          <p:nvPr/>
        </p:nvCxnSpPr>
        <p:spPr>
          <a:xfrm rot="5400000">
            <a:off x="1330781" y="3065172"/>
            <a:ext cx="354651" cy="730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785786" y="1571612"/>
            <a:ext cx="1143008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древесина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0" y="2428868"/>
            <a:ext cx="1143008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уголь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0" y="3286124"/>
            <a:ext cx="1143008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газ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6200000" flipV="1">
            <a:off x="4393405" y="2393149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3643306" y="1500174"/>
            <a:ext cx="171451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условия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785918" y="428604"/>
            <a:ext cx="1428760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углерод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714744" y="428604"/>
            <a:ext cx="135732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кислород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643570" y="0"/>
            <a:ext cx="2571768" cy="12858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Тело должно иметь температуру воспламенения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715140" y="2357430"/>
            <a:ext cx="2214578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Количество теплоты зависит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10800000">
            <a:off x="2928926" y="1071546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3" idx="0"/>
            <a:endCxn id="26" idx="4"/>
          </p:cNvCxnSpPr>
          <p:nvPr/>
        </p:nvCxnSpPr>
        <p:spPr>
          <a:xfrm rot="16200000" flipV="1">
            <a:off x="4232670" y="1232281"/>
            <a:ext cx="428628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5286380" y="1142984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7215206" y="3714752"/>
            <a:ext cx="1928794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 количества вещества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5357818" y="3929066"/>
            <a:ext cx="171451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 рода вещества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0" name="Прямая со стрелкой 39"/>
          <p:cNvCxnSpPr>
            <a:stCxn id="4" idx="6"/>
            <a:endCxn id="28" idx="2"/>
          </p:cNvCxnSpPr>
          <p:nvPr/>
        </p:nvCxnSpPr>
        <p:spPr>
          <a:xfrm flipV="1">
            <a:off x="5857884" y="3000372"/>
            <a:ext cx="85725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6604544" y="3539596"/>
            <a:ext cx="474064" cy="395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37" idx="7"/>
          </p:cNvCxnSpPr>
          <p:nvPr/>
        </p:nvCxnSpPr>
        <p:spPr>
          <a:xfrm rot="16200000" flipH="1">
            <a:off x="8547103" y="3525863"/>
            <a:ext cx="411294" cy="217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143372" y="4714884"/>
            <a:ext cx="2786082" cy="8572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удельная теплота сгорания, </a:t>
            </a:r>
            <a:r>
              <a:rPr lang="en-US" dirty="0" smtClean="0">
                <a:solidFill>
                  <a:schemeClr val="tx1"/>
                </a:solidFill>
              </a:rPr>
              <a:t>q (</a:t>
            </a:r>
            <a:r>
              <a:rPr lang="ru-RU" dirty="0" smtClean="0">
                <a:solidFill>
                  <a:schemeClr val="tx1"/>
                </a:solidFill>
              </a:rPr>
              <a:t>Дж/кг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7429488" y="4929198"/>
            <a:ext cx="1714512" cy="6429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Масса,</a:t>
            </a:r>
            <a:r>
              <a:rPr lang="en-US" dirty="0" smtClean="0">
                <a:solidFill>
                  <a:schemeClr val="tx1"/>
                </a:solidFill>
              </a:rPr>
              <a:t> m </a:t>
            </a:r>
            <a:r>
              <a:rPr lang="ru-RU" dirty="0" smtClean="0">
                <a:solidFill>
                  <a:schemeClr val="tx1"/>
                </a:solidFill>
              </a:rPr>
              <a:t>(кг)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rot="10800000" flipV="1">
            <a:off x="5214942" y="4500570"/>
            <a:ext cx="464359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37" idx="4"/>
            <a:endCxn id="48" idx="0"/>
          </p:cNvCxnSpPr>
          <p:nvPr/>
        </p:nvCxnSpPr>
        <p:spPr>
          <a:xfrm rot="16200000" flipH="1">
            <a:off x="8054578" y="4697032"/>
            <a:ext cx="357190" cy="107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Группа 53"/>
          <p:cNvGrpSpPr/>
          <p:nvPr/>
        </p:nvGrpSpPr>
        <p:grpSpPr>
          <a:xfrm>
            <a:off x="6072198" y="5000636"/>
            <a:ext cx="2000264" cy="1857364"/>
            <a:chOff x="6072198" y="5000636"/>
            <a:chExt cx="2000264" cy="1857364"/>
          </a:xfrm>
        </p:grpSpPr>
        <p:grpSp>
          <p:nvGrpSpPr>
            <p:cNvPr id="53" name="Группа 52"/>
            <p:cNvGrpSpPr/>
            <p:nvPr/>
          </p:nvGrpSpPr>
          <p:grpSpPr>
            <a:xfrm>
              <a:off x="6072198" y="5000636"/>
              <a:ext cx="2000264" cy="1857364"/>
              <a:chOff x="6072198" y="5000636"/>
              <a:chExt cx="2000264" cy="1857364"/>
            </a:xfrm>
          </p:grpSpPr>
          <p:grpSp>
            <p:nvGrpSpPr>
              <p:cNvPr id="49" name="Группа 48"/>
              <p:cNvGrpSpPr/>
              <p:nvPr/>
            </p:nvGrpSpPr>
            <p:grpSpPr>
              <a:xfrm>
                <a:off x="6072198" y="5000636"/>
                <a:ext cx="2000264" cy="1857364"/>
                <a:chOff x="6000760" y="5000636"/>
                <a:chExt cx="2000264" cy="1857364"/>
              </a:xfrm>
            </p:grpSpPr>
            <p:sp>
              <p:nvSpPr>
                <p:cNvPr id="64" name="Равнобедренный треугольник 63"/>
                <p:cNvSpPr/>
                <p:nvPr/>
              </p:nvSpPr>
              <p:spPr>
                <a:xfrm>
                  <a:off x="6000760" y="5000636"/>
                  <a:ext cx="2000264" cy="1857364"/>
                </a:xfrm>
                <a:prstGeom prst="triangle">
                  <a:avLst/>
                </a:prstGeom>
                <a:solidFill>
                  <a:srgbClr val="FFFF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3200" dirty="0" smtClean="0">
                      <a:solidFill>
                        <a:srgbClr val="C00000"/>
                      </a:solidFill>
                    </a:rPr>
                    <a:t>q</a:t>
                  </a:r>
                  <a:endParaRPr lang="ru-RU" sz="3200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69" name="Прямая соединительная линия 68"/>
                <p:cNvCxnSpPr>
                  <a:stCxn id="64" idx="1"/>
                  <a:endCxn id="64" idx="5"/>
                </p:cNvCxnSpPr>
                <p:nvPr/>
              </p:nvCxnSpPr>
              <p:spPr>
                <a:xfrm rot="10800000" flipH="1">
                  <a:off x="6500826" y="5929318"/>
                  <a:ext cx="100013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>
                  <a:stCxn id="64" idx="3"/>
                  <a:endCxn id="65" idx="2"/>
                </p:cNvCxnSpPr>
                <p:nvPr/>
              </p:nvCxnSpPr>
              <p:spPr>
                <a:xfrm rot="5400000" flipH="1">
                  <a:off x="6547657" y="6404765"/>
                  <a:ext cx="905516" cy="95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Прямоугольник 64"/>
              <p:cNvSpPr/>
              <p:nvPr/>
            </p:nvSpPr>
            <p:spPr>
              <a:xfrm>
                <a:off x="6786578" y="5429264"/>
                <a:ext cx="4267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Q</a:t>
                </a:r>
                <a:endParaRPr lang="ru-RU" sz="2800" dirty="0"/>
              </a:p>
            </p:txBody>
          </p:sp>
        </p:grpSp>
        <p:sp>
          <p:nvSpPr>
            <p:cNvPr id="66" name="Прямоугольник 65"/>
            <p:cNvSpPr/>
            <p:nvPr/>
          </p:nvSpPr>
          <p:spPr>
            <a:xfrm>
              <a:off x="7286644" y="6143644"/>
              <a:ext cx="57150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</a:t>
              </a:r>
              <a:endParaRPr lang="ru-RU" sz="2800" dirty="0"/>
            </a:p>
          </p:txBody>
        </p:sp>
      </p:grpSp>
      <p:cxnSp>
        <p:nvCxnSpPr>
          <p:cNvPr id="94" name="Прямая со стрелкой 93"/>
          <p:cNvCxnSpPr>
            <a:stCxn id="4" idx="3"/>
          </p:cNvCxnSpPr>
          <p:nvPr/>
        </p:nvCxnSpPr>
        <p:spPr>
          <a:xfrm rot="5400000">
            <a:off x="2788743" y="3199736"/>
            <a:ext cx="1226703" cy="1374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Овал 94"/>
          <p:cNvSpPr/>
          <p:nvPr/>
        </p:nvSpPr>
        <p:spPr>
          <a:xfrm>
            <a:off x="1285852" y="4572008"/>
            <a:ext cx="2357454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Экологические проблемы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7" grpId="0" animBg="1"/>
      <p:bldP spid="19" grpId="0" animBg="1"/>
      <p:bldP spid="20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37" grpId="0" animBg="1"/>
      <p:bldP spid="38" grpId="0" animBg="1"/>
      <p:bldP spid="47" grpId="0" animBg="1"/>
      <p:bldP spid="48" grpId="0" animBg="1"/>
      <p:bldP spid="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Что такое горение?</a:t>
            </a: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1116013" y="2205038"/>
            <a:ext cx="6264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Горение</a:t>
            </a:r>
            <a:r>
              <a:rPr lang="ru-RU" sz="2400" b="1" u="non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процесс соединения </a:t>
            </a:r>
          </a:p>
          <a:p>
            <a:pPr>
              <a:defRPr/>
            </a:pPr>
            <a:r>
              <a:rPr lang="ru-RU" sz="2400" b="1" u="non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углерода с  кислородом, при </a:t>
            </a:r>
          </a:p>
          <a:p>
            <a:pPr>
              <a:defRPr/>
            </a:pPr>
            <a:r>
              <a:rPr lang="ru-RU" sz="2400" b="1" u="non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котором образуется углекислый</a:t>
            </a:r>
          </a:p>
          <a:p>
            <a:pPr>
              <a:defRPr/>
            </a:pPr>
            <a:r>
              <a:rPr lang="ru-RU" sz="2400" b="1" u="non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газ и выделяется огромное </a:t>
            </a:r>
          </a:p>
          <a:p>
            <a:pPr>
              <a:defRPr/>
            </a:pPr>
            <a:r>
              <a:rPr lang="ru-RU" sz="2400" b="1" u="non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количество теплоты</a:t>
            </a:r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1763713" y="5949950"/>
            <a:ext cx="5621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  +  O</a:t>
            </a:r>
            <a:r>
              <a:rPr lang="en-US" sz="1800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=  C O</a:t>
            </a:r>
            <a:r>
              <a:rPr lang="en-US" sz="1800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↑ +  Q</a:t>
            </a:r>
            <a:endParaRPr lang="ru-RU" u="none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2519" name="Oval 7"/>
          <p:cNvSpPr>
            <a:spLocks noChangeArrowheads="1"/>
          </p:cNvSpPr>
          <p:nvPr/>
        </p:nvSpPr>
        <p:spPr bwMode="auto">
          <a:xfrm>
            <a:off x="1979613" y="4652963"/>
            <a:ext cx="647700" cy="5810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2520" name="Oval 8"/>
          <p:cNvSpPr>
            <a:spLocks noChangeArrowheads="1"/>
          </p:cNvSpPr>
          <p:nvPr/>
        </p:nvSpPr>
        <p:spPr bwMode="auto">
          <a:xfrm>
            <a:off x="2700338" y="4652963"/>
            <a:ext cx="649287" cy="58102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2523" name="Oval 11"/>
          <p:cNvSpPr>
            <a:spLocks noChangeArrowheads="1"/>
          </p:cNvSpPr>
          <p:nvPr/>
        </p:nvSpPr>
        <p:spPr bwMode="auto">
          <a:xfrm>
            <a:off x="611188" y="4581525"/>
            <a:ext cx="914400" cy="914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2525" name="Oval 13"/>
          <p:cNvSpPr>
            <a:spLocks noChangeArrowheads="1"/>
          </p:cNvSpPr>
          <p:nvPr/>
        </p:nvSpPr>
        <p:spPr bwMode="auto">
          <a:xfrm>
            <a:off x="5651500" y="4724400"/>
            <a:ext cx="698500" cy="5762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2526" name="Oval 14"/>
          <p:cNvSpPr>
            <a:spLocks noChangeArrowheads="1"/>
          </p:cNvSpPr>
          <p:nvPr/>
        </p:nvSpPr>
        <p:spPr bwMode="auto">
          <a:xfrm>
            <a:off x="6804025" y="4724400"/>
            <a:ext cx="720725" cy="64928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2527" name="Oval 15"/>
          <p:cNvSpPr>
            <a:spLocks noChangeArrowheads="1"/>
          </p:cNvSpPr>
          <p:nvPr/>
        </p:nvSpPr>
        <p:spPr bwMode="auto">
          <a:xfrm>
            <a:off x="6084888" y="4508500"/>
            <a:ext cx="914400" cy="914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2528" name="AutoShape 16"/>
          <p:cNvSpPr>
            <a:spLocks noChangeArrowheads="1"/>
          </p:cNvSpPr>
          <p:nvPr/>
        </p:nvSpPr>
        <p:spPr bwMode="auto">
          <a:xfrm>
            <a:off x="3779838" y="4724400"/>
            <a:ext cx="1657350" cy="485775"/>
          </a:xfrm>
          <a:custGeom>
            <a:avLst/>
            <a:gdLst>
              <a:gd name="T0" fmla="*/ 95375279 w 21600"/>
              <a:gd name="T1" fmla="*/ 0 h 21600"/>
              <a:gd name="T2" fmla="*/ 0 w 21600"/>
              <a:gd name="T3" fmla="*/ 5462449 h 21600"/>
              <a:gd name="T4" fmla="*/ 95375279 w 21600"/>
              <a:gd name="T5" fmla="*/ 10924876 h 21600"/>
              <a:gd name="T6" fmla="*/ 127167077 w 21600"/>
              <a:gd name="T7" fmla="*/ 546244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-17145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Экологические проблемы:</a:t>
            </a:r>
          </a:p>
        </p:txBody>
      </p:sp>
      <p:sp>
        <p:nvSpPr>
          <p:cNvPr id="2129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196975"/>
            <a:ext cx="8178827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Попадание в воздух сотни миллионов тонн вредных веществ: сажа, оксиды углерода, азота, серы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растения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поглощают углекислый газ в умеренных количествах).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Создаётся «экран», который  препятствует естественному  охлаждению Земли зимой </a:t>
            </a:r>
            <a:r>
              <a:rPr lang="ru-RU" sz="2400" i="1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  →  таяние льдов  →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уровня мирового океана  на 50-70м)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Оказывается влияние на состояние здоровья человека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 вдыхание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дыма  с концентрацией  оксида  углерода 0,4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течение всего 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минут приводит к смерти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000" dirty="0" smtClean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Реши задачи:</a:t>
            </a:r>
          </a:p>
        </p:txBody>
      </p:sp>
      <p:sp>
        <p:nvSpPr>
          <p:cNvPr id="2119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Какое количество теплоты выделится при полном сгорании 100 г спирта?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Сколько потребуется природного газа для получения 4400000000 Дж?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Сколько воды можно нагреть на 100 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smtClean="0"/>
              <a:t>С энергией, выделившейся при сгорании 200г керосина, если не  учитывать потерь энергии?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Какое топливо- дрова или торф – при полном сгорании выделит большее количество теплоты, если их массы одинаковы.</a:t>
            </a:r>
          </a:p>
        </p:txBody>
      </p:sp>
      <p:sp>
        <p:nvSpPr>
          <p:cNvPr id="4" name="Овал 3"/>
          <p:cNvSpPr/>
          <p:nvPr/>
        </p:nvSpPr>
        <p:spPr>
          <a:xfrm flipV="1">
            <a:off x="5643570" y="3071810"/>
            <a:ext cx="71438" cy="1428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</a:rPr>
              <a:t>Проверь себя:</a:t>
            </a:r>
          </a:p>
        </p:txBody>
      </p:sp>
      <p:sp>
        <p:nvSpPr>
          <p:cNvPr id="210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1412875"/>
            <a:ext cx="800735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Топливо – это… </a:t>
            </a:r>
            <a:endParaRPr lang="ru-RU" sz="20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Топливо подразделяют на …</a:t>
            </a:r>
            <a:endParaRPr lang="ru-RU" sz="20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Главным элементом любого топлива является …</a:t>
            </a:r>
            <a:endParaRPr lang="ru-RU" sz="20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Для горения топлива необходим постоянный приток…</a:t>
            </a:r>
            <a:endParaRPr lang="ru-RU" sz="20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Главная характеристика топлива -…</a:t>
            </a:r>
            <a:endParaRPr lang="ru-RU" sz="20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Она показывает… </a:t>
            </a:r>
            <a:endParaRPr lang="ru-RU" sz="20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Она измеряется… </a:t>
            </a:r>
            <a:endParaRPr lang="ru-RU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Она обозначается… </a:t>
            </a:r>
            <a:endParaRPr lang="ru-RU" sz="20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Количество теплоты, выделяющееся при сгорании топлива,…     зависит от…         топлива и его…     . Её можно вычислить по формуле… </a:t>
            </a:r>
            <a:endParaRPr lang="ru-RU" sz="2000" dirty="0" smtClean="0">
              <a:solidFill>
                <a:srgbClr val="FF0000"/>
              </a:solidFill>
            </a:endParaRP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2700338" y="1341438"/>
            <a:ext cx="4230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сложное химическое вещество</a:t>
            </a:r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4211638" y="1628775"/>
            <a:ext cx="4144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твёрдое, жидкое и</a:t>
            </a:r>
            <a:r>
              <a:rPr lang="ru-RU" sz="2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газообразное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6659563" y="1989138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углерод</a:t>
            </a:r>
          </a:p>
        </p:txBody>
      </p:sp>
      <p:sp>
        <p:nvSpPr>
          <p:cNvPr id="210952" name="Rectangle 8"/>
          <p:cNvSpPr>
            <a:spLocks noChangeArrowheads="1"/>
          </p:cNvSpPr>
          <p:nvPr/>
        </p:nvSpPr>
        <p:spPr bwMode="auto">
          <a:xfrm>
            <a:off x="7164388" y="2276475"/>
            <a:ext cx="1420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кислорода</a:t>
            </a:r>
          </a:p>
        </p:txBody>
      </p:sp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5148263" y="2708275"/>
            <a:ext cx="364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удельная теплота</a:t>
            </a:r>
            <a:r>
              <a:rPr lang="ru-RU" sz="2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сгорания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i="1" u="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топлива</a:t>
            </a:r>
          </a:p>
        </p:txBody>
      </p:sp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3059113" y="3284538"/>
            <a:ext cx="515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какое</a:t>
            </a:r>
            <a:r>
              <a:rPr lang="ru-RU" sz="2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количество теплоты</a:t>
            </a:r>
            <a:r>
              <a:rPr lang="ru-RU" sz="2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выделяется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при</a:t>
            </a:r>
            <a:r>
              <a:rPr lang="ru-RU" sz="2000" i="1" u="non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сгорании 1кг топлива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2987675" y="3860800"/>
            <a:ext cx="85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Дж/кг</a:t>
            </a:r>
          </a:p>
        </p:txBody>
      </p:sp>
      <p:sp>
        <p:nvSpPr>
          <p:cNvPr id="210956" name="Rectangle 12"/>
          <p:cNvSpPr>
            <a:spLocks noChangeArrowheads="1"/>
          </p:cNvSpPr>
          <p:nvPr/>
        </p:nvSpPr>
        <p:spPr bwMode="auto">
          <a:xfrm>
            <a:off x="3419475" y="4149725"/>
            <a:ext cx="32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i="1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endParaRPr lang="ru-RU" sz="2000" i="1" u="none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0957" name="Rectangle 13"/>
          <p:cNvSpPr>
            <a:spLocks noChangeArrowheads="1"/>
          </p:cNvSpPr>
          <p:nvPr/>
        </p:nvSpPr>
        <p:spPr bwMode="auto">
          <a:xfrm>
            <a:off x="7429520" y="4643446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endParaRPr lang="ru-RU" sz="2000" u="none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0958" name="Rectangle 14"/>
          <p:cNvSpPr>
            <a:spLocks noChangeArrowheads="1"/>
          </p:cNvSpPr>
          <p:nvPr/>
        </p:nvSpPr>
        <p:spPr bwMode="auto">
          <a:xfrm>
            <a:off x="2357422" y="4929198"/>
            <a:ext cx="395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ru-RU" sz="2000" u="none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0959" name="Rectangle 15"/>
          <p:cNvSpPr>
            <a:spLocks noChangeArrowheads="1"/>
          </p:cNvSpPr>
          <p:nvPr/>
        </p:nvSpPr>
        <p:spPr bwMode="auto">
          <a:xfrm>
            <a:off x="4429124" y="492919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endParaRPr lang="ru-RU" sz="2000" u="none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0960" name="Rectangle 16"/>
          <p:cNvSpPr>
            <a:spLocks noChangeArrowheads="1"/>
          </p:cNvSpPr>
          <p:nvPr/>
        </p:nvSpPr>
        <p:spPr bwMode="auto">
          <a:xfrm>
            <a:off x="2555875" y="5300663"/>
            <a:ext cx="1090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 = q</a:t>
            </a:r>
            <a:r>
              <a:rPr lang="ru-RU" sz="2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∙</a:t>
            </a:r>
            <a:r>
              <a:rPr lang="en-US" sz="200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ru-RU" sz="2000" u="none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4" grpId="0"/>
      <p:bldP spid="210955" grpId="0"/>
      <p:bldP spid="210956" grpId="0"/>
      <p:bldP spid="210957" grpId="0"/>
      <p:bldP spid="210958" grpId="0"/>
      <p:bldP spid="210959" grpId="0"/>
      <p:bldP spid="21096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610</Words>
  <Application>Microsoft Office PowerPoint</Application>
  <PresentationFormat>Экран (4:3)</PresentationFormat>
  <Paragraphs>173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Энергия топлива</vt:lpstr>
      <vt:lpstr>Устно № 950, 961,981,970, 964. </vt:lpstr>
      <vt:lpstr>Слайд 3</vt:lpstr>
      <vt:lpstr>Слайд 4</vt:lpstr>
      <vt:lpstr>Слайд 5</vt:lpstr>
      <vt:lpstr>Что такое горение?</vt:lpstr>
      <vt:lpstr>Экологические проблемы:</vt:lpstr>
      <vt:lpstr>Реши задачи:</vt:lpstr>
      <vt:lpstr>Проверь себя: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ОООШ</dc:creator>
  <cp:lastModifiedBy>ОООШ</cp:lastModifiedBy>
  <cp:revision>7</cp:revision>
  <dcterms:created xsi:type="dcterms:W3CDTF">2016-12-07T19:06:47Z</dcterms:created>
  <dcterms:modified xsi:type="dcterms:W3CDTF">2017-10-17T19:17:08Z</dcterms:modified>
</cp:coreProperties>
</file>