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7" r:id="rId2"/>
    <p:sldId id="264" r:id="rId3"/>
    <p:sldId id="265" r:id="rId4"/>
    <p:sldId id="266" r:id="rId5"/>
    <p:sldId id="258" r:id="rId6"/>
    <p:sldId id="261" r:id="rId7"/>
    <p:sldId id="262" r:id="rId8"/>
    <p:sldId id="263" r:id="rId9"/>
    <p:sldId id="260" r:id="rId10"/>
  </p:sldIdLst>
  <p:sldSz cx="9144000" cy="6858000" type="screen4x3"/>
  <p:notesSz cx="6858000" cy="9144000"/>
  <p:embeddedFontLst>
    <p:embeddedFont>
      <p:font typeface="Round Script" panose="020B0604020202020204" charset="0"/>
      <p:italic r:id="rId12"/>
    </p:embeddedFont>
    <p:embeddedFont>
      <p:font typeface="Monotype Corsiva" panose="03010101010201010101" pitchFamily="66" charset="0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EA0"/>
    <a:srgbClr val="8EEFFC"/>
    <a:srgbClr val="DD524F"/>
    <a:srgbClr val="820041"/>
    <a:srgbClr val="C42A26"/>
    <a:srgbClr val="A42320"/>
    <a:srgbClr val="7A1A18"/>
    <a:srgbClr val="193B65"/>
    <a:srgbClr val="D83834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F8EE2-0229-4DD6-B2A8-1E8FCD329DD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D65DB-1B9A-4201-80AE-B0175A01F0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Внимание! Для последовательного выхода решения по действиям, триггер</a:t>
            </a:r>
            <a:r>
              <a:rPr lang="ru-RU" baseline="0" dirty="0" smtClean="0"/>
              <a:t> установлен на предыдущей записи:</a:t>
            </a:r>
          </a:p>
          <a:p>
            <a:r>
              <a:rPr lang="ru-RU" baseline="0" dirty="0" smtClean="0"/>
              <a:t>Клик по «Решение» – выходит: 1) 89 – 63 =, эта запись в свою очередь отсылает </a:t>
            </a:r>
            <a:r>
              <a:rPr lang="ru-RU" baseline="0" smtClean="0"/>
              <a:t>к следующей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65DB-1B9A-4201-80AE-B0175A01F00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4214810" y="928670"/>
            <a:ext cx="4071966" cy="2071702"/>
          </a:xfrm>
          <a:prstGeom prst="cloudCallout">
            <a:avLst/>
          </a:prstGeom>
          <a:solidFill>
            <a:srgbClr val="8EEF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571472" y="214290"/>
            <a:ext cx="4286280" cy="1357322"/>
          </a:xfrm>
          <a:prstGeom prst="cloudCallout">
            <a:avLst/>
          </a:prstGeom>
          <a:solidFill>
            <a:srgbClr val="8EEF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06" y="71414"/>
            <a:ext cx="5457836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Round Script" charset="0"/>
                <a:hlinkClick r:id="rId2" action="ppaction://hlinksldjump"/>
              </a:rPr>
              <a:t>Разминка</a:t>
            </a:r>
            <a:endParaRPr lang="ru-RU" sz="5400" b="1" dirty="0">
              <a:latin typeface="Round Script" charset="0"/>
            </a:endParaRPr>
          </a:p>
        </p:txBody>
      </p:sp>
      <p:sp>
        <p:nvSpPr>
          <p:cNvPr id="6" name="Кольцо 5">
            <a:hlinkClick r:id="" action="ppaction://hlinkshowjump?jump=endshow"/>
          </p:cNvPr>
          <p:cNvSpPr/>
          <p:nvPr/>
        </p:nvSpPr>
        <p:spPr>
          <a:xfrm>
            <a:off x="8358214" y="6143644"/>
            <a:ext cx="357190" cy="357190"/>
          </a:xfrm>
          <a:prstGeom prst="donut">
            <a:avLst>
              <a:gd name="adj" fmla="val 33863"/>
            </a:avLst>
          </a:prstGeom>
          <a:solidFill>
            <a:srgbClr val="FFFF00"/>
          </a:solidFill>
          <a:ln>
            <a:solidFill>
              <a:srgbClr val="92D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3">
            <a:hlinkClick r:id="rId3" action="ppaction://hlinksldjump"/>
          </p:cNvPr>
          <p:cNvSpPr txBox="1">
            <a:spLocks/>
          </p:cNvSpPr>
          <p:nvPr/>
        </p:nvSpPr>
        <p:spPr>
          <a:xfrm>
            <a:off x="4071934" y="1357298"/>
            <a:ext cx="450056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und Script" charset="0"/>
                <a:ea typeface="+mj-ea"/>
                <a:cs typeface="+mj-cs"/>
                <a:hlinkClick r:id="rId3" action="ppaction://hlinksldjump"/>
              </a:rPr>
              <a:t>Логические задачи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und Script" charset="0"/>
              <a:ea typeface="+mj-ea"/>
              <a:cs typeface="+mj-c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143372" y="5643578"/>
            <a:ext cx="1857388" cy="857256"/>
            <a:chOff x="4143372" y="5643578"/>
            <a:chExt cx="1857388" cy="857256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4143372" y="5857892"/>
              <a:ext cx="1857388" cy="642942"/>
            </a:xfrm>
            <a:prstGeom prst="bevel">
              <a:avLst/>
            </a:prstGeom>
            <a:solidFill>
              <a:srgbClr val="8EEFFC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14810" y="5643578"/>
              <a:ext cx="1785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285EA0"/>
                  </a:solidFill>
                  <a:hlinkClick r:id="" action="ppaction://hlinkshowjump?jump=endshow"/>
                </a:rPr>
                <a:t>выход</a:t>
              </a:r>
              <a:endParaRPr lang="ru-RU" sz="4400" b="1" dirty="0">
                <a:solidFill>
                  <a:srgbClr val="285E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6"/>
            <a:ext cx="3143240" cy="6429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Разминка: №1.</a:t>
            </a:r>
            <a:endParaRPr lang="ru-RU" sz="2800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14290"/>
            <a:ext cx="8606190" cy="150019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400" dirty="0" smtClean="0"/>
              <a:t>                                  У девочки день рождения то ли 10, то ли 11, то ли 12, то ли 13 октября.  Как узнать день рождения девочки, задав только два вопроса, если в ответ она будет говорить только «да» или «нет»?</a:t>
            </a: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158" y="1785926"/>
            <a:ext cx="8215370" cy="1588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Кольцо 5">
            <a:hlinkClick r:id="" action="ppaction://hlinkshowjump?jump=nextslide"/>
          </p:cNvPr>
          <p:cNvSpPr/>
          <p:nvPr/>
        </p:nvSpPr>
        <p:spPr>
          <a:xfrm>
            <a:off x="8572528" y="6357958"/>
            <a:ext cx="357190" cy="357190"/>
          </a:xfrm>
          <a:prstGeom prst="donut">
            <a:avLst>
              <a:gd name="adj" fmla="val 33863"/>
            </a:avLst>
          </a:prstGeom>
          <a:solidFill>
            <a:srgbClr val="FFFF00"/>
          </a:solidFill>
          <a:ln>
            <a:solidFill>
              <a:srgbClr val="92D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857364"/>
            <a:ext cx="264320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Вариант 1.</a:t>
            </a:r>
            <a:endParaRPr kumimoji="0" lang="ru-RU" sz="3200" b="1" i="0" u="none" strike="noStrike" kern="1200" cap="none" spc="-15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282" y="2928934"/>
            <a:ext cx="264320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Вариант 2.</a:t>
            </a:r>
            <a:endParaRPr kumimoji="0" lang="ru-RU" sz="3200" b="1" i="0" u="none" strike="noStrike" kern="1200" cap="none" spc="-15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214554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вопрос: «У тебя день рождения 10 или 11?» Если «да», то 2 вопрос: «10 октября?» Если «да», то 10 октября, если «нет», то 11 октября.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3286124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на вопрос: «У тебя день рождения 10 или 11?» ответ «нет», то 2 вопрос: «День рождения 12 октября?» Если «да», то 12 октября, если «нет», то 13 октября.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42910" y="4286256"/>
            <a:ext cx="257176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Вариант 3.</a:t>
            </a:r>
            <a:endParaRPr kumimoji="0" lang="ru-RU" sz="3200" b="1" i="0" u="none" strike="noStrike" kern="1200" cap="none" spc="-15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471488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вопрос: «У тебя день рождения в чётное число?», если «да», то следующий вопрос: «10 октября?», если «да», то 10, если «нет», то 12 октября.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42910" y="5429264"/>
            <a:ext cx="257176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Вариант 4.</a:t>
            </a:r>
            <a:endParaRPr kumimoji="0" lang="ru-RU" sz="3200" b="1" i="0" u="none" strike="noStrike" kern="1200" cap="none" spc="-15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5786454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вопрос: «У тебя день рождения в чётное число?», если «нет», то следующий вопрос: «11 октября?», если «да», то 11, если «нет», то 13 октября.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6"/>
            <a:ext cx="3143240" cy="6429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Разминка: №2.</a:t>
            </a:r>
            <a:endParaRPr lang="ru-RU" sz="2800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14290"/>
            <a:ext cx="8606190" cy="114300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400" dirty="0" smtClean="0"/>
              <a:t>                                  Сумма чисел,</a:t>
            </a:r>
            <a:r>
              <a:rPr lang="en-US" sz="2400" dirty="0" smtClean="0"/>
              <a:t> </a:t>
            </a:r>
            <a:r>
              <a:rPr lang="ru-RU" sz="2400" dirty="0" smtClean="0"/>
              <a:t>обозначающих номера трёх соседних домов на одной стороне улицы, равна 21. Назови номера этих домов.</a:t>
            </a: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158" y="1428736"/>
            <a:ext cx="8215370" cy="1588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Кольцо 5">
            <a:hlinkClick r:id="" action="ppaction://hlinkshowjump?jump=nextslide"/>
          </p:cNvPr>
          <p:cNvSpPr/>
          <p:nvPr/>
        </p:nvSpPr>
        <p:spPr>
          <a:xfrm>
            <a:off x="8572528" y="6357958"/>
            <a:ext cx="357190" cy="357190"/>
          </a:xfrm>
          <a:prstGeom prst="donut">
            <a:avLst>
              <a:gd name="adj" fmla="val 33863"/>
            </a:avLst>
          </a:prstGeom>
          <a:solidFill>
            <a:srgbClr val="FFFF00"/>
          </a:solidFill>
          <a:ln>
            <a:solidFill>
              <a:srgbClr val="92D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500174"/>
            <a:ext cx="257176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Подсказка </a:t>
            </a:r>
            <a:endParaRPr kumimoji="0" lang="ru-RU" sz="3200" b="1" i="0" u="none" strike="noStrike" kern="1200" cap="none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00024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Номера домов на одной стороне улицы бывают либо чётные, либо нечётные, т.е. номера идут через один.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1_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2" t="3299" r="4687" b="5208"/>
          <a:stretch>
            <a:fillRect/>
          </a:stretch>
        </p:blipFill>
        <p:spPr>
          <a:xfrm>
            <a:off x="0" y="3286124"/>
            <a:ext cx="2823902" cy="2214578"/>
          </a:xfrm>
          <a:prstGeom prst="rect">
            <a:avLst/>
          </a:prstGeom>
        </p:spPr>
      </p:pic>
      <p:pic>
        <p:nvPicPr>
          <p:cNvPr id="16" name="Рисунок 15" descr="797fc117f9f5c2ebea5f728e5ccfe487931e2215836067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015" r="7812" b="18359"/>
          <a:stretch>
            <a:fillRect/>
          </a:stretch>
        </p:blipFill>
        <p:spPr>
          <a:xfrm>
            <a:off x="2928926" y="3643314"/>
            <a:ext cx="2505411" cy="1783520"/>
          </a:xfrm>
          <a:prstGeom prst="rect">
            <a:avLst/>
          </a:prstGeom>
        </p:spPr>
      </p:pic>
      <p:pic>
        <p:nvPicPr>
          <p:cNvPr id="17" name="Рисунок 16" descr="85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5" t="7524" r="5090" b="8738"/>
          <a:stretch>
            <a:fillRect/>
          </a:stretch>
        </p:blipFill>
        <p:spPr>
          <a:xfrm>
            <a:off x="5357818" y="2428868"/>
            <a:ext cx="3429024" cy="3033367"/>
          </a:xfrm>
          <a:prstGeom prst="rect">
            <a:avLst/>
          </a:prstGeom>
        </p:spPr>
      </p:pic>
      <p:sp>
        <p:nvSpPr>
          <p:cNvPr id="18" name="Рамка 17"/>
          <p:cNvSpPr/>
          <p:nvPr/>
        </p:nvSpPr>
        <p:spPr>
          <a:xfrm>
            <a:off x="1142976" y="5357826"/>
            <a:ext cx="642942" cy="357190"/>
          </a:xfrm>
          <a:prstGeom prst="frame">
            <a:avLst>
              <a:gd name="adj1" fmla="val 5000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4000496" y="5429264"/>
            <a:ext cx="642942" cy="357190"/>
          </a:xfrm>
          <a:prstGeom prst="frame">
            <a:avLst>
              <a:gd name="adj1" fmla="val 5000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Рамка 19"/>
          <p:cNvSpPr/>
          <p:nvPr/>
        </p:nvSpPr>
        <p:spPr>
          <a:xfrm>
            <a:off x="6858016" y="5429264"/>
            <a:ext cx="642942" cy="357190"/>
          </a:xfrm>
          <a:prstGeom prst="frame">
            <a:avLst>
              <a:gd name="adj1" fmla="val 50000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538" y="535782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Round Script" charset="0"/>
              </a:rPr>
              <a:t>№ 5</a:t>
            </a:r>
            <a:endParaRPr lang="ru-RU" b="1" dirty="0">
              <a:latin typeface="Round Scrip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9058" y="542926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Round Script" charset="0"/>
              </a:rPr>
              <a:t>№ 7</a:t>
            </a:r>
            <a:endParaRPr lang="ru-RU" b="1" dirty="0">
              <a:latin typeface="Round Scrip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6578" y="542926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Round Script" charset="0"/>
              </a:rPr>
              <a:t>№ 9</a:t>
            </a:r>
            <a:endParaRPr lang="ru-RU" b="1" dirty="0">
              <a:latin typeface="Round Scrip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6"/>
            <a:ext cx="3143240" cy="6429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Разминка: №3.</a:t>
            </a:r>
            <a:endParaRPr lang="ru-RU" sz="2800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14290"/>
            <a:ext cx="8606190" cy="150019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400" dirty="0" smtClean="0"/>
              <a:t>                                  Количество букв «о» в слове, обозначающем маму телёнка, умножь на количество этих же букв в названии продукта выпечки бабы и деда, который съела хитрая лиса. Назови ответ.</a:t>
            </a: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158" y="1785926"/>
            <a:ext cx="8215370" cy="1588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Кольцо 5">
            <a:hlinkClick r:id="rId2" action="ppaction://hlinksldjump"/>
          </p:cNvPr>
          <p:cNvSpPr/>
          <p:nvPr/>
        </p:nvSpPr>
        <p:spPr>
          <a:xfrm>
            <a:off x="8572528" y="6357958"/>
            <a:ext cx="357190" cy="357190"/>
          </a:xfrm>
          <a:prstGeom prst="donut">
            <a:avLst>
              <a:gd name="adj" fmla="val 33863"/>
            </a:avLst>
          </a:prstGeom>
          <a:solidFill>
            <a:srgbClr val="FFFF00"/>
          </a:solidFill>
          <a:ln>
            <a:solidFill>
              <a:srgbClr val="92D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857364"/>
            <a:ext cx="264320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Подсказка 1.</a:t>
            </a:r>
            <a:endParaRPr kumimoji="0" lang="ru-RU" sz="3200" b="1" i="0" u="none" strike="noStrike" kern="1200" cap="none" spc="-15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282" y="2928934"/>
            <a:ext cx="264320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Подсказка 2.</a:t>
            </a:r>
            <a:endParaRPr kumimoji="0" lang="ru-RU" sz="3200" b="1" i="0" u="none" strike="noStrike" kern="1200" cap="none" spc="-15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42910" y="4286256"/>
            <a:ext cx="257176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Решение:</a:t>
            </a:r>
            <a:endParaRPr kumimoji="0" lang="ru-RU" sz="3200" b="1" i="0" u="none" strike="noStrike" kern="1200" cap="none" spc="-15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471488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/Корова – 2, Колобок – 3/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∙ 3 = 6 (б.)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42910" y="5429264"/>
            <a:ext cx="257176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Ответ:</a:t>
            </a:r>
            <a:endParaRPr kumimoji="0" lang="ru-RU" sz="3200" b="1" i="0" u="none" strike="noStrike" kern="1200" cap="none" spc="-15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5786454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Произведение букв «о» в этих словах равно 6.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vac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8" t="13541" r="9375" b="7291"/>
          <a:stretch>
            <a:fillRect/>
          </a:stretch>
        </p:blipFill>
        <p:spPr>
          <a:xfrm>
            <a:off x="3143240" y="1857364"/>
            <a:ext cx="2286016" cy="2118747"/>
          </a:xfrm>
          <a:prstGeom prst="rect">
            <a:avLst/>
          </a:prstGeom>
        </p:spPr>
      </p:pic>
      <p:pic>
        <p:nvPicPr>
          <p:cNvPr id="16" name="Рисунок 15" descr="kolob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2000240"/>
            <a:ext cx="2385102" cy="21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6"/>
            <a:ext cx="1285852" cy="6429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№1</a:t>
            </a:r>
            <a:endParaRPr lang="ru-RU" sz="2800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14290"/>
            <a:ext cx="8606190" cy="2071702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400" dirty="0" smtClean="0"/>
              <a:t>           Рядом сидят мальчик и девочка. </a:t>
            </a:r>
          </a:p>
          <a:p>
            <a:pPr marL="514350" indent="-514350">
              <a:buNone/>
            </a:pPr>
            <a:r>
              <a:rPr lang="ru-RU" sz="2400" dirty="0" smtClean="0"/>
              <a:t>«Я мальчик», - говорит черноволосый ребёнок.</a:t>
            </a:r>
          </a:p>
          <a:p>
            <a:pPr marL="514350" indent="-514350">
              <a:buNone/>
            </a:pPr>
            <a:r>
              <a:rPr lang="ru-RU" sz="2400" dirty="0" smtClean="0"/>
              <a:t>«Я девочка», - говорит рыжий ребёнок.</a:t>
            </a:r>
          </a:p>
          <a:p>
            <a:pPr marL="514350" indent="-514350">
              <a:buNone/>
            </a:pPr>
            <a:r>
              <a:rPr lang="ru-RU" sz="2400" dirty="0" smtClean="0"/>
              <a:t>Какой цвет волос у мальчика и какой цвет волос у девочки, если известно, что хотя бы один из детей солгал?</a:t>
            </a: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158" y="2357430"/>
            <a:ext cx="8215370" cy="1588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Кольцо 5">
            <a:hlinkClick r:id="" action="ppaction://hlinkshowjump?jump=nextslide"/>
          </p:cNvPr>
          <p:cNvSpPr/>
          <p:nvPr/>
        </p:nvSpPr>
        <p:spPr>
          <a:xfrm>
            <a:off x="8572528" y="6357958"/>
            <a:ext cx="357190" cy="357190"/>
          </a:xfrm>
          <a:prstGeom prst="donut">
            <a:avLst>
              <a:gd name="adj" fmla="val 33863"/>
            </a:avLst>
          </a:prstGeom>
          <a:solidFill>
            <a:srgbClr val="FFFF00"/>
          </a:solidFill>
          <a:ln>
            <a:solidFill>
              <a:srgbClr val="92D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406" y="2428868"/>
            <a:ext cx="264320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Подсказка 1.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4143380"/>
            <a:ext cx="264320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Подсказка 2.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819941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Допустим, что черноволосый ребёнок сказал правду: он мальчик. Тогда девочка рыжая. Получается, что рыжий ребёнок тоже говорит правду. Но по условию задачи хотя бы один из детей солгал. Следовательно, черноволосый ребёнок сказал неправду.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872" y="4534453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Заметим, что слова «хотя бы один из детей солгал» означают, что либо солгал один из детей, либо солгали оба. В нашей задаче сказали неправду оба ребёнка.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7158" y="5572140"/>
            <a:ext cx="192882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Ответ: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5572140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Черноволосый ребёнок – девочка, а рыжий – мальчик.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6"/>
            <a:ext cx="1285852" cy="6429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№2</a:t>
            </a:r>
            <a:endParaRPr lang="ru-RU" sz="2800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2852"/>
            <a:ext cx="8606190" cy="142876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400" dirty="0" smtClean="0"/>
              <a:t>           </a:t>
            </a:r>
            <a:r>
              <a:rPr lang="ru-RU" sz="2800" dirty="0" smtClean="0"/>
              <a:t>Миша, Коля и Петя весят вместе 89 кг. Миша с Колей весят 63кг, а Коля с Петей – 58 кг. </a:t>
            </a:r>
          </a:p>
          <a:p>
            <a:pPr marL="514350" indent="-51435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весит каждый из мальчиков?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158" y="1571612"/>
            <a:ext cx="8215370" cy="1588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Кольцо 5">
            <a:hlinkClick r:id="" action="ppaction://hlinkshowjump?jump=nextslide"/>
          </p:cNvPr>
          <p:cNvSpPr/>
          <p:nvPr/>
        </p:nvSpPr>
        <p:spPr>
          <a:xfrm>
            <a:off x="8572528" y="6357958"/>
            <a:ext cx="357190" cy="357190"/>
          </a:xfrm>
          <a:prstGeom prst="donut">
            <a:avLst>
              <a:gd name="adj" fmla="val 33863"/>
            </a:avLst>
          </a:prstGeom>
          <a:solidFill>
            <a:srgbClr val="FFFF00"/>
          </a:solidFill>
          <a:ln>
            <a:solidFill>
              <a:srgbClr val="92D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1643050"/>
            <a:ext cx="264320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Подсказка 1.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3286124"/>
            <a:ext cx="264320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Решение: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857629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89 – 63 =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7158" y="5572140"/>
            <a:ext cx="192882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Ответ: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5572140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 Пети – 26 кг, Коли – 32 кг, Миши – 31 кг.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786051" y="1571613"/>
            <a:ext cx="5357850" cy="1857388"/>
            <a:chOff x="1714480" y="1785926"/>
            <a:chExt cx="5373157" cy="1890425"/>
          </a:xfrm>
        </p:grpSpPr>
        <p:sp>
          <p:nvSpPr>
            <p:cNvPr id="20" name="Левая круглая скобка 19"/>
            <p:cNvSpPr/>
            <p:nvPr/>
          </p:nvSpPr>
          <p:spPr>
            <a:xfrm rot="16200000">
              <a:off x="3286116" y="2000241"/>
              <a:ext cx="214314" cy="2214578"/>
            </a:xfrm>
            <a:prstGeom prst="leftBracket">
              <a:avLst>
                <a:gd name="adj" fmla="val 23335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авая круглая скобка 18"/>
            <p:cNvSpPr/>
            <p:nvPr/>
          </p:nvSpPr>
          <p:spPr>
            <a:xfrm rot="16200000">
              <a:off x="4304109" y="410743"/>
              <a:ext cx="571503" cy="4464876"/>
            </a:xfrm>
            <a:prstGeom prst="rightBracket">
              <a:avLst>
                <a:gd name="adj" fmla="val 275853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214546" y="2928934"/>
              <a:ext cx="4714908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2214546" y="2857496"/>
              <a:ext cx="214314" cy="21431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429124" y="2857496"/>
              <a:ext cx="214314" cy="21431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715140" y="2857496"/>
              <a:ext cx="214314" cy="21431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Левая круглая скобка 20"/>
            <p:cNvSpPr/>
            <p:nvPr/>
          </p:nvSpPr>
          <p:spPr>
            <a:xfrm rot="16200000">
              <a:off x="5572132" y="2000240"/>
              <a:ext cx="214314" cy="2214578"/>
            </a:xfrm>
            <a:prstGeom prst="leftBracket">
              <a:avLst>
                <a:gd name="adj" fmla="val 23335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714480" y="2214554"/>
              <a:ext cx="8451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286248" y="2143116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357950" y="2143116"/>
              <a:ext cx="7296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71934" y="1785926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89 кг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57488" y="3214686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63 кг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29256" y="3214686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58 кг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928794" y="3824591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(кг) – весит Петя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58" y="4253219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10" y="4253219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– 26 =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28794" y="4253219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(кг) – весит Коля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158" y="471488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2910" y="471488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 – 32 =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28794" y="4714884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(кг) – весит Миша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6"/>
            <a:ext cx="1285852" cy="6429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№3</a:t>
            </a:r>
            <a:endParaRPr lang="ru-RU" sz="2800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14290"/>
            <a:ext cx="8606190" cy="2071702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400" dirty="0" smtClean="0"/>
              <a:t>           Встретились три подруги: Белова, Краснова и Чернова. На одной из них было чёрное платье, на другой – красное, на третьей – белое. Девочка в белом платье говорит Черновой: «Нам надо поменяться платьями, а то их цвет не соответствует фамилиям». Кто в какое платье одет? </a:t>
            </a: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158" y="2071678"/>
            <a:ext cx="8215370" cy="1588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Кольцо 5">
            <a:hlinkClick r:id="" action="ppaction://hlinkshowjump?jump=nextslide"/>
          </p:cNvPr>
          <p:cNvSpPr/>
          <p:nvPr/>
        </p:nvSpPr>
        <p:spPr>
          <a:xfrm>
            <a:off x="8572528" y="6357958"/>
            <a:ext cx="357190" cy="357190"/>
          </a:xfrm>
          <a:prstGeom prst="donut">
            <a:avLst>
              <a:gd name="adj" fmla="val 33863"/>
            </a:avLst>
          </a:prstGeom>
          <a:solidFill>
            <a:srgbClr val="FFFF00"/>
          </a:solidFill>
          <a:ln>
            <a:solidFill>
              <a:srgbClr val="92D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357430"/>
            <a:ext cx="285752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Рассуждаем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00296" y="2357430"/>
          <a:ext cx="5929356" cy="1643075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{08FB837D-C827-4EFA-A057-4D05807E0F7C}</a:tableStyleId>
              </a:tblPr>
              <a:tblGrid>
                <a:gridCol w="1482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28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smtClean="0">
                          <a:solidFill>
                            <a:srgbClr val="82004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Платье</a:t>
                      </a:r>
                    </a:p>
                    <a:p>
                      <a:pPr algn="l" fontAlgn="b"/>
                      <a:r>
                        <a:rPr lang="ru-RU" sz="1800" b="1" u="none" strike="noStrike" dirty="0" smtClean="0">
                          <a:solidFill>
                            <a:srgbClr val="82004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Фамилия</a:t>
                      </a:r>
                      <a:endParaRPr lang="ru-RU" sz="1800" b="1" i="0" u="none" strike="noStrike" dirty="0">
                        <a:solidFill>
                          <a:srgbClr val="82004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800" b="1" u="none" strike="noStrike" dirty="0">
                          <a:solidFill>
                            <a:srgbClr val="82004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Белое</a:t>
                      </a:r>
                      <a:endParaRPr lang="ru-RU" sz="1800" b="1" i="0" u="none" strike="noStrike" dirty="0">
                        <a:solidFill>
                          <a:srgbClr val="82004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800" b="1" u="none" strike="noStrike" dirty="0">
                          <a:solidFill>
                            <a:srgbClr val="82004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Красное</a:t>
                      </a:r>
                      <a:endParaRPr lang="ru-RU" sz="1800" b="1" i="0" u="none" strike="noStrike" dirty="0">
                        <a:solidFill>
                          <a:srgbClr val="82004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800" b="1" u="none" strike="noStrike" dirty="0">
                          <a:solidFill>
                            <a:srgbClr val="82004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Чёрное</a:t>
                      </a:r>
                      <a:endParaRPr lang="ru-RU" sz="1800" b="1" i="0" u="none" strike="noStrike" dirty="0">
                        <a:solidFill>
                          <a:srgbClr val="82004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82004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Белова</a:t>
                      </a:r>
                      <a:endParaRPr lang="ru-RU" sz="1800" b="1" i="0" u="none" strike="noStrike" dirty="0">
                        <a:solidFill>
                          <a:srgbClr val="82004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82004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82004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82004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82004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rgbClr val="82004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82004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82004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Краснова</a:t>
                      </a:r>
                      <a:endParaRPr lang="ru-RU" sz="1800" b="1" i="0" u="none" strike="noStrike" dirty="0">
                        <a:solidFill>
                          <a:srgbClr val="82004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rgbClr val="82004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82004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82004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82004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82004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82004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82004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Чернова</a:t>
                      </a:r>
                      <a:endParaRPr lang="ru-RU" sz="1800" b="1" i="0" u="none" strike="noStrike" dirty="0">
                        <a:solidFill>
                          <a:srgbClr val="82004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82004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82004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82004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82004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82004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82004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 rot="10800000">
            <a:off x="2500298" y="2357430"/>
            <a:ext cx="1500198" cy="642942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071934" y="3000372"/>
            <a:ext cx="1357322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71934" y="3357562"/>
            <a:ext cx="1357322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71934" y="3714752"/>
            <a:ext cx="1357322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572132" y="3000372"/>
            <a:ext cx="1357322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572132" y="3357562"/>
            <a:ext cx="1357322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72132" y="3714752"/>
            <a:ext cx="1357322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00892" y="3000372"/>
            <a:ext cx="1357322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00892" y="3357562"/>
            <a:ext cx="1357322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00892" y="3714752"/>
            <a:ext cx="1357322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643438" y="3143248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072198" y="3500438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500958" y="3857628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643438" y="3857628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72000" y="3214686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500958" y="3500438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00760" y="3558605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500958" y="2857496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072198" y="3143248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5" name="Рисунок 44" descr="323781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F5E0"/>
              </a:clrFrom>
              <a:clrTo>
                <a:srgbClr val="F2F5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143380"/>
            <a:ext cx="1312486" cy="2497473"/>
          </a:xfrm>
          <a:prstGeom prst="rect">
            <a:avLst/>
          </a:prstGeom>
        </p:spPr>
      </p:pic>
      <p:pic>
        <p:nvPicPr>
          <p:cNvPr id="46" name="Рисунок 45" descr="2780650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t="7559" r="16667" b="9703"/>
          <a:stretch>
            <a:fillRect/>
          </a:stretch>
        </p:blipFill>
        <p:spPr>
          <a:xfrm>
            <a:off x="1500166" y="4071942"/>
            <a:ext cx="1500198" cy="2482472"/>
          </a:xfrm>
          <a:prstGeom prst="rect">
            <a:avLst/>
          </a:prstGeom>
        </p:spPr>
      </p:pic>
      <p:pic>
        <p:nvPicPr>
          <p:cNvPr id="47" name="Рисунок 46" descr="big-2232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42" r="37079"/>
          <a:stretch>
            <a:fillRect/>
          </a:stretch>
        </p:blipFill>
        <p:spPr>
          <a:xfrm>
            <a:off x="2786050" y="4000504"/>
            <a:ext cx="1071570" cy="259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6"/>
            <a:ext cx="1285852" cy="6429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№4</a:t>
            </a:r>
            <a:endParaRPr lang="ru-RU" sz="2800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14290"/>
            <a:ext cx="8606190" cy="2071702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400" dirty="0" smtClean="0"/>
              <a:t>           Маша заполняет горшочек крупой. Он будет полным, если в него насыпать 6 чайных ложек, 3 десертных и 1 столовую ложку крупы или 2 чайные ложки, 1 десертную и 3 столовые ложки той же крупы. У Маши есть только столовые ложки. Сколько таких ложек крупы ей придётся насыпать?</a:t>
            </a: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158" y="2500306"/>
            <a:ext cx="8215370" cy="1588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Кольцо 5">
            <a:hlinkClick r:id="" action="ppaction://hlinkshowjump?jump=nextslide"/>
          </p:cNvPr>
          <p:cNvSpPr/>
          <p:nvPr/>
        </p:nvSpPr>
        <p:spPr>
          <a:xfrm>
            <a:off x="8572528" y="6357958"/>
            <a:ext cx="357190" cy="357190"/>
          </a:xfrm>
          <a:prstGeom prst="donut">
            <a:avLst>
              <a:gd name="adj" fmla="val 33863"/>
            </a:avLst>
          </a:prstGeom>
          <a:solidFill>
            <a:srgbClr val="FFFF00"/>
          </a:solidFill>
          <a:ln>
            <a:solidFill>
              <a:srgbClr val="92D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406" y="2428868"/>
            <a:ext cx="264320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Подсказка 1.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5720" y="5214950"/>
            <a:ext cx="264320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Подсказка 2.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143240" y="5214950"/>
            <a:ext cx="278608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Подсказка 3.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pic>
        <p:nvPicPr>
          <p:cNvPr id="13" name="Рисунок 12" descr="60778512_9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8837" flipH="1">
            <a:off x="6631116" y="1759326"/>
            <a:ext cx="2241019" cy="2324106"/>
          </a:xfrm>
          <a:prstGeom prst="rect">
            <a:avLst/>
          </a:prstGeom>
        </p:spPr>
      </p:pic>
      <p:pic>
        <p:nvPicPr>
          <p:cNvPr id="15" name="Рисунок 14" descr="60778512_9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8837" flipH="1">
            <a:off x="2344996" y="2696081"/>
            <a:ext cx="1075197" cy="1115061"/>
          </a:xfrm>
          <a:prstGeom prst="rect">
            <a:avLst/>
          </a:prstGeom>
        </p:spPr>
      </p:pic>
      <p:pic>
        <p:nvPicPr>
          <p:cNvPr id="17" name="Рисунок 16" descr="60778512_9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8837" flipH="1">
            <a:off x="1702055" y="2696081"/>
            <a:ext cx="1075197" cy="1115061"/>
          </a:xfrm>
          <a:prstGeom prst="rect">
            <a:avLst/>
          </a:prstGeom>
        </p:spPr>
      </p:pic>
      <p:pic>
        <p:nvPicPr>
          <p:cNvPr id="18" name="Рисунок 17" descr="60778512_9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8837" flipH="1">
            <a:off x="1059112" y="2696080"/>
            <a:ext cx="1075197" cy="1115061"/>
          </a:xfrm>
          <a:prstGeom prst="rect">
            <a:avLst/>
          </a:prstGeom>
        </p:spPr>
      </p:pic>
      <p:pic>
        <p:nvPicPr>
          <p:cNvPr id="19" name="Рисунок 18" descr="60778512_9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8837" flipH="1">
            <a:off x="3059377" y="2696080"/>
            <a:ext cx="1075197" cy="1115061"/>
          </a:xfrm>
          <a:prstGeom prst="rect">
            <a:avLst/>
          </a:prstGeom>
        </p:spPr>
      </p:pic>
      <p:pic>
        <p:nvPicPr>
          <p:cNvPr id="20" name="Рисунок 19" descr="60778512_9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8837" flipH="1">
            <a:off x="4295046" y="2553205"/>
            <a:ext cx="1075197" cy="1115061"/>
          </a:xfrm>
          <a:prstGeom prst="rect">
            <a:avLst/>
          </a:prstGeom>
        </p:spPr>
      </p:pic>
      <p:pic>
        <p:nvPicPr>
          <p:cNvPr id="21" name="Рисунок 20" descr="60778512_9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8837" flipH="1">
            <a:off x="3630881" y="2624643"/>
            <a:ext cx="1075197" cy="1115061"/>
          </a:xfrm>
          <a:prstGeom prst="rect">
            <a:avLst/>
          </a:prstGeom>
        </p:spPr>
      </p:pic>
      <p:pic>
        <p:nvPicPr>
          <p:cNvPr id="22" name="Рисунок 21" descr="60778512_9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8837" flipH="1">
            <a:off x="5274965" y="1907877"/>
            <a:ext cx="1672326" cy="1734328"/>
          </a:xfrm>
          <a:prstGeom prst="rect">
            <a:avLst/>
          </a:prstGeom>
        </p:spPr>
      </p:pic>
      <p:pic>
        <p:nvPicPr>
          <p:cNvPr id="23" name="Рисунок 22" descr="60778512_9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8837" flipH="1">
            <a:off x="5911485" y="1836439"/>
            <a:ext cx="1672326" cy="1734328"/>
          </a:xfrm>
          <a:prstGeom prst="rect">
            <a:avLst/>
          </a:prstGeom>
        </p:spPr>
      </p:pic>
      <p:pic>
        <p:nvPicPr>
          <p:cNvPr id="24" name="Рисунок 23" descr="60778512_9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8837" flipH="1">
            <a:off x="5840047" y="2212677"/>
            <a:ext cx="1672326" cy="1734328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071538" y="3929066"/>
            <a:ext cx="6072230" cy="7143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9" name="Рисунок 28" descr="60778512_9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8837" flipH="1">
            <a:off x="6844160" y="3188087"/>
            <a:ext cx="2241019" cy="2324106"/>
          </a:xfrm>
          <a:prstGeom prst="rect">
            <a:avLst/>
          </a:prstGeom>
        </p:spPr>
      </p:pic>
      <p:pic>
        <p:nvPicPr>
          <p:cNvPr id="30" name="Рисунок 29" descr="60778512_9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8837" flipH="1">
            <a:off x="1854455" y="3997074"/>
            <a:ext cx="1075197" cy="1115061"/>
          </a:xfrm>
          <a:prstGeom prst="rect">
            <a:avLst/>
          </a:prstGeom>
        </p:spPr>
      </p:pic>
      <p:pic>
        <p:nvPicPr>
          <p:cNvPr id="31" name="Рисунок 30" descr="60778512_9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8837" flipH="1">
            <a:off x="1211512" y="3997073"/>
            <a:ext cx="1075197" cy="1115061"/>
          </a:xfrm>
          <a:prstGeom prst="rect">
            <a:avLst/>
          </a:prstGeom>
        </p:spPr>
      </p:pic>
      <p:pic>
        <p:nvPicPr>
          <p:cNvPr id="32" name="Рисунок 31" descr="60778512_9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8837" flipH="1">
            <a:off x="3131826" y="3622388"/>
            <a:ext cx="1672326" cy="1734328"/>
          </a:xfrm>
          <a:prstGeom prst="rect">
            <a:avLst/>
          </a:prstGeom>
        </p:spPr>
      </p:pic>
      <p:pic>
        <p:nvPicPr>
          <p:cNvPr id="33" name="Рисунок 32" descr="60778512_9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8837" flipH="1">
            <a:off x="6129781" y="3116649"/>
            <a:ext cx="2241019" cy="2324106"/>
          </a:xfrm>
          <a:prstGeom prst="rect">
            <a:avLst/>
          </a:prstGeom>
        </p:spPr>
      </p:pic>
      <p:pic>
        <p:nvPicPr>
          <p:cNvPr id="34" name="Рисунок 33" descr="60778512_9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38837" flipH="1">
            <a:off x="5415401" y="3045210"/>
            <a:ext cx="2241019" cy="2324106"/>
          </a:xfrm>
          <a:prstGeom prst="rect">
            <a:avLst/>
          </a:prstGeom>
        </p:spPr>
      </p:pic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642910" y="4143380"/>
            <a:ext cx="1214446" cy="71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1357290" y="4071942"/>
            <a:ext cx="1214446" cy="71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4000496" y="3286124"/>
            <a:ext cx="1285884" cy="12144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5607851" y="3679033"/>
            <a:ext cx="1285884" cy="9286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Заголовок 1"/>
          <p:cNvSpPr txBox="1">
            <a:spLocks/>
          </p:cNvSpPr>
          <p:nvPr/>
        </p:nvSpPr>
        <p:spPr>
          <a:xfrm>
            <a:off x="6072198" y="5214950"/>
            <a:ext cx="278608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Подсказка 4.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785786" y="2357430"/>
            <a:ext cx="3643338" cy="29289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143504" y="2285992"/>
            <a:ext cx="3643338" cy="29289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14282" y="5715016"/>
            <a:ext cx="200026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und Script" pitchFamily="34" charset="0"/>
                <a:ea typeface="+mj-ea"/>
                <a:cs typeface="+mj-cs"/>
              </a:rPr>
              <a:t>Ответ: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und Script" pitchFamily="34" charset="0"/>
              <a:ea typeface="+mj-ea"/>
              <a:cs typeface="+mj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43108" y="5643578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 видим, если в столовую ложку входит столько крупы, сколько в 2 чайных и 1 десертную, то Маше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насыпать 4 столовых ложки.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71138E-6 L -0.45834 0.00069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0509E-6 L -0.53698 0.00208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40518E-7 L 0.31198 0.00463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2895E-6 L 0.33386 -0.00601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1176638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№5</a:t>
            </a:r>
            <a:endParaRPr lang="ru-RU" sz="4000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85728"/>
            <a:ext cx="8851284" cy="20173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Используя заданный алгоритм, найди значения </a:t>
            </a:r>
            <a:r>
              <a:rPr lang="ru-RU" b="1" dirty="0" err="1" smtClean="0">
                <a:latin typeface="Monotype Corsiva" pitchFamily="66" charset="0"/>
              </a:rPr>
              <a:t>х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dirty="0" smtClean="0"/>
              <a:t>, сопоставь их буквам и расположи в порядке убывания. Ты узнаешь название одной из самых красивых птиц наших лесов.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57158" y="2071678"/>
            <a:ext cx="8215370" cy="1588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Кольцо 4">
            <a:hlinkClick r:id="rId3" action="ppaction://hlinksldjump"/>
          </p:cNvPr>
          <p:cNvSpPr/>
          <p:nvPr/>
        </p:nvSpPr>
        <p:spPr>
          <a:xfrm>
            <a:off x="8572528" y="6357958"/>
            <a:ext cx="357190" cy="357190"/>
          </a:xfrm>
          <a:prstGeom prst="donut">
            <a:avLst>
              <a:gd name="adj" fmla="val 33863"/>
            </a:avLst>
          </a:prstGeom>
          <a:solidFill>
            <a:srgbClr val="FFFF00"/>
          </a:solidFill>
          <a:ln>
            <a:solidFill>
              <a:srgbClr val="92D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сканирование000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5400000">
            <a:off x="706282" y="1992174"/>
            <a:ext cx="2516462" cy="2786082"/>
          </a:xfrm>
          <a:prstGeom prst="rect">
            <a:avLst/>
          </a:prstGeom>
        </p:spPr>
      </p:pic>
      <p:pic>
        <p:nvPicPr>
          <p:cNvPr id="7" name="Рисунок 6" descr="сканирование0006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5400000">
            <a:off x="5076599" y="209757"/>
            <a:ext cx="1746260" cy="56129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14810" y="2786058"/>
            <a:ext cx="857256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2786058"/>
            <a:ext cx="857256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2786058"/>
            <a:ext cx="857256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2786058"/>
            <a:ext cx="928694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15272" y="2786058"/>
            <a:ext cx="928694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86248" y="2714620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86380" y="2701349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72198" y="2714620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60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00892" y="2701349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15272" y="271462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100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5143512"/>
            <a:ext cx="571504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43108" y="5143512"/>
            <a:ext cx="571504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714612" y="5143512"/>
            <a:ext cx="571504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5143512"/>
            <a:ext cx="571504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57620" y="5143512"/>
            <a:ext cx="571504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71604" y="5572140"/>
            <a:ext cx="571504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143108" y="5572140"/>
            <a:ext cx="571504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714612" y="5572140"/>
            <a:ext cx="571504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86116" y="5572140"/>
            <a:ext cx="571504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857620" y="5572140"/>
            <a:ext cx="571504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500166" y="507207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0" dirty="0" smtClean="0"/>
              <a:t>100</a:t>
            </a:r>
            <a:endParaRPr lang="ru-RU" sz="3200" b="1" spc="-150" dirty="0"/>
          </a:p>
        </p:txBody>
      </p:sp>
      <p:sp>
        <p:nvSpPr>
          <p:cNvPr id="29" name="TextBox 28"/>
          <p:cNvSpPr txBox="1"/>
          <p:nvPr/>
        </p:nvSpPr>
        <p:spPr>
          <a:xfrm>
            <a:off x="1571604" y="54292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щ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3108" y="507207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0" dirty="0" smtClean="0"/>
              <a:t>60</a:t>
            </a:r>
            <a:endParaRPr lang="ru-RU" sz="3200" b="1" spc="-150" dirty="0"/>
          </a:p>
        </p:txBody>
      </p:sp>
      <p:sp>
        <p:nvSpPr>
          <p:cNvPr id="31" name="TextBox 30"/>
          <p:cNvSpPr txBox="1"/>
          <p:nvPr/>
        </p:nvSpPr>
        <p:spPr>
          <a:xfrm>
            <a:off x="2214546" y="542926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14612" y="507207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0" dirty="0" smtClean="0"/>
              <a:t>20</a:t>
            </a:r>
            <a:endParaRPr lang="ru-RU" sz="3200" b="1" spc="-150" dirty="0"/>
          </a:p>
        </p:txBody>
      </p:sp>
      <p:sp>
        <p:nvSpPr>
          <p:cNvPr id="33" name="TextBox 32"/>
          <p:cNvSpPr txBox="1"/>
          <p:nvPr/>
        </p:nvSpPr>
        <p:spPr>
          <a:xfrm>
            <a:off x="2714612" y="542926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7554" y="5072074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0" dirty="0" smtClean="0"/>
              <a:t>8</a:t>
            </a:r>
            <a:endParaRPr lang="ru-RU" sz="3200" b="1" spc="-150" dirty="0"/>
          </a:p>
        </p:txBody>
      </p:sp>
      <p:sp>
        <p:nvSpPr>
          <p:cNvPr id="35" name="TextBox 34"/>
          <p:cNvSpPr txBox="1"/>
          <p:nvPr/>
        </p:nvSpPr>
        <p:spPr>
          <a:xfrm>
            <a:off x="3357554" y="542926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29058" y="505880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0" dirty="0" smtClean="0"/>
              <a:t>4</a:t>
            </a:r>
            <a:endParaRPr lang="ru-RU" sz="3200" b="1" spc="-150" dirty="0"/>
          </a:p>
        </p:txBody>
      </p:sp>
      <p:sp>
        <p:nvSpPr>
          <p:cNvPr id="37" name="TextBox 36"/>
          <p:cNvSpPr txBox="1"/>
          <p:nvPr/>
        </p:nvSpPr>
        <p:spPr>
          <a:xfrm>
            <a:off x="3929058" y="542926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5072066" y="3357562"/>
            <a:ext cx="3357586" cy="3255841"/>
            <a:chOff x="5072066" y="3357562"/>
            <a:chExt cx="3357586" cy="3255841"/>
          </a:xfrm>
        </p:grpSpPr>
        <p:sp>
          <p:nvSpPr>
            <p:cNvPr id="39" name="Овал 38"/>
            <p:cNvSpPr/>
            <p:nvPr/>
          </p:nvSpPr>
          <p:spPr>
            <a:xfrm>
              <a:off x="7072330" y="3571875"/>
              <a:ext cx="746956" cy="947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 rot="3406240">
              <a:off x="6328876" y="4069995"/>
              <a:ext cx="986839" cy="16593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 rot="2555627">
              <a:off x="5771247" y="5010230"/>
              <a:ext cx="156689" cy="1493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 descr="щегол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72066" y="3357562"/>
              <a:ext cx="3357586" cy="3255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42416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867</Words>
  <Application>Microsoft Office PowerPoint</Application>
  <PresentationFormat>Экран (4:3)</PresentationFormat>
  <Paragraphs>112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Round Script</vt:lpstr>
      <vt:lpstr>Times New Roman</vt:lpstr>
      <vt:lpstr>Arial</vt:lpstr>
      <vt:lpstr>Monotype Corsiva</vt:lpstr>
      <vt:lpstr>Calibri</vt:lpstr>
      <vt:lpstr>Тема Office</vt:lpstr>
      <vt:lpstr>Разминка</vt:lpstr>
      <vt:lpstr>Разминка: №1.</vt:lpstr>
      <vt:lpstr>Разминка: №2.</vt:lpstr>
      <vt:lpstr>Разминка: №3.</vt:lpstr>
      <vt:lpstr>№1</vt:lpstr>
      <vt:lpstr>№2</vt:lpstr>
      <vt:lpstr>№3</vt:lpstr>
      <vt:lpstr>№4</vt:lpstr>
      <vt:lpstr>№5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Логические игры и задачи.</dc:title>
  <dc:subject>внеурочная деятельность 3 класс "Математическая шкатулка"</dc:subject>
  <dc:creator>corowina</dc:creator>
  <cp:lastModifiedBy>Lenovo</cp:lastModifiedBy>
  <cp:revision>103</cp:revision>
  <dcterms:created xsi:type="dcterms:W3CDTF">2015-04-19T15:51:03Z</dcterms:created>
  <dcterms:modified xsi:type="dcterms:W3CDTF">2024-02-29T20:22:36Z</dcterms:modified>
</cp:coreProperties>
</file>