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65" r:id="rId2"/>
    <p:sldId id="263" r:id="rId3"/>
    <p:sldId id="260" r:id="rId4"/>
    <p:sldId id="261" r:id="rId5"/>
    <p:sldId id="267" r:id="rId6"/>
    <p:sldId id="269" r:id="rId7"/>
    <p:sldId id="258" r:id="rId8"/>
    <p:sldId id="277" r:id="rId9"/>
    <p:sldId id="287" r:id="rId10"/>
    <p:sldId id="288" r:id="rId11"/>
    <p:sldId id="290" r:id="rId12"/>
    <p:sldId id="291" r:id="rId13"/>
    <p:sldId id="301" r:id="rId14"/>
    <p:sldId id="323" r:id="rId15"/>
    <p:sldId id="312" r:id="rId16"/>
    <p:sldId id="322" r:id="rId17"/>
    <p:sldId id="306" r:id="rId18"/>
    <p:sldId id="307" r:id="rId19"/>
    <p:sldId id="321" r:id="rId20"/>
    <p:sldId id="320" r:id="rId21"/>
  </p:sldIdLst>
  <p:sldSz cx="9144000" cy="6858000" type="screen4x3"/>
  <p:notesSz cx="6888163" cy="100203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itannic Bold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itannic Bold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itannic Bold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itannic Bold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itannic Bold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ritannic Bold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ritannic Bold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ritannic Bold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ritannic Bol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00CC"/>
    <a:srgbClr val="663300"/>
    <a:srgbClr val="0000B0"/>
    <a:srgbClr val="A40000"/>
    <a:srgbClr val="EAF5B5"/>
    <a:srgbClr val="B0D7FA"/>
    <a:srgbClr val="A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F13F349-B995-40E6-9780-CA7CE21AA1D1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FE629E8-75C7-44E8-BE79-EA46C7526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887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ritannic Bold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ritannic Bold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ritannic Bold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ritannic Bold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ritannic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itannic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itannic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itannic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itannic Bold" pitchFamily="34" charset="0"/>
              </a:defRPr>
            </a:lvl9pPr>
          </a:lstStyle>
          <a:p>
            <a:pPr eaLnBrk="1" hangingPunct="1"/>
            <a:fld id="{98BB3309-151F-4F2E-A837-31D4E615F1BE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55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4A524-068F-4FA0-8557-31121A3C3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E498D-A30D-4041-8803-0F861D18F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2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2280F-7FF7-412C-A78E-9D1C870E0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238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D8824-14F8-4043-AF43-1F678AEC8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8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A3F55-02D5-455A-8FE5-29F31116A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D971A-3753-40A3-88B8-F26EE97DB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72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B27F4-CD48-40FC-B3F3-48BDC85E8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5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8F253-5AD8-49C3-81D6-6FB5C38F1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03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DF4B0-F5C5-4A01-9787-1D877BFCE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B022-6DEF-4DA8-B871-9B197ABF3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2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6B05B-5CD2-4B15-9E5C-723D58833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24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DE8AE-6D3F-4263-882E-87A1C482A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4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D9EF7-E476-4C1E-86D0-866C47A0A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8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FE945-373B-4E70-8D33-03670126E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58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22531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2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3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B46786D-BA9E-4703-8D5D-BDF887E95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4" r:id="rId2"/>
    <p:sldLayoutId id="2147483913" r:id="rId3"/>
    <p:sldLayoutId id="2147483912" r:id="rId4"/>
    <p:sldLayoutId id="2147483911" r:id="rId5"/>
    <p:sldLayoutId id="2147483910" r:id="rId6"/>
    <p:sldLayoutId id="2147483909" r:id="rId7"/>
    <p:sldLayoutId id="2147483908" r:id="rId8"/>
    <p:sldLayoutId id="2147483907" r:id="rId9"/>
    <p:sldLayoutId id="2147483906" r:id="rId10"/>
    <p:sldLayoutId id="2147483905" r:id="rId11"/>
    <p:sldLayoutId id="2147483904" r:id="rId12"/>
    <p:sldLayoutId id="2147483903" r:id="rId13"/>
    <p:sldLayoutId id="2147483902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121650" cy="1184275"/>
          </a:xfrm>
        </p:spPr>
        <p:txBody>
          <a:bodyPr/>
          <a:lstStyle/>
          <a:p>
            <a:pPr eaLnBrk="1" hangingPunct="1"/>
            <a:r>
              <a:rPr lang="ru-RU" sz="3600" dirty="0" smtClean="0"/>
              <a:t>               М</a:t>
            </a:r>
            <a:r>
              <a:rPr lang="ru-RU" sz="3600" dirty="0"/>
              <a:t>Б</a:t>
            </a:r>
            <a:r>
              <a:rPr lang="ru-RU" sz="3600" dirty="0" smtClean="0"/>
              <a:t>ОУ СОШ №</a:t>
            </a:r>
            <a:r>
              <a:rPr lang="en-US" sz="3600" dirty="0" smtClean="0"/>
              <a:t>5</a:t>
            </a:r>
            <a:r>
              <a:rPr lang="ru-RU" sz="3600" dirty="0" smtClean="0"/>
              <a:t> г. Павлово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650" y="3284538"/>
            <a:ext cx="7489825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endParaRPr lang="ru-RU" sz="3200" b="1" dirty="0"/>
          </a:p>
          <a:p>
            <a:pPr algn="l">
              <a:defRPr/>
            </a:pPr>
            <a:endParaRPr lang="ru-RU" sz="3200" b="1" dirty="0"/>
          </a:p>
          <a:p>
            <a:pPr algn="r">
              <a:defRPr/>
            </a:pPr>
            <a:r>
              <a:rPr lang="ru-RU" sz="2400" dirty="0">
                <a:solidFill>
                  <a:srgbClr val="A40000"/>
                </a:solidFill>
                <a:latin typeface="+mj-lt"/>
                <a:ea typeface="Batang" pitchFamily="18" charset="-127"/>
              </a:rPr>
              <a:t>Учитель начальных классов </a:t>
            </a:r>
            <a:endParaRPr lang="ru-RU" sz="2400" dirty="0" smtClean="0">
              <a:solidFill>
                <a:srgbClr val="A40000"/>
              </a:solidFill>
              <a:latin typeface="+mj-lt"/>
              <a:ea typeface="Batang" pitchFamily="18" charset="-127"/>
            </a:endParaRPr>
          </a:p>
          <a:p>
            <a:pPr algn="r">
              <a:defRPr/>
            </a:pPr>
            <a:r>
              <a:rPr lang="ru-RU" sz="2400" dirty="0" smtClean="0">
                <a:solidFill>
                  <a:srgbClr val="A40000"/>
                </a:solidFill>
                <a:latin typeface="+mj-lt"/>
                <a:ea typeface="Batang" pitchFamily="18" charset="-127"/>
              </a:rPr>
              <a:t> Парфёнова Е.В.</a:t>
            </a:r>
            <a:endParaRPr lang="ru-RU" sz="2400" dirty="0">
              <a:solidFill>
                <a:srgbClr val="A40000"/>
              </a:solidFill>
              <a:latin typeface="+mj-lt"/>
              <a:ea typeface="Batang" pitchFamily="18" charset="-127"/>
            </a:endParaRPr>
          </a:p>
          <a:p>
            <a:pPr algn="r">
              <a:defRPr/>
            </a:pPr>
            <a:endParaRPr lang="ru-RU" sz="2400" dirty="0">
              <a:solidFill>
                <a:srgbClr val="A40000"/>
              </a:solidFill>
              <a:latin typeface="+mj-lt"/>
              <a:ea typeface="Batang" pitchFamily="18" charset="-127"/>
            </a:endParaRPr>
          </a:p>
          <a:p>
            <a:pPr algn="l">
              <a:defRPr/>
            </a:pPr>
            <a:r>
              <a:rPr lang="ru-RU" sz="2000" dirty="0">
                <a:solidFill>
                  <a:srgbClr val="A40000"/>
                </a:solidFill>
                <a:latin typeface="+mj-lt"/>
                <a:ea typeface="Batang" pitchFamily="18" charset="-127"/>
              </a:rPr>
              <a:t>                    </a:t>
            </a:r>
            <a:endParaRPr lang="ru-RU" sz="2400" dirty="0">
              <a:solidFill>
                <a:srgbClr val="A40000"/>
              </a:solidFill>
              <a:latin typeface="+mj-lt"/>
              <a:ea typeface="Batang" pitchFamily="18" charset="-127"/>
            </a:endParaRPr>
          </a:p>
        </p:txBody>
      </p:sp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25613"/>
            <a:ext cx="8783638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2027" y="214290"/>
            <a:ext cx="355052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Новый год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Picture 6" descr="dis6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3438"/>
            <a:ext cx="15351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G:\посвящение и новый год фото\Изображение 1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6730" y="-39621"/>
            <a:ext cx="54722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Молодецкие забавы</a:t>
            </a:r>
            <a:endParaRPr lang="ru-RU" sz="3200" b="1" i="1" dirty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7419" name="Picture 11" descr="G:\23 февраля фото\IMG_06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666" y="3516992"/>
            <a:ext cx="3844105" cy="288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1" name="Picture 13" descr="G:\23 февраля фото\IMG_063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666" y="1196752"/>
            <a:ext cx="8637577" cy="53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912" y="152730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Мисс Весна -2011</a:t>
            </a:r>
            <a:endParaRPr lang="ru-RU" sz="4400" b="1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439" name="Picture 7" descr="G:\8 марта фото\IMG_067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480" y="1124744"/>
            <a:ext cx="4268070" cy="271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G:\8 марта фото\IMG_06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888432" cy="291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G:\8 марта фото\IMG_069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1124744"/>
            <a:ext cx="4273958" cy="288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G:\8 марта фото\IMG_069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078" y="4005064"/>
            <a:ext cx="3740180" cy="28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G:\8 марта фото\IMG_068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5217" y="1412776"/>
            <a:ext cx="4283968" cy="443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G:\8 марта фото\IMG_0733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697" y="1165766"/>
            <a:ext cx="8509122" cy="535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3" name="Picture 3" descr="F:\школьные фото\PICT0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00125"/>
            <a:ext cx="385762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4" name="Picture 4" descr="F:\школьные фото\PICT00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000125"/>
            <a:ext cx="2098675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5" name="Picture 5" descr="F:\школьные фото\PICT00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000125"/>
            <a:ext cx="23495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6" name="Picture 6" descr="F:\школьные фото\PICT00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149725"/>
            <a:ext cx="288131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333375"/>
            <a:ext cx="8162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ritannic Bold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ritannic Bold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ritannic Bold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ritannic Bold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ritannic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itannic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itannic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itannic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itannic Bold" pitchFamily="34" charset="0"/>
              </a:defRPr>
            </a:lvl9pPr>
          </a:lstStyle>
          <a:p>
            <a:pPr eaLnBrk="1" hangingPunct="1"/>
            <a:r>
              <a:rPr lang="ru-RU" sz="2400" b="1">
                <a:solidFill>
                  <a:schemeClr val="bg1"/>
                </a:solidFill>
              </a:rPr>
              <a:t>Мини-исследование «Наши родственники на войне»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088" y="4581525"/>
            <a:ext cx="1284287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00B0"/>
                </a:solidFill>
                <a:latin typeface="+mj-lt"/>
              </a:rPr>
              <a:t>Работы </a:t>
            </a:r>
          </a:p>
          <a:p>
            <a:pPr>
              <a:defRPr/>
            </a:pPr>
            <a:r>
              <a:rPr lang="ru-RU" b="1" dirty="0">
                <a:solidFill>
                  <a:srgbClr val="0000B0"/>
                </a:solidFill>
                <a:latin typeface="+mj-lt"/>
              </a:rPr>
              <a:t>учащихся</a:t>
            </a:r>
          </a:p>
          <a:p>
            <a:pPr>
              <a:defRPr/>
            </a:pPr>
            <a:r>
              <a:rPr lang="ru-RU" b="1" dirty="0" smtClean="0">
                <a:solidFill>
                  <a:srgbClr val="0000B0"/>
                </a:solidFill>
                <a:latin typeface="+mj-lt"/>
              </a:rPr>
              <a:t>1а </a:t>
            </a:r>
            <a:r>
              <a:rPr lang="ru-RU" b="1" dirty="0">
                <a:solidFill>
                  <a:srgbClr val="0000B0"/>
                </a:solidFill>
                <a:latin typeface="+mj-lt"/>
              </a:rPr>
              <a:t>класса</a:t>
            </a:r>
          </a:p>
        </p:txBody>
      </p:sp>
      <p:pic>
        <p:nvPicPr>
          <p:cNvPr id="8" name="Picture 8" descr="6454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149725"/>
            <a:ext cx="30289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1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1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10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260648"/>
            <a:ext cx="3191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Проекты</a:t>
            </a:r>
            <a:endParaRPr lang="ru-RU" sz="5400" b="1" cap="none" spc="0" dirty="0">
              <a:ln w="9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9168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11560" y="1520788"/>
            <a:ext cx="2160240" cy="3014754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2614988"/>
            <a:ext cx="750150" cy="1030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83568" y="1556792"/>
            <a:ext cx="113387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Князь Владимир Красное солнышко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 rot="10800000" flipV="1">
            <a:off x="864096" y="4005064"/>
            <a:ext cx="183569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Выполнила: ученица 2 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класса </a:t>
            </a:r>
            <a:endParaRPr kumimoji="0" lang="ru-RU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Водянова Анастасия</a:t>
            </a:r>
            <a:endParaRPr kumimoji="0" lang="ru-RU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Павлово 2012 г.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004048" y="1520788"/>
            <a:ext cx="2808312" cy="33483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096" y="155679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Проращивание фасоли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012160" y="427393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err="1" smtClean="0"/>
              <a:t>Окомелкова</a:t>
            </a:r>
            <a:r>
              <a:rPr lang="ru-RU" sz="1400" dirty="0" smtClean="0"/>
              <a:t> Юля 1а класс</a:t>
            </a:r>
            <a:endParaRPr lang="ru-RU" sz="1400" dirty="0"/>
          </a:p>
        </p:txBody>
      </p:sp>
      <p:pic>
        <p:nvPicPr>
          <p:cNvPr id="65543" name="Picture 7" descr="G:\фасоль Окомёлковой Юлии\IMG_0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55177"/>
            <a:ext cx="994209" cy="74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4" name="Picture 8" descr="G:\фасоль Окомёлковой Юлии\IMG_05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96715"/>
            <a:ext cx="1224136" cy="75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5" name="Picture 9" descr="G:\фасоль Окомёлковой Юлии\IMG_05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75" y="3006361"/>
            <a:ext cx="934985" cy="70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G:\фасоль Окомёлковой Юлии\IMG_054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5"/>
          <a:stretch/>
        </p:blipFill>
        <p:spPr bwMode="auto">
          <a:xfrm>
            <a:off x="6256685" y="3061118"/>
            <a:ext cx="655576" cy="97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7" name="Picture 11" descr="G:\фасоль Окомёлковой Юлии\IMG_055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17621"/>
          <a:stretch/>
        </p:blipFill>
        <p:spPr bwMode="auto">
          <a:xfrm>
            <a:off x="5141112" y="3838476"/>
            <a:ext cx="864096" cy="69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8" name="Picture 12" descr="G:\фасоль Окомёлковой Юлии\IMG_056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429" y="3068960"/>
            <a:ext cx="630615" cy="95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4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96238" y="142875"/>
            <a:ext cx="22736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 smtClean="0">
                <a:solidFill>
                  <a:schemeClr val="bg1"/>
                </a:solidFill>
                <a:latin typeface="+mj-lt"/>
              </a:rPr>
              <a:t>Поход</a:t>
            </a:r>
            <a:endParaRPr lang="ru-RU" sz="5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C:\Users\начальныеПК3\Desktop\фото 1-2 класс\всё\_DSC023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40768"/>
            <a:ext cx="4766561" cy="399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чальныеПК3\Desktop\фото 1-2 класс\всё\_DSC02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976" y="1268760"/>
            <a:ext cx="4619024" cy="307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чальныеПК3\Desktop\фото 1-2 класс\всё\_DSC02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5275" y="2003927"/>
            <a:ext cx="7032649" cy="468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начальныеПК3\Desktop\фото 1-2 класс\всё\_DSC027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6044" y="1268760"/>
            <a:ext cx="7130532" cy="475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начальныеПК3\Desktop\фото 1-2 класс\природа аня\IMG_12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356762"/>
            <a:ext cx="6737537" cy="505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начальныеПК3\Desktop\фото 1-2 класс\природа аня\IMG_118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412" y="960308"/>
            <a:ext cx="7763127" cy="582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029" y="285750"/>
            <a:ext cx="547515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До свидания, 1 класс!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4" name="Picture 2" descr="C:\Users\начальныеПК3\Desktop\фото 1-2 класс\до свиданья 1 класс\IMG_118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1196752"/>
            <a:ext cx="7620069" cy="49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949" y="44624"/>
            <a:ext cx="430505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 cmpd="dbl">
                  <a:solidFill>
                    <a:srgbClr val="FFC000"/>
                  </a:solidFill>
                  <a:prstDash val="sysDot"/>
                </a:ln>
                <a:blipFill>
                  <a:blip r:embed="rId2"/>
                  <a:tile tx="0" ty="0" sx="100000" sy="100000" flip="none" algn="tl"/>
                </a:blipFill>
                <a:effectLst>
                  <a:glow rad="127000">
                    <a:srgbClr val="C00000"/>
                  </a:glow>
                  <a:outerShdw blurRad="41275" dist="20320" dir="1800000" algn="tl" rotWithShape="0">
                    <a:srgbClr val="FFFF00">
                      <a:alpha val="40000"/>
                    </a:srgbClr>
                  </a:outerShdw>
                </a:effectLst>
              </a:rPr>
              <a:t>Осенины</a:t>
            </a:r>
            <a:r>
              <a:rPr lang="ru-RU" sz="5400" b="1" dirty="0" smtClean="0">
                <a:ln w="12700" cmpd="dbl">
                  <a:solidFill>
                    <a:srgbClr val="FFC000"/>
                  </a:solidFill>
                  <a:prstDash val="sysDot"/>
                </a:ln>
                <a:blipFill>
                  <a:blip r:embed="rId2"/>
                  <a:tile tx="0" ty="0" sx="100000" sy="100000" flip="none" algn="tl"/>
                </a:blipFill>
                <a:effectLst>
                  <a:glow rad="127000">
                    <a:srgbClr val="C00000"/>
                  </a:glow>
                  <a:outerShdw blurRad="41275" dist="20320" dir="1800000" algn="tl" rotWithShape="0">
                    <a:srgbClr val="FFFF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5400" b="1" dirty="0" smtClean="0">
                <a:ln w="12700" cmpd="dbl">
                  <a:solidFill>
                    <a:srgbClr val="FFC000"/>
                  </a:solidFill>
                  <a:prstDash val="sysDot"/>
                </a:ln>
                <a:blipFill>
                  <a:blip r:embed="rId2"/>
                  <a:tile tx="0" ty="0" sx="100000" sy="100000" flip="none" algn="tl"/>
                </a:blipFill>
                <a:effectLst>
                  <a:glow rad="127000">
                    <a:srgbClr val="C00000"/>
                  </a:glow>
                  <a:outerShdw blurRad="41275" dist="20320" dir="1800000" algn="tl" rotWithShape="0">
                    <a:srgbClr val="FFFF00">
                      <a:alpha val="40000"/>
                    </a:srgbClr>
                  </a:outerShdw>
                </a:effectLst>
              </a:rPr>
              <a:t> Осенний КВН</a:t>
            </a:r>
            <a:endParaRPr lang="ru-RU" sz="5400" b="1" dirty="0">
              <a:ln w="12700" cmpd="dbl">
                <a:solidFill>
                  <a:srgbClr val="FFC000"/>
                </a:solidFill>
                <a:prstDash val="sysDot"/>
              </a:ln>
              <a:blipFill>
                <a:blip r:embed="rId2"/>
                <a:tile tx="0" ty="0" sx="100000" sy="100000" flip="none" algn="tl"/>
              </a:blipFill>
              <a:effectLst>
                <a:glow rad="127000">
                  <a:srgbClr val="C00000"/>
                </a:glow>
                <a:outerShdw blurRad="41275" dist="20320" dir="1800000" algn="tl" rotWithShape="0">
                  <a:srgbClr val="FFFF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C:\Users\начальныеПК3\Desktop\фото 1-2 класс\Осенины\Осенины (5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82" y="1768446"/>
            <a:ext cx="5483499" cy="365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чальныеПК3\Desktop\фото 1-2 класс\Осенины\Осенины (15)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1371144"/>
            <a:ext cx="4031674" cy="421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начальныеПК3\Desktop\фото 1-2 класс\Осенины\Осенины (19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8367" y="2924944"/>
            <a:ext cx="5619732" cy="37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начальныеПК3\Desktop\фото 1-2 класс\Осенины\Осенины (37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94536"/>
            <a:ext cx="7745197" cy="51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404664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Мы в центре здоровья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8678" name="Picture 6" descr="G:\реабил.1 А\P108045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196752"/>
            <a:ext cx="6019666" cy="32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G:\реабил.1 А\P10804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012" y="3521736"/>
            <a:ext cx="4436402" cy="33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G:\реабил.1 А\P10804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650639"/>
            <a:ext cx="4276726" cy="320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G:\реабил.1 А\P108047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6270" y="1050995"/>
            <a:ext cx="3996712" cy="29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G:\реабил.1 А\P108047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7839" y="1916831"/>
            <a:ext cx="5964346" cy="333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14313"/>
            <a:ext cx="29543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bg1"/>
                </a:solidFill>
                <a:latin typeface="+mj-lt"/>
              </a:rPr>
              <a:t>Выводы</a:t>
            </a:r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357188" y="2000250"/>
            <a:ext cx="833437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ritannic Bold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ritannic Bold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ritannic Bold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ritannic Bold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ritannic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itannic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itannic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itannic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itannic Bold" pitchFamily="34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ru-RU"/>
              <a:t> Педагогический смысл работы по нравственному становлению личности</a:t>
            </a:r>
          </a:p>
          <a:p>
            <a:pPr algn="l" eaLnBrk="1" hangingPunct="1"/>
            <a:r>
              <a:rPr lang="ru-RU"/>
              <a:t>младшего школьника состоит в том, чтобы помогать ему продвигаться</a:t>
            </a:r>
          </a:p>
          <a:p>
            <a:pPr algn="l" eaLnBrk="1" hangingPunct="1"/>
            <a:r>
              <a:rPr lang="ru-RU"/>
              <a:t>от элементарных навыков поведения к более высокому уровню, где </a:t>
            </a:r>
          </a:p>
          <a:p>
            <a:pPr algn="l" eaLnBrk="1" hangingPunct="1"/>
            <a:r>
              <a:rPr lang="ru-RU"/>
              <a:t>требуется самостоятельность принятия решения и нравственный выбор.</a:t>
            </a:r>
          </a:p>
          <a:p>
            <a:pPr algn="l" eaLnBrk="1" hangingPunct="1"/>
            <a:endParaRPr lang="ru-RU"/>
          </a:p>
          <a:p>
            <a:pPr algn="l" eaLnBrk="1" hangingPunct="1">
              <a:buFont typeface="Arial" charset="0"/>
              <a:buChar char="•"/>
            </a:pPr>
            <a:r>
              <a:rPr lang="ru-RU"/>
              <a:t> Успешность данного вида деятельности зависит от грамотности педагога,</a:t>
            </a:r>
          </a:p>
          <a:p>
            <a:pPr algn="l" eaLnBrk="1" hangingPunct="1"/>
            <a:r>
              <a:rPr lang="ru-RU"/>
              <a:t>  разнообразии применяемых им методов и эмоциональном отклике детей.</a:t>
            </a:r>
          </a:p>
          <a:p>
            <a:pPr algn="l" eaLnBrk="1" hangingPunct="1"/>
            <a:endParaRPr lang="ru-RU"/>
          </a:p>
          <a:p>
            <a:pPr algn="l" eaLnBrk="1" hangingPunct="1">
              <a:buFont typeface="Arial" charset="0"/>
              <a:buChar char="•"/>
            </a:pPr>
            <a:r>
              <a:rPr lang="ru-RU"/>
              <a:t> Нравственная направленность личности раскрывается не в отдельных </a:t>
            </a:r>
          </a:p>
          <a:p>
            <a:pPr algn="l" eaLnBrk="1" hangingPunct="1"/>
            <a:r>
              <a:rPr lang="ru-RU"/>
              <a:t>  поступках, а в её общей деятельности, которая оценивается, прежде </a:t>
            </a:r>
          </a:p>
          <a:p>
            <a:pPr algn="l" eaLnBrk="1" hangingPunct="1"/>
            <a:r>
              <a:rPr lang="ru-RU"/>
              <a:t>  всего, через способность личности активно проявлять жизненную </a:t>
            </a:r>
          </a:p>
          <a:p>
            <a:pPr algn="l" eaLnBrk="1" hangingPunct="1"/>
            <a:r>
              <a:rPr lang="ru-RU"/>
              <a:t>  позицию.</a:t>
            </a:r>
          </a:p>
          <a:p>
            <a:pPr algn="l"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Актуальность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611188" y="1628775"/>
            <a:ext cx="78486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ritannic Bold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ritannic Bold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ritannic Bold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ritannic Bold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ritannic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itannic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itannic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itannic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itannic Bold" pitchFamily="34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ru-RU">
                <a:solidFill>
                  <a:srgbClr val="0000CC"/>
                </a:solidFill>
                <a:latin typeface="Constantia" pitchFamily="18" charset="0"/>
              </a:rPr>
              <a:t>  </a:t>
            </a:r>
            <a:r>
              <a:rPr lang="ru-RU">
                <a:solidFill>
                  <a:srgbClr val="0000B0"/>
                </a:solidFill>
                <a:latin typeface="Constantia" pitchFamily="18" charset="0"/>
              </a:rPr>
              <a:t>Нравственные  изменения , с которыми встретилось наше общество в результате политических перемен,  оказывают негативное воздействие, прежде всего на детей, подростков и молодёжь.  Подрастающее поколение не обладает сформированной культурой и поэтому как губка впитывает не только положительные, но и отрицательные стороны сегодняшней жизни.</a:t>
            </a:r>
          </a:p>
          <a:p>
            <a:pPr algn="l" eaLnBrk="1" hangingPunct="1">
              <a:buFont typeface="Arial" charset="0"/>
              <a:buChar char="•"/>
            </a:pPr>
            <a:r>
              <a:rPr lang="ru-RU">
                <a:solidFill>
                  <a:srgbClr val="0000B0"/>
                </a:solidFill>
                <a:latin typeface="Constantia" pitchFamily="18" charset="0"/>
              </a:rPr>
              <a:t>  Об актуальности духовно-нравственного воспитания в школе свидетельствуют многие кризисные явления современной жизни: наркомания, криминализация детской среды, низкий уровень общественной морали, утрата семейных ценностей, упадок патриотического воспитания и др. </a:t>
            </a:r>
          </a:p>
          <a:p>
            <a:pPr algn="l" eaLnBrk="1" hangingPunct="1">
              <a:buFont typeface="Arial" charset="0"/>
              <a:buChar char="•"/>
            </a:pPr>
            <a:r>
              <a:rPr lang="ru-RU">
                <a:solidFill>
                  <a:srgbClr val="0000B0"/>
                </a:solidFill>
                <a:latin typeface="Constantia" pitchFamily="18" charset="0"/>
              </a:rPr>
              <a:t>  Поэтому духовно-нравственное воспитание  обучающихся сегодня является первостепенной задачей современной образовательной системы и представляет собой важный компонент социального заказа для образования.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1285875" y="2357438"/>
            <a:ext cx="650081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337550" cy="914400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Национальный воспитательный идеал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000B0"/>
                </a:solidFill>
              </a:rPr>
              <a:t>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укоренённый в духовных и культурных традициях многонационального народа Российской Федерации.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i="1" smtClean="0">
                <a:solidFill>
                  <a:srgbClr val="0000B0"/>
                </a:solidFill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Основная педагогическая цель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00B0"/>
                </a:solidFill>
              </a:rPr>
              <a:t>Воспитание,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0000B0"/>
                </a:solidFill>
              </a:rPr>
              <a:t>   социально – педагогическая поддержка становления и развития высоконравственного, ответственного, инициативного и компетентного гражданина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Задачи </a:t>
            </a:r>
            <a:r>
              <a:rPr lang="ru-RU" smtClean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750" y="1700213"/>
            <a:ext cx="7127875" cy="40941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2400" dirty="0">
                <a:solidFill>
                  <a:srgbClr val="0000B0"/>
                </a:solidFill>
                <a:latin typeface="+mj-lt"/>
              </a:rPr>
              <a:t>Духовно-нравственное воспитание предполагает:</a:t>
            </a:r>
          </a:p>
          <a:p>
            <a:pPr algn="l">
              <a:defRPr/>
            </a:pPr>
            <a:endParaRPr lang="ru-RU" sz="2000" dirty="0">
              <a:solidFill>
                <a:srgbClr val="0000B0"/>
              </a:solidFill>
              <a:latin typeface="+mj-lt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B0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0000B0"/>
                </a:solidFill>
                <a:latin typeface="+mj-lt"/>
              </a:rPr>
              <a:t>становление отношений ребёнка к Родине, </a:t>
            </a:r>
          </a:p>
          <a:p>
            <a:pPr algn="l">
              <a:defRPr/>
            </a:pPr>
            <a:r>
              <a:rPr lang="ru-RU" sz="2400" dirty="0">
                <a:solidFill>
                  <a:srgbClr val="0000B0"/>
                </a:solidFill>
                <a:latin typeface="+mj-lt"/>
              </a:rPr>
              <a:t>  обществу, людям, к труду, </a:t>
            </a:r>
          </a:p>
          <a:p>
            <a:pPr algn="l">
              <a:defRPr/>
            </a:pPr>
            <a:r>
              <a:rPr lang="ru-RU" sz="2400" dirty="0">
                <a:solidFill>
                  <a:srgbClr val="0000B0"/>
                </a:solidFill>
                <a:latin typeface="+mj-lt"/>
              </a:rPr>
              <a:t>  своим обязанностям и самому себе;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00B0"/>
                </a:solidFill>
                <a:latin typeface="+mj-lt"/>
              </a:rPr>
              <a:t> развитие качеств:</a:t>
            </a:r>
          </a:p>
          <a:p>
            <a:pPr algn="l">
              <a:defRPr/>
            </a:pPr>
            <a:r>
              <a:rPr lang="ru-RU" sz="2400" dirty="0">
                <a:solidFill>
                  <a:srgbClr val="0000B0"/>
                </a:solidFill>
                <a:latin typeface="+mj-lt"/>
              </a:rPr>
              <a:t>         - патриотизма, </a:t>
            </a:r>
          </a:p>
          <a:p>
            <a:pPr algn="l">
              <a:defRPr/>
            </a:pPr>
            <a:r>
              <a:rPr lang="ru-RU" sz="2400" dirty="0">
                <a:solidFill>
                  <a:srgbClr val="0000B0"/>
                </a:solidFill>
                <a:latin typeface="+mj-lt"/>
              </a:rPr>
              <a:t>         - толерантности, </a:t>
            </a:r>
          </a:p>
          <a:p>
            <a:pPr algn="l">
              <a:defRPr/>
            </a:pPr>
            <a:r>
              <a:rPr lang="ru-RU" sz="2400" dirty="0">
                <a:solidFill>
                  <a:srgbClr val="0000B0"/>
                </a:solidFill>
                <a:latin typeface="+mj-lt"/>
              </a:rPr>
              <a:t>         - товарищества,</a:t>
            </a:r>
          </a:p>
          <a:p>
            <a:pPr algn="l">
              <a:defRPr/>
            </a:pPr>
            <a:r>
              <a:rPr lang="ru-RU" sz="2400" dirty="0">
                <a:solidFill>
                  <a:srgbClr val="0000B0"/>
                </a:solidFill>
                <a:latin typeface="+mj-lt"/>
              </a:rPr>
              <a:t>         - активного отношения к действительности,</a:t>
            </a:r>
          </a:p>
          <a:p>
            <a:pPr algn="l">
              <a:defRPr/>
            </a:pPr>
            <a:r>
              <a:rPr lang="ru-RU" sz="2400" dirty="0">
                <a:solidFill>
                  <a:srgbClr val="0000B0"/>
                </a:solidFill>
                <a:latin typeface="+mj-lt"/>
              </a:rPr>
              <a:t>         - глубокого уважения к людям.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b="1" smtClean="0"/>
              <a:t>Принципы духовно-нравственного воспитания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1989138"/>
            <a:ext cx="7704138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ru-RU" dirty="0">
                <a:solidFill>
                  <a:srgbClr val="0000CC"/>
                </a:solidFill>
                <a:latin typeface="+mj-lt"/>
              </a:rPr>
              <a:t> </a:t>
            </a:r>
            <a:r>
              <a:rPr lang="ru-RU" sz="2800" dirty="0">
                <a:solidFill>
                  <a:srgbClr val="0000B0"/>
                </a:solidFill>
                <a:latin typeface="+mj-lt"/>
              </a:rPr>
              <a:t>Воспитание на традициях.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00B0"/>
                </a:solidFill>
                <a:latin typeface="+mj-lt"/>
              </a:rPr>
              <a:t>  Принцип сотрудничества.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00B0"/>
                </a:solidFill>
                <a:latin typeface="+mj-lt"/>
              </a:rPr>
              <a:t>  Принцип целостности </a:t>
            </a:r>
          </a:p>
          <a:p>
            <a:pPr algn="l">
              <a:defRPr/>
            </a:pPr>
            <a:r>
              <a:rPr lang="ru-RU" sz="2800" dirty="0">
                <a:solidFill>
                  <a:srgbClr val="0000B0"/>
                </a:solidFill>
                <a:latin typeface="+mj-lt"/>
              </a:rPr>
              <a:t>   </a:t>
            </a:r>
            <a:r>
              <a:rPr lang="ru-RU" sz="2800" dirty="0" smtClean="0">
                <a:solidFill>
                  <a:srgbClr val="0000B0"/>
                </a:solidFill>
                <a:latin typeface="+mj-lt"/>
              </a:rPr>
              <a:t>учебно-воспитательного </a:t>
            </a:r>
            <a:r>
              <a:rPr lang="ru-RU" sz="2800" dirty="0">
                <a:solidFill>
                  <a:srgbClr val="0000B0"/>
                </a:solidFill>
                <a:latin typeface="+mj-lt"/>
              </a:rPr>
              <a:t>процесса.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00B0"/>
                </a:solidFill>
                <a:latin typeface="+mj-lt"/>
              </a:rPr>
              <a:t>  </a:t>
            </a:r>
            <a:r>
              <a:rPr lang="ru-RU" sz="2800" dirty="0" smtClean="0">
                <a:solidFill>
                  <a:srgbClr val="0000B0"/>
                </a:solidFill>
                <a:latin typeface="+mj-lt"/>
              </a:rPr>
              <a:t>Системно-</a:t>
            </a:r>
            <a:r>
              <a:rPr lang="ru-RU" sz="2800" dirty="0" err="1" smtClean="0">
                <a:solidFill>
                  <a:srgbClr val="0000B0"/>
                </a:solidFill>
                <a:latin typeface="+mj-lt"/>
              </a:rPr>
              <a:t>деятельностный</a:t>
            </a:r>
            <a:r>
              <a:rPr lang="ru-RU" sz="2800" dirty="0" smtClean="0">
                <a:solidFill>
                  <a:srgbClr val="0000B0"/>
                </a:solidFill>
                <a:latin typeface="+mj-lt"/>
              </a:rPr>
              <a:t> </a:t>
            </a:r>
            <a:r>
              <a:rPr lang="ru-RU" sz="2800" dirty="0">
                <a:solidFill>
                  <a:srgbClr val="0000B0"/>
                </a:solidFill>
                <a:latin typeface="+mj-lt"/>
              </a:rPr>
              <a:t>подход.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00B0"/>
                </a:solidFill>
                <a:latin typeface="+mj-lt"/>
              </a:rPr>
              <a:t>  Личностно-ориентированный подход.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00B0"/>
                </a:solidFill>
                <a:latin typeface="+mj-lt"/>
              </a:rPr>
              <a:t>  Принцип сохранения исторической </a:t>
            </a:r>
          </a:p>
          <a:p>
            <a:pPr algn="l">
              <a:defRPr/>
            </a:pPr>
            <a:r>
              <a:rPr lang="ru-RU" sz="2800" dirty="0">
                <a:solidFill>
                  <a:srgbClr val="0000B0"/>
                </a:solidFill>
                <a:latin typeface="+mj-lt"/>
              </a:rPr>
              <a:t>   памяти.</a:t>
            </a:r>
          </a:p>
          <a:p>
            <a:pPr algn="l">
              <a:defRPr/>
            </a:pPr>
            <a:endParaRPr lang="ru-RU" sz="2800" dirty="0">
              <a:solidFill>
                <a:srgbClr val="0000B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dirty="0" smtClean="0"/>
              <a:t>             Направления </a:t>
            </a:r>
            <a:endParaRPr lang="ru-RU" sz="4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3" name="Picture 11" descr="Мальчикбез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1688"/>
            <a:ext cx="17748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Выноска со стрелкой вправо 9"/>
          <p:cNvSpPr>
            <a:spLocks noChangeArrowheads="1"/>
          </p:cNvSpPr>
          <p:nvPr/>
        </p:nvSpPr>
        <p:spPr bwMode="auto">
          <a:xfrm>
            <a:off x="714375" y="1928813"/>
            <a:ext cx="2770188" cy="1854200"/>
          </a:xfrm>
          <a:prstGeom prst="rightArrowCallout">
            <a:avLst>
              <a:gd name="adj1" fmla="val 25000"/>
              <a:gd name="adj2" fmla="val 48269"/>
              <a:gd name="adj3" fmla="val 9932"/>
              <a:gd name="adj4" fmla="val 7852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  <a:p>
            <a:endParaRPr lang="ru-RU"/>
          </a:p>
          <a:p>
            <a:r>
              <a:rPr lang="ru-RU" sz="2000"/>
              <a:t>Художественно-</a:t>
            </a:r>
          </a:p>
          <a:p>
            <a:r>
              <a:rPr lang="ru-RU" sz="2000"/>
              <a:t>эстетическое </a:t>
            </a:r>
          </a:p>
        </p:txBody>
      </p:sp>
      <p:sp>
        <p:nvSpPr>
          <p:cNvPr id="10245" name="Выноска со стрелкой вправо 13"/>
          <p:cNvSpPr>
            <a:spLocks noChangeArrowheads="1"/>
          </p:cNvSpPr>
          <p:nvPr/>
        </p:nvSpPr>
        <p:spPr bwMode="auto">
          <a:xfrm>
            <a:off x="714375" y="4000500"/>
            <a:ext cx="2770188" cy="1854200"/>
          </a:xfrm>
          <a:prstGeom prst="rightArrowCallout">
            <a:avLst>
              <a:gd name="adj1" fmla="val 25000"/>
              <a:gd name="adj2" fmla="val 48269"/>
              <a:gd name="adj3" fmla="val 9932"/>
              <a:gd name="adj4" fmla="val 7852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Экологическое</a:t>
            </a:r>
            <a:endParaRPr lang="ru-RU" sz="2000" dirty="0"/>
          </a:p>
        </p:txBody>
      </p:sp>
      <p:sp>
        <p:nvSpPr>
          <p:cNvPr id="10246" name="Выноска со стрелкой вправо 14"/>
          <p:cNvSpPr>
            <a:spLocks noChangeArrowheads="1"/>
          </p:cNvSpPr>
          <p:nvPr/>
        </p:nvSpPr>
        <p:spPr bwMode="auto">
          <a:xfrm flipH="1">
            <a:off x="5143500" y="2000250"/>
            <a:ext cx="3143250" cy="1854200"/>
          </a:xfrm>
          <a:prstGeom prst="rightArrowCallout">
            <a:avLst>
              <a:gd name="adj1" fmla="val 25000"/>
              <a:gd name="adj2" fmla="val 48269"/>
              <a:gd name="adj3" fmla="val 9936"/>
              <a:gd name="adj4" fmla="val 7852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sz="2000" dirty="0" smtClean="0"/>
              <a:t>Патриотическое</a:t>
            </a:r>
            <a:endParaRPr lang="ru-RU" sz="2000" dirty="0"/>
          </a:p>
        </p:txBody>
      </p:sp>
      <p:sp>
        <p:nvSpPr>
          <p:cNvPr id="10247" name="Выноска со стрелкой вправо 15"/>
          <p:cNvSpPr>
            <a:spLocks noChangeArrowheads="1"/>
          </p:cNvSpPr>
          <p:nvPr/>
        </p:nvSpPr>
        <p:spPr bwMode="auto">
          <a:xfrm flipH="1">
            <a:off x="5143500" y="4000500"/>
            <a:ext cx="3143250" cy="1854200"/>
          </a:xfrm>
          <a:prstGeom prst="rightArrowCallout">
            <a:avLst>
              <a:gd name="adj1" fmla="val 25000"/>
              <a:gd name="adj2" fmla="val 48269"/>
              <a:gd name="adj3" fmla="val 9936"/>
              <a:gd name="adj4" fmla="val 7852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/>
          </a:p>
          <a:p>
            <a:endParaRPr lang="ru-RU" sz="2000"/>
          </a:p>
          <a:p>
            <a:r>
              <a:rPr lang="ru-RU" sz="2000"/>
              <a:t>Спортивно-оздоровительное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Формы работы с детьми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7924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800" smtClean="0"/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0000B0"/>
                </a:solidFill>
              </a:rPr>
              <a:t>Беседы, игры </a:t>
            </a:r>
            <a:r>
              <a:rPr lang="ru-RU" sz="2800" i="1" smtClean="0">
                <a:solidFill>
                  <a:srgbClr val="0000B0"/>
                </a:solidFill>
              </a:rPr>
              <a:t>нравственного и духовно-нравственного содержания</a:t>
            </a:r>
            <a:endParaRPr lang="ru-RU" sz="2800" smtClean="0">
              <a:solidFill>
                <a:srgbClr val="0000B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0000B0"/>
                </a:solidFill>
              </a:rPr>
              <a:t>Проведение совместных праздников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0000B0"/>
                </a:solidFill>
              </a:rPr>
              <a:t>Экскурсии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0000B0"/>
                </a:solidFill>
              </a:rPr>
              <a:t>Организация выставок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0000B0"/>
                </a:solidFill>
              </a:rPr>
              <a:t>Творческая деятельность учащихся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0000B0"/>
                </a:solidFill>
              </a:rPr>
              <a:t>Театрализованные представления</a:t>
            </a:r>
            <a:endParaRPr lang="en-US" sz="2800" smtClean="0">
              <a:solidFill>
                <a:srgbClr val="0000B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0000B0"/>
                </a:solidFill>
              </a:rPr>
              <a:t>Проектно-исследовательская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G:\посвящение и новый год фото\Изображение 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296651"/>
            <a:ext cx="4176465" cy="313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G:\посвящение и новый год фото\Изображение 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550928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G:\посвящение и новый год фото\Изображение 01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564444"/>
            <a:ext cx="4104456" cy="262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4" name="WordArt 6"/>
          <p:cNvSpPr>
            <a:spLocks noChangeArrowheads="1" noChangeShapeType="1" noTextEdit="1"/>
          </p:cNvSpPr>
          <p:nvPr/>
        </p:nvSpPr>
        <p:spPr bwMode="auto">
          <a:xfrm rot="380434">
            <a:off x="4568730" y="1051557"/>
            <a:ext cx="4057120" cy="223224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7278"/>
              </a:avLst>
            </a:prstTxWarp>
          </a:bodyPr>
          <a:lstStyle/>
          <a:p>
            <a:r>
              <a:rPr lang="ru-RU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Посвящение </a:t>
            </a:r>
          </a:p>
          <a:p>
            <a:r>
              <a:rPr lang="ru-RU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 </a:t>
            </a:r>
          </a:p>
          <a:p>
            <a:r>
              <a:rPr lang="ru-RU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первоклассники</a:t>
            </a:r>
            <a:endParaRPr lang="ru-RU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xit" presetSubtype="4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" dur="2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 animBg="1"/>
      <p:bldP spid="109574" grpId="1" animBg="1"/>
    </p:bldLst>
  </p:timing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ritannic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ritannic Bold" pitchFamily="34" charset="0"/>
          </a:defRPr>
        </a:defPPr>
      </a:lstStyle>
    </a:lnDef>
  </a:objectDefaults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1298</TotalTime>
  <Words>467</Words>
  <Application>Microsoft Office PowerPoint</Application>
  <PresentationFormat>Экран (4:3)</PresentationFormat>
  <Paragraphs>98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Скругленный</vt:lpstr>
      <vt:lpstr>               МБОУ СОШ №5 г. Павлово</vt:lpstr>
      <vt:lpstr>Актуальность</vt:lpstr>
      <vt:lpstr>Национальный воспитательный идеал</vt:lpstr>
      <vt:lpstr>Основная педагогическая цель</vt:lpstr>
      <vt:lpstr>Задачи  </vt:lpstr>
      <vt:lpstr>Принципы духовно-нравственного воспитания</vt:lpstr>
      <vt:lpstr>             Направления </vt:lpstr>
      <vt:lpstr>Формы работы с детьми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Духовно-нравственное воспитание  младших школьников через культуру   православия</dc:title>
  <dc:creator>Светлана</dc:creator>
  <cp:lastModifiedBy>начальныеПК3</cp:lastModifiedBy>
  <cp:revision>132</cp:revision>
  <dcterms:created xsi:type="dcterms:W3CDTF">2010-11-13T09:26:00Z</dcterms:created>
  <dcterms:modified xsi:type="dcterms:W3CDTF">2019-01-25T11:57:34Z</dcterms:modified>
</cp:coreProperties>
</file>