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67" r:id="rId2"/>
  </p:sldMasterIdLst>
  <p:notesMasterIdLst>
    <p:notesMasterId r:id="rId13"/>
  </p:notesMasterIdLst>
  <p:handoutMasterIdLst>
    <p:handoutMasterId r:id="rId14"/>
  </p:handoutMasterIdLst>
  <p:sldIdLst>
    <p:sldId id="257" r:id="rId3"/>
    <p:sldId id="258" r:id="rId4"/>
    <p:sldId id="277" r:id="rId5"/>
    <p:sldId id="261" r:id="rId6"/>
    <p:sldId id="275" r:id="rId7"/>
    <p:sldId id="268" r:id="rId8"/>
    <p:sldId id="263" r:id="rId9"/>
    <p:sldId id="264" r:id="rId10"/>
    <p:sldId id="272" r:id="rId11"/>
    <p:sldId id="273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FF"/>
    <a:srgbClr val="003399"/>
    <a:srgbClr val="336699"/>
    <a:srgbClr val="008080"/>
    <a:srgbClr val="009999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84" autoAdjust="0"/>
    <p:restoredTop sz="94728" autoAdjust="0"/>
  </p:normalViewPr>
  <p:slideViewPr>
    <p:cSldViewPr>
      <p:cViewPr varScale="1">
        <p:scale>
          <a:sx n="87" d="100"/>
          <a:sy n="87" d="100"/>
        </p:scale>
        <p:origin x="-99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78BAA947-C015-4831-AD29-61413A7EDD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73860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259E3478-3ED5-4CA6-B5E5-13AD26194B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84273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563918-0773-4B8D-A51E-6BFF10F7EF81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E6C1B5-FDD9-4B6E-94D0-ED74A1FC0406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E9F831-03B4-4C38-90E1-CA81CE1D4324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9CC729-3B2A-49BB-8CD5-A75066861ED2}" type="slidenum">
              <a:rPr lang="ru-RU" smtClean="0"/>
              <a:pPr/>
              <a:t>7</a:t>
            </a:fld>
            <a:endParaRPr lang="ru-RU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939300-CA91-41D1-BF28-B15CF759E807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58FD3B-BCF3-41A1-B69E-48FD145954E2}" type="slidenum">
              <a:rPr lang="ru-RU" smtClean="0"/>
              <a:pPr/>
              <a:t>10</a:t>
            </a:fld>
            <a:endParaRPr lang="ru-RU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Ребёнку надо помочь!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86019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BF757-64B8-4784-83DE-10AF360A74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38678A-63F8-4BD9-AC45-027D31643C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8D25C5-E74B-4347-8FEC-CF5C6552EC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22 w 1722"/>
                <a:gd name="T1" fmla="*/ 66 h 66"/>
                <a:gd name="T2" fmla="*/ 1722 w 1722"/>
                <a:gd name="T3" fmla="*/ 60 h 66"/>
                <a:gd name="T4" fmla="*/ 0 w 1722"/>
                <a:gd name="T5" fmla="*/ 0 h 66"/>
                <a:gd name="T6" fmla="*/ 0 w 1722"/>
                <a:gd name="T7" fmla="*/ 48 h 66"/>
                <a:gd name="T8" fmla="*/ 1722 w 1722"/>
                <a:gd name="T9" fmla="*/ 66 h 66"/>
                <a:gd name="T10" fmla="*/ 1722 w 1722"/>
                <a:gd name="T11" fmla="*/ 66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5 w 975"/>
                <a:gd name="T1" fmla="*/ 48 h 101"/>
                <a:gd name="T2" fmla="*/ 975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5 w 975"/>
                <a:gd name="T9" fmla="*/ 48 h 101"/>
                <a:gd name="T10" fmla="*/ 975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41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41 w 2141"/>
                <a:gd name="T7" fmla="*/ 0 h 198"/>
                <a:gd name="T8" fmla="*/ 2141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82 w 2517"/>
                <a:gd name="T1" fmla="*/ 276 h 276"/>
                <a:gd name="T2" fmla="*/ 2517 w 2517"/>
                <a:gd name="T3" fmla="*/ 204 h 276"/>
                <a:gd name="T4" fmla="*/ 2260 w 2517"/>
                <a:gd name="T5" fmla="*/ 0 h 276"/>
                <a:gd name="T6" fmla="*/ 0 w 2517"/>
                <a:gd name="T7" fmla="*/ 276 h 276"/>
                <a:gd name="T8" fmla="*/ 2182 w 2517"/>
                <a:gd name="T9" fmla="*/ 276 h 276"/>
                <a:gd name="T10" fmla="*/ 2182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9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9 w 729"/>
                <a:gd name="T7" fmla="*/ 240 h 240"/>
                <a:gd name="T8" fmla="*/ 729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9 w 729"/>
                <a:gd name="T1" fmla="*/ 318 h 318"/>
                <a:gd name="T2" fmla="*/ 729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9 w 729"/>
                <a:gd name="T9" fmla="*/ 318 h 318"/>
                <a:gd name="T10" fmla="*/ 729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2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</p:grpSp>
      </p:grpSp>
      <p:sp>
        <p:nvSpPr>
          <p:cNvPr id="113706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13707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2BC7F-35DF-4037-9CF2-3FD52A72C3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6C91B-2687-4C17-8339-BD3B46128D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6BD794-899F-4D40-AB7B-96E5BE7CEC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8E885-C2CB-4C9C-B98F-CE4F033445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F14216-F17E-45D0-80A0-DC676F1A71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578F8-58B9-4533-8E2E-DCAAC1725A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C43F2B-60E8-4D53-8FF4-3395C571C3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B855AA-6F2F-43AB-9CFD-6E02E40B30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57C34-769F-45AF-AAC3-1B1DAF848A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82268C-47E4-4416-B4C4-C48E7E3DE5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CE77D-E4A6-4E46-AE86-A767EC6BFB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736041-197C-4129-839F-86A3FBEA1F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23E2D4-6F73-4C07-938A-60D508490D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5BDCC8-C3C8-4FE4-8388-165CF25A6A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99F143-F9EF-48A1-A790-ECF2243078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CF89A4-2388-4693-A931-F721B69C03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3D1144-97D9-43DE-9599-48D9393FC9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02AC75-1BBC-4D0E-9AE1-B5A7160385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A5D113-F341-4744-8257-97D27906D7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4995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49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fld id="{EE09AF56-4257-4386-86B4-7BE7806707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07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</p:sldLayoutIdLst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8499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8499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4" grpId="0"/>
      <p:bldP spid="84995" grpId="0" build="p">
        <p:tmplLst>
          <p:tmpl lvl="1">
            <p:tnLst>
              <p:par>
                <p:cTn presetID="53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49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8499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8499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8499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49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8499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8499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8499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49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8499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8499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8499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49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8499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8499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8499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49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8499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8499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8499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112643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12644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12645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4107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22 w 1722"/>
                <a:gd name="T1" fmla="*/ 66 h 66"/>
                <a:gd name="T2" fmla="*/ 1722 w 1722"/>
                <a:gd name="T3" fmla="*/ 60 h 66"/>
                <a:gd name="T4" fmla="*/ 0 w 1722"/>
                <a:gd name="T5" fmla="*/ 0 h 66"/>
                <a:gd name="T6" fmla="*/ 0 w 1722"/>
                <a:gd name="T7" fmla="*/ 48 h 66"/>
                <a:gd name="T8" fmla="*/ 1722 w 1722"/>
                <a:gd name="T9" fmla="*/ 66 h 66"/>
                <a:gd name="T10" fmla="*/ 1722 w 1722"/>
                <a:gd name="T11" fmla="*/ 66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647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4109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5 w 975"/>
                <a:gd name="T1" fmla="*/ 48 h 101"/>
                <a:gd name="T2" fmla="*/ 975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5 w 975"/>
                <a:gd name="T9" fmla="*/ 48 h 101"/>
                <a:gd name="T10" fmla="*/ 975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0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41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41 w 2141"/>
                <a:gd name="T7" fmla="*/ 0 h 198"/>
                <a:gd name="T8" fmla="*/ 2141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650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4112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82 w 2517"/>
                <a:gd name="T1" fmla="*/ 276 h 276"/>
                <a:gd name="T2" fmla="*/ 2517 w 2517"/>
                <a:gd name="T3" fmla="*/ 204 h 276"/>
                <a:gd name="T4" fmla="*/ 2260 w 2517"/>
                <a:gd name="T5" fmla="*/ 0 h 276"/>
                <a:gd name="T6" fmla="*/ 0 w 2517"/>
                <a:gd name="T7" fmla="*/ 276 h 276"/>
                <a:gd name="T8" fmla="*/ 2182 w 2517"/>
                <a:gd name="T9" fmla="*/ 276 h 276"/>
                <a:gd name="T10" fmla="*/ 2182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652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4114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9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9 w 729"/>
                <a:gd name="T7" fmla="*/ 240 h 240"/>
                <a:gd name="T8" fmla="*/ 729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654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4116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9 w 729"/>
                <a:gd name="T1" fmla="*/ 318 h 318"/>
                <a:gd name="T2" fmla="*/ 729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9 w 729"/>
                <a:gd name="T9" fmla="*/ 318 h 318"/>
                <a:gd name="T10" fmla="*/ 729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656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12657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12658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4120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660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4122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662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12663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12664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4126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666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12667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4129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2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669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4131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671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12672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12673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12674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12675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12676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12677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12678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grpSp>
          <p:nvGrpSpPr>
            <p:cNvPr id="4140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12680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112681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</p:grpSp>
      </p:grpSp>
      <p:sp>
        <p:nvSpPr>
          <p:cNvPr id="112682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12683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2684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685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686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fld id="{A17EF1BC-20D6-496C-9C33-63F065F3B5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09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1268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1268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1268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12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12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12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12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2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2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2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2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2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2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2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2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2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2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2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2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2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2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2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2" grpId="0"/>
      <p:bldP spid="112683" grpId="0" build="p">
        <p:tmplLst>
          <p:tmpl lvl="1">
            <p:tnLst>
              <p:par>
                <p:cTn presetID="53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26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1268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1268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1268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26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1268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1268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1268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26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1268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1268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1268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26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1268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1268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1268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26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1268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1268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1268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395288" y="573088"/>
            <a:ext cx="8208962" cy="4152056"/>
          </a:xfrm>
        </p:spPr>
        <p:txBody>
          <a:bodyPr/>
          <a:lstStyle/>
          <a:p>
            <a:pPr eaLnBrk="1" hangingPunct="1">
              <a:defRPr/>
            </a:pPr>
            <a:r>
              <a:rPr lang="ru-RU" sz="5400" dirty="0" smtClean="0"/>
              <a:t>Проблема </a:t>
            </a:r>
            <a:r>
              <a:rPr lang="ru-RU" sz="5400" dirty="0" err="1" smtClean="0"/>
              <a:t>девиантного</a:t>
            </a:r>
            <a:r>
              <a:rPr lang="ru-RU" sz="5400" dirty="0" smtClean="0"/>
              <a:t> поведения  школьников  и его предупреждение</a:t>
            </a:r>
          </a:p>
        </p:txBody>
      </p:sp>
      <p:sp>
        <p:nvSpPr>
          <p:cNvPr id="13314" name="Rectangle 2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577975"/>
            <a:ext cx="8540750" cy="4162425"/>
          </a:xfrm>
        </p:spPr>
        <p:txBody>
          <a:bodyPr/>
          <a:lstStyle/>
          <a:p>
            <a:pPr eaLnBrk="1" hangingPunct="1">
              <a:defRPr/>
            </a:pPr>
            <a:endParaRPr lang="ru-RU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Заключение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mtClean="0"/>
              <a:t> </a:t>
            </a:r>
            <a:r>
              <a:rPr lang="ru-RU" u="sng" smtClean="0"/>
              <a:t>Девиантное поведение</a:t>
            </a:r>
            <a:r>
              <a:rPr lang="ru-RU" smtClean="0"/>
              <a:t> предстаёт как нормальная реакция на ненормальные для ребенка или группы подростков условия, в которых они оказались, и в то же время как язык общения с социумом, когда другие социально приемлемые способы общения исчерпали себя или недоступны.</a:t>
            </a:r>
          </a:p>
        </p:txBody>
      </p:sp>
      <p:sp>
        <p:nvSpPr>
          <p:cNvPr id="24580" name="WordArt 4"/>
          <p:cNvSpPr>
            <a:spLocks noChangeArrowheads="1" noChangeShapeType="1" noTextEdit="1"/>
          </p:cNvSpPr>
          <p:nvPr/>
        </p:nvSpPr>
        <p:spPr bwMode="auto">
          <a:xfrm>
            <a:off x="1835150" y="6021388"/>
            <a:ext cx="4824413" cy="371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4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Ребёнку надо помочь!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Темы для обсуждения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dirty="0" smtClean="0"/>
              <a:t>Психологические трудности  школьников с отклонениями в поведении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dirty="0" smtClean="0"/>
              <a:t>Основные причины отклоняющегося поведения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dirty="0" smtClean="0"/>
              <a:t>Наиболее типичные способы воспитательного воздействия родителей на детей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dirty="0" smtClean="0"/>
              <a:t>Стили родительского поведения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dirty="0" smtClean="0"/>
              <a:t>Памятки родителям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850" y="-387350"/>
            <a:ext cx="8510588" cy="247650"/>
          </a:xfrm>
        </p:spPr>
        <p:txBody>
          <a:bodyPr/>
          <a:lstStyle/>
          <a:p>
            <a:pPr eaLnBrk="1" hangingPunct="1">
              <a:defRPr/>
            </a:pPr>
            <a:endParaRPr lang="ru-RU" sz="4000" smtClean="0">
              <a:solidFill>
                <a:srgbClr val="FF9966"/>
              </a:solidFill>
            </a:endParaRPr>
          </a:p>
        </p:txBody>
      </p:sp>
      <p:sp>
        <p:nvSpPr>
          <p:cNvPr id="16077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23528" y="1052736"/>
            <a:ext cx="8540750" cy="4422775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Понятия «</a:t>
            </a:r>
            <a:r>
              <a:rPr lang="ru-RU" dirty="0" err="1" smtClean="0"/>
              <a:t>девиантное</a:t>
            </a:r>
            <a:r>
              <a:rPr lang="ru-RU" dirty="0" smtClean="0"/>
              <a:t>» и «отклоняющееся» поведение являются синонимами (лат. </a:t>
            </a:r>
            <a:r>
              <a:rPr lang="en-US" dirty="0" err="1" smtClean="0"/>
              <a:t>deviatio</a:t>
            </a:r>
            <a:r>
              <a:rPr lang="ru-RU" dirty="0" smtClean="0"/>
              <a:t> — отклонение</a:t>
            </a:r>
            <a:r>
              <a:rPr lang="ru-RU" dirty="0" smtClean="0"/>
              <a:t>).</a:t>
            </a:r>
          </a:p>
          <a:p>
            <a:pPr eaLnBrk="1" hangingPunct="1">
              <a:defRPr/>
            </a:pPr>
            <a:endParaRPr lang="ru-RU" i="1" dirty="0" smtClean="0"/>
          </a:p>
          <a:p>
            <a:pPr eaLnBrk="1" hangingPunct="1">
              <a:defRPr/>
            </a:pPr>
            <a:r>
              <a:rPr lang="ru-RU" i="1" dirty="0" smtClean="0"/>
              <a:t>Отклоняющееся поведение </a:t>
            </a:r>
            <a:r>
              <a:rPr lang="ru-RU" dirty="0" smtClean="0"/>
              <a:t>— система поступков или отдельные поступки, противоречащих принятым в обществе правовым или нравственным нормам.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6077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6077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6077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0" grpId="0"/>
      <p:bldP spid="16077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467544" y="7775"/>
            <a:ext cx="8229600" cy="1384300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dirty="0" smtClean="0"/>
              <a:t>Основные причины отклоняющегося поведения</a:t>
            </a:r>
          </a:p>
        </p:txBody>
      </p:sp>
      <p:sp>
        <p:nvSpPr>
          <p:cNvPr id="18432" name="Rectangle 0"/>
          <p:cNvSpPr>
            <a:spLocks noGrp="1" noChangeArrowheads="1"/>
          </p:cNvSpPr>
          <p:nvPr>
            <p:ph idx="1"/>
          </p:nvPr>
        </p:nvSpPr>
        <p:spPr>
          <a:xfrm>
            <a:off x="323528" y="1289050"/>
            <a:ext cx="8540750" cy="55689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1600" dirty="0" smtClean="0"/>
              <a:t>В ходе изучения детско-родительских отношений выявляются следующие причины отклоняющегося поведения:</a:t>
            </a:r>
          </a:p>
          <a:p>
            <a:pPr eaLnBrk="1" hangingPunct="1">
              <a:defRPr/>
            </a:pPr>
            <a:r>
              <a:rPr lang="ru-RU" sz="1600" dirty="0" smtClean="0"/>
              <a:t>нежеланный, нелюбимый ребенок;</a:t>
            </a:r>
          </a:p>
          <a:p>
            <a:pPr eaLnBrk="1" hangingPunct="1">
              <a:defRPr/>
            </a:pPr>
            <a:r>
              <a:rPr lang="ru-RU" sz="1600" dirty="0" smtClean="0"/>
              <a:t>сходство с нелюбимым родственником, бывшим супругом;</a:t>
            </a:r>
          </a:p>
          <a:p>
            <a:pPr eaLnBrk="1" hangingPunct="1">
              <a:defRPr/>
            </a:pPr>
            <a:r>
              <a:rPr lang="ru-RU" sz="1600" dirty="0" smtClean="0"/>
              <a:t>нарушение в поведении ребенка, </a:t>
            </a:r>
            <a:r>
              <a:rPr lang="ru-RU" sz="1600" dirty="0" err="1" smtClean="0"/>
              <a:t>гиперактивность</a:t>
            </a:r>
            <a:r>
              <a:rPr lang="ru-RU" sz="1600" dirty="0" smtClean="0"/>
              <a:t>, конфликтность, упрямство;</a:t>
            </a:r>
          </a:p>
          <a:p>
            <a:pPr eaLnBrk="1" hangingPunct="1">
              <a:defRPr/>
            </a:pPr>
            <a:r>
              <a:rPr lang="ru-RU" sz="1600" dirty="0" smtClean="0"/>
              <a:t>недостаток знаний в области воспитания, возрастной психологии;</a:t>
            </a:r>
          </a:p>
          <a:p>
            <a:pPr eaLnBrk="1" hangingPunct="1">
              <a:defRPr/>
            </a:pPr>
            <a:r>
              <a:rPr lang="ru-RU" sz="1600" dirty="0" smtClean="0"/>
              <a:t>супружеские конфликты, финансовые трудности или другие причины, приводящие к нервным срывам;</a:t>
            </a:r>
          </a:p>
          <a:p>
            <a:pPr eaLnBrk="1" hangingPunct="1">
              <a:defRPr/>
            </a:pPr>
            <a:r>
              <a:rPr lang="ru-RU" sz="1600" dirty="0" smtClean="0"/>
              <a:t>нарушение традиционных схем поведения (подростковая беременность, этические нарушения и т.д.);</a:t>
            </a:r>
          </a:p>
          <a:p>
            <a:pPr eaLnBrk="1" hangingPunct="1">
              <a:defRPr/>
            </a:pPr>
            <a:r>
              <a:rPr lang="ru-RU" sz="1600" dirty="0" smtClean="0"/>
              <a:t>психологические, характерологические особенности учащегося (например, акцентуация характера по неустойчивому типу с первого класса - у такого ученика нет желания учиться, или агрессивность у </a:t>
            </a:r>
            <a:r>
              <a:rPr lang="ru-RU" sz="1600" dirty="0" err="1" smtClean="0"/>
              <a:t>эпилептиодного</a:t>
            </a:r>
            <a:r>
              <a:rPr lang="ru-RU" sz="1600" dirty="0" smtClean="0"/>
              <a:t> типа, </a:t>
            </a:r>
            <a:r>
              <a:rPr lang="ru-RU" sz="1600" dirty="0" err="1" smtClean="0"/>
              <a:t>безудержанность</a:t>
            </a:r>
            <a:r>
              <a:rPr lang="ru-RU" sz="1600" dirty="0" smtClean="0"/>
              <a:t> в поведении у </a:t>
            </a:r>
            <a:r>
              <a:rPr lang="ru-RU" sz="1600" dirty="0" err="1" smtClean="0"/>
              <a:t>гипертима</a:t>
            </a:r>
            <a:r>
              <a:rPr lang="ru-RU" sz="1600" dirty="0" smtClean="0"/>
              <a:t> и т.д.) А такие особенности как: замкнутость, стеснительность, упрямство, напористость, эгоцентризм могут перерасти в</a:t>
            </a:r>
            <a:r>
              <a:rPr lang="ru-RU" sz="1400" dirty="0" smtClean="0"/>
              <a:t> </a:t>
            </a:r>
            <a:r>
              <a:rPr lang="ru-RU" sz="1400" dirty="0" err="1" smtClean="0"/>
              <a:t>девиантное</a:t>
            </a:r>
            <a:r>
              <a:rPr lang="ru-RU" sz="1400" dirty="0" smtClean="0"/>
              <a:t> поведение.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dirty="0" err="1" smtClean="0"/>
              <a:t>Девиантные</a:t>
            </a:r>
            <a:r>
              <a:rPr lang="ru-RU" sz="2000" dirty="0" smtClean="0"/>
              <a:t> дети - это дети, которым трудно, они нуждаются в помощи, внимании.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850" y="404813"/>
            <a:ext cx="8510588" cy="1831975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smtClean="0"/>
              <a:t>Важнейшими причинами отклонений в психосоциальном развитии ребенка могут быть неблагополучие семьи, определённые стили семейных взаимоотношений, которые ведут к формированию отклоняющегося   поведения  учащихся, а именно:</a:t>
            </a:r>
            <a:br>
              <a:rPr lang="ru-RU" sz="2400" smtClean="0"/>
            </a:br>
            <a:endParaRPr lang="ru-RU" sz="2400" smtClean="0"/>
          </a:p>
        </p:txBody>
      </p:sp>
      <p:sp>
        <p:nvSpPr>
          <p:cNvPr id="158723" name="Rectangle 3"/>
          <p:cNvSpPr>
            <a:spLocks noGrp="1" noChangeArrowheads="1"/>
          </p:cNvSpPr>
          <p:nvPr>
            <p:ph idx="1"/>
          </p:nvPr>
        </p:nvSpPr>
        <p:spPr>
          <a:xfrm>
            <a:off x="301625" y="2276475"/>
            <a:ext cx="8540750" cy="45815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000" i="1" u="sng" dirty="0" smtClean="0"/>
              <a:t>дисгармоничный стиль</a:t>
            </a:r>
            <a:r>
              <a:rPr lang="ru-RU" sz="2000" i="1" dirty="0" smtClean="0"/>
              <a:t>     </a:t>
            </a:r>
            <a:r>
              <a:rPr lang="ru-RU" sz="2000" dirty="0" smtClean="0"/>
              <a:t>воспитательных и внутрисемейных отношений, когда не выработаны единый подход, общие требования к ребенку;</a:t>
            </a:r>
            <a:br>
              <a:rPr lang="ru-RU" sz="2000" dirty="0" smtClean="0"/>
            </a:br>
            <a:endParaRPr lang="ru-RU" sz="20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i="1" u="sng" dirty="0" smtClean="0"/>
              <a:t>конфликтный стиль</a:t>
            </a:r>
            <a:r>
              <a:rPr lang="ru-RU" sz="2000" i="1" dirty="0" smtClean="0"/>
              <a:t> </a:t>
            </a:r>
            <a:r>
              <a:rPr lang="ru-RU" sz="2000" dirty="0" smtClean="0"/>
              <a:t>воспитательных влияний, часто доминирующий в неполных семьях, в ситуациях развода, длительного раздельного проживания детей и родителей;</a:t>
            </a:r>
            <a:r>
              <a:rPr lang="ru-RU" sz="2000" i="1" dirty="0" smtClean="0"/>
              <a:t/>
            </a:r>
            <a:br>
              <a:rPr lang="ru-RU" sz="2000" i="1" dirty="0" smtClean="0"/>
            </a:br>
            <a:endParaRPr lang="ru-RU" sz="2000" i="1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i="1" u="sng" dirty="0" smtClean="0"/>
              <a:t>асоциальный стиль</a:t>
            </a:r>
            <a:r>
              <a:rPr lang="ru-RU" sz="2000" i="1" dirty="0" smtClean="0"/>
              <a:t> </a:t>
            </a:r>
            <a:r>
              <a:rPr lang="ru-RU" sz="2000" dirty="0" smtClean="0"/>
              <a:t>отношений в дезорганизованной семье, для нее характерны систематическое употребление алкоголя, наркотиков, проявление немотивированной «семейной жестокости» и насилия.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510588" cy="333375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i="1" smtClean="0"/>
              <a:t>Стили родительского поведения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1625" y="1628775"/>
            <a:ext cx="8540750" cy="4470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ru-RU" smtClean="0"/>
          </a:p>
        </p:txBody>
      </p:sp>
      <p:graphicFrame>
        <p:nvGraphicFramePr>
          <p:cNvPr id="63602" name="Group 114"/>
          <p:cNvGraphicFramePr>
            <a:graphicFrameLocks noGrp="1"/>
          </p:cNvGraphicFramePr>
          <p:nvPr/>
        </p:nvGraphicFramePr>
        <p:xfrm>
          <a:off x="34925" y="488950"/>
          <a:ext cx="9109075" cy="6377262"/>
        </p:xfrm>
        <a:graphic>
          <a:graphicData uri="http://schemas.openxmlformats.org/drawingml/2006/table">
            <a:tbl>
              <a:tblPr/>
              <a:tblGrid>
                <a:gridCol w="2700338"/>
                <a:gridCol w="2232025"/>
                <a:gridCol w="1871662"/>
                <a:gridCol w="2305050"/>
              </a:tblGrid>
              <a:tr h="7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Стратегия воспитания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Примеры поведения родителей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Характерная ответная реакция ребенка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Причина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такого поведения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резкое подавление агрессивного поведения ребенка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«Прекрати»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«Не смей наказания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агрессивная (прекращает действовать лишь на время, выплеснет чувства в другое время)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копирует стиль родителей, учится у них агрессивным формам поведения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848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игнорирование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агрессивного поведения 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родители делают вид, что не замечают агрессии или считают, что ребенок еще мал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агрессивная (продолжает подобное поведение)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 ребёнок думает, что                          всё делает       правильно формы девиантного поведения закрепляются, превращаются в черту характера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83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Родители дают возможность выплеснуть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агрессию приемлемым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способом, ограничивают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агрессивное поведение 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тактичной форме,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запрещают вести себя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агрессивно по отношению к другим 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вовлекают в игру, которая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помогает отреагировать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гнев, объясняют, как надо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вести в определенной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ситуации, рассказывают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о чувствах других, учат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правилам поведения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ребенок учится управлять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своим поведением,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становится приятным 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общении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ребенок учится анализировать ситуации, берет пример со своих тактичных родителей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-458788"/>
            <a:ext cx="9144000" cy="2232026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Если у ребёнка </a:t>
            </a:r>
            <a:r>
              <a:rPr lang="ru-RU" sz="3200" b="1" dirty="0" err="1" smtClean="0">
                <a:solidFill>
                  <a:schemeClr val="tx1"/>
                </a:solidFill>
              </a:rPr>
              <a:t>девиантное</a:t>
            </a:r>
            <a:r>
              <a:rPr lang="ru-RU" sz="3200" b="1" dirty="0" smtClean="0">
                <a:solidFill>
                  <a:schemeClr val="tx1"/>
                </a:solidFill>
              </a:rPr>
              <a:t> поведение </a:t>
            </a:r>
            <a:br>
              <a:rPr lang="ru-RU" sz="3200" b="1" dirty="0" smtClean="0">
                <a:solidFill>
                  <a:schemeClr val="tx1"/>
                </a:solidFill>
              </a:rPr>
            </a:br>
            <a:r>
              <a:rPr lang="ru-RU" sz="3200" b="1" dirty="0" smtClean="0">
                <a:solidFill>
                  <a:schemeClr val="tx1"/>
                </a:solidFill>
              </a:rPr>
              <a:t>(памятка для родителей)</a:t>
            </a:r>
          </a:p>
        </p:txBody>
      </p:sp>
      <p:sp>
        <p:nvSpPr>
          <p:cNvPr id="11271" name="Rectangle 7"/>
          <p:cNvSpPr>
            <a:spLocks noGrp="1" noChangeArrowheads="1"/>
          </p:cNvSpPr>
          <p:nvPr>
            <p:ph idx="1"/>
          </p:nvPr>
        </p:nvSpPr>
        <p:spPr>
          <a:xfrm>
            <a:off x="179512" y="1124744"/>
            <a:ext cx="8946097" cy="49276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Любите и принимайте ребенка таким, каков он есть - он уникален.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Контролируйте свое поведение, устраните агрессивное поведение близких - ребенок подражает тому, кто рядом с ним.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Предъявляйте посильные требования - учитывайте не свои желания и эмоции, а его возможности.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Направляйте интересы ребенка, включайте его в совместную деятельность, учите быть его самостоятельным - он не будет искать разрядки и найдет себе занятие.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Расширяйте кругозор ребенка- с ним будет интересно другим. Игнорируйте легкое проявление агрессии, не фиксируйте внимание окружающих - ребенок перестанет привлекать внимание таким образом.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Установите строгий запрет на действия, причиняющие вред другим - ваша последовательность облегчит усвоение и других правил поведения.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Играйте с ребенком, включая агрессивные действия в сюжет игры - ребенку нужна разрядка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Уделяйте ему внимание - ребенок не станет привлекать ваше внимание неприемлемым способом.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b="1" u="sng" smtClean="0">
                <a:solidFill>
                  <a:srgbClr val="33CCFF"/>
                </a:solidFill>
              </a:rPr>
              <a:t>Пять качеств родителя, необходимые в общении с ребенком:</a:t>
            </a:r>
          </a:p>
        </p:txBody>
      </p:sp>
      <p:sp>
        <p:nvSpPr>
          <p:cNvPr id="12295" name="Rectangle 7"/>
          <p:cNvSpPr>
            <a:spLocks noGrp="1" noChangeArrowheads="1"/>
          </p:cNvSpPr>
          <p:nvPr>
            <p:ph idx="1"/>
          </p:nvPr>
        </p:nvSpPr>
        <p:spPr>
          <a:xfrm>
            <a:off x="468313" y="1628775"/>
            <a:ext cx="8229600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b="1" u="sng" dirty="0" smtClean="0">
                <a:solidFill>
                  <a:srgbClr val="33CCFF"/>
                </a:solidFill>
              </a:rPr>
              <a:t>Терпение.</a:t>
            </a:r>
            <a:r>
              <a:rPr lang="ru-RU" sz="2400" b="1" dirty="0" smtClean="0"/>
              <a:t> </a:t>
            </a:r>
            <a:r>
              <a:rPr lang="ru-RU" sz="2400" dirty="0" smtClean="0"/>
              <a:t>Это самая большая добродетель, какая только может быть у родителя.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b="1" u="sng" dirty="0" smtClean="0">
                <a:solidFill>
                  <a:srgbClr val="33CCFF"/>
                </a:solidFill>
              </a:rPr>
              <a:t>Умение объяснять</a:t>
            </a:r>
            <a:r>
              <a:rPr lang="ru-RU" sz="2400" b="1" dirty="0" smtClean="0">
                <a:solidFill>
                  <a:srgbClr val="33CCFF"/>
                </a:solidFill>
              </a:rPr>
              <a:t>.</a:t>
            </a:r>
            <a:r>
              <a:rPr lang="ru-RU" sz="2400" b="1" dirty="0" smtClean="0"/>
              <a:t> </a:t>
            </a:r>
            <a:r>
              <a:rPr lang="ru-RU" sz="2400" dirty="0" smtClean="0"/>
              <a:t>Объясните ребенку, почему его поведение неправильно, но будьте кратким.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b="1" u="sng" dirty="0" smtClean="0">
                <a:solidFill>
                  <a:srgbClr val="33CCFF"/>
                </a:solidFill>
              </a:rPr>
              <a:t>Неторопливость.</a:t>
            </a:r>
            <a:r>
              <a:rPr lang="ru-RU" sz="2400" b="1" dirty="0" smtClean="0"/>
              <a:t> </a:t>
            </a:r>
            <a:r>
              <a:rPr lang="ru-RU" sz="2400" dirty="0" smtClean="0"/>
              <a:t>Не спешите наказывать ребенка, разберитесь в причинах поступка.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b="1" u="sng" dirty="0" smtClean="0">
                <a:solidFill>
                  <a:srgbClr val="33CCFF"/>
                </a:solidFill>
              </a:rPr>
              <a:t>Щедрость.</a:t>
            </a:r>
            <a:r>
              <a:rPr lang="ru-RU" sz="2400" b="1" dirty="0" smtClean="0"/>
              <a:t> </a:t>
            </a:r>
            <a:r>
              <a:rPr lang="ru-RU" sz="2400" dirty="0" smtClean="0"/>
              <a:t>Похвалите ребенка за хорошее поведение, пробуждайте желание еще раз услышать вашу похвалу.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b="1" u="sng" dirty="0" smtClean="0">
                <a:solidFill>
                  <a:srgbClr val="33CCFF"/>
                </a:solidFill>
              </a:rPr>
              <a:t>Оптимизм</a:t>
            </a:r>
            <a:r>
              <a:rPr lang="ru-RU" sz="2400" b="1" dirty="0" smtClean="0">
                <a:solidFill>
                  <a:srgbClr val="33CCFF"/>
                </a:solidFill>
              </a:rPr>
              <a:t>.</a:t>
            </a:r>
            <a:r>
              <a:rPr lang="ru-RU" sz="2400" b="1" dirty="0" smtClean="0"/>
              <a:t> </a:t>
            </a:r>
            <a:r>
              <a:rPr lang="ru-RU" sz="2400" dirty="0" smtClean="0"/>
              <a:t>Воспитывайте уверенность в ребенке, поддерживайте в неудачах - он будет чувствовать себя личностью.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229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2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2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2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2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2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2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2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2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2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2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2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2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/>
      <p:bldP spid="122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b="1" smtClean="0"/>
              <a:t>При взаимодействии с агрессивным ребенком:</a:t>
            </a:r>
          </a:p>
        </p:txBody>
      </p:sp>
      <p:sp>
        <p:nvSpPr>
          <p:cNvPr id="15462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400" smtClean="0"/>
              <a:t>принимайте ребенка таким, какой он  есть;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smtClean="0"/>
              <a:t>предъявляя к ребенку свои требования, учитывайте не свои желания, а возможности;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smtClean="0"/>
              <a:t>расширяйте кругозор ребенка;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smtClean="0"/>
              <a:t>включайте ребенка в совместную деятельность, подчеркивая его значимость в выполняемом деле;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smtClean="0"/>
              <a:t>игнорируйте легкие проявления агрессивности, не фиксируйте на них внимание окружающих.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smtClean="0"/>
              <a:t>бороться с агрессивностью нужно </a:t>
            </a:r>
            <a:r>
              <a:rPr lang="ru-RU" sz="2400" i="1" smtClean="0"/>
              <a:t>терпением.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smtClean="0"/>
              <a:t>Это самая большая добродетель, какая только может  быть у родителей и учителей.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блака">
  <a:themeElements>
    <a:clrScheme name="Облака 3">
      <a:dk1>
        <a:srgbClr val="010199"/>
      </a:dk1>
      <a:lt1>
        <a:srgbClr val="FFFFFF"/>
      </a:lt1>
      <a:dk2>
        <a:srgbClr val="000092"/>
      </a:dk2>
      <a:lt2>
        <a:srgbClr val="CCFFFF"/>
      </a:lt2>
      <a:accent1>
        <a:srgbClr val="66CCFF"/>
      </a:accent1>
      <a:accent2>
        <a:srgbClr val="2EBDBA"/>
      </a:accent2>
      <a:accent3>
        <a:srgbClr val="AAAAC7"/>
      </a:accent3>
      <a:accent4>
        <a:srgbClr val="DADADA"/>
      </a:accent4>
      <a:accent5>
        <a:srgbClr val="B8E2FF"/>
      </a:accent5>
      <a:accent6>
        <a:srgbClr val="29ABA8"/>
      </a:accent6>
      <a:hlink>
        <a:srgbClr val="66FFFF"/>
      </a:hlink>
      <a:folHlink>
        <a:srgbClr val="CC99FF"/>
      </a:folHlink>
    </a:clrScheme>
    <a:fontScheme name="Обла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блака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блака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Лучи">
  <a:themeElements>
    <a:clrScheme name="Лучи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Луч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Лучи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</Template>
  <TotalTime>242</TotalTime>
  <Words>794</Words>
  <Application>Microsoft Office PowerPoint</Application>
  <PresentationFormat>Экран (4:3)</PresentationFormat>
  <Paragraphs>92</Paragraphs>
  <Slides>10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Облака</vt:lpstr>
      <vt:lpstr>Лучи</vt:lpstr>
      <vt:lpstr>Проблема девиантного поведения  школьников  и его предупреждение</vt:lpstr>
      <vt:lpstr>Темы для обсуждения</vt:lpstr>
      <vt:lpstr>Презентация PowerPoint</vt:lpstr>
      <vt:lpstr>Основные причины отклоняющегося поведения</vt:lpstr>
      <vt:lpstr>Важнейшими причинами отклонений в психосоциальном развитии ребенка могут быть неблагополучие семьи, определённые стили семейных взаимоотношений, которые ведут к формированию отклоняющегося   поведения  учащихся, а именно: </vt:lpstr>
      <vt:lpstr>Стили родительского поведения</vt:lpstr>
      <vt:lpstr>Если у ребёнка девиантное поведение  (памятка для родителей)</vt:lpstr>
      <vt:lpstr>Пять качеств родителя, необходимые в общении с ребенком:</vt:lpstr>
      <vt:lpstr>При взаимодействии с агрессивным ребенком:</vt:lpstr>
      <vt:lpstr>Заключение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16</cp:revision>
  <cp:lastPrinted>1601-01-01T00:00:00Z</cp:lastPrinted>
  <dcterms:created xsi:type="dcterms:W3CDTF">2007-10-11T06:34:52Z</dcterms:created>
  <dcterms:modified xsi:type="dcterms:W3CDTF">2018-07-01T12:59:23Z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  <property fmtid="{D5CDD505-2E9C-101B-9397-08002B2CF9AE}" pid="3" name="LCID">
    <vt:i4>1049</vt:i4>
  </property>
</Properties>
</file>