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8" r:id="rId4"/>
    <p:sldId id="264" r:id="rId5"/>
    <p:sldId id="263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6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9A4E"/>
    <a:srgbClr val="FFCCFF"/>
    <a:srgbClr val="FF99FF"/>
    <a:srgbClr val="D1B2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574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471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896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61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24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08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55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293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14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165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159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2FA5-5CBE-4BB3-811A-30D6AC5AE782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FD241-C709-45A6-B3CE-D349ECFAB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74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4.xml"/><Relationship Id="rId18" Type="http://schemas.openxmlformats.org/officeDocument/2006/relationships/slide" Target="slide9.xml"/><Relationship Id="rId3" Type="http://schemas.openxmlformats.org/officeDocument/2006/relationships/slide" Target="slide12.xml"/><Relationship Id="rId7" Type="http://schemas.openxmlformats.org/officeDocument/2006/relationships/slide" Target="slide17.xml"/><Relationship Id="rId12" Type="http://schemas.openxmlformats.org/officeDocument/2006/relationships/slide" Target="slide3.xml"/><Relationship Id="rId17" Type="http://schemas.openxmlformats.org/officeDocument/2006/relationships/slide" Target="slide8.xml"/><Relationship Id="rId2" Type="http://schemas.openxmlformats.org/officeDocument/2006/relationships/image" Target="../media/image3.jpeg"/><Relationship Id="rId16" Type="http://schemas.openxmlformats.org/officeDocument/2006/relationships/slide" Target="slide7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1.xml"/><Relationship Id="rId5" Type="http://schemas.openxmlformats.org/officeDocument/2006/relationships/slide" Target="slide14.xml"/><Relationship Id="rId15" Type="http://schemas.openxmlformats.org/officeDocument/2006/relationships/slide" Target="slide6.xml"/><Relationship Id="rId10" Type="http://schemas.openxmlformats.org/officeDocument/2006/relationships/slide" Target="slide20.xml"/><Relationship Id="rId19" Type="http://schemas.openxmlformats.org/officeDocument/2006/relationships/slide" Target="slide10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by.edu/careercenter/wp-content/uploads/sites/78/2015/10/pco5xrMri-847x1024.png" TargetMode="External"/><Relationship Id="rId2" Type="http://schemas.openxmlformats.org/officeDocument/2006/relationships/hyperlink" Target="http://shkolabuduschego.ru/shkola/metodika-zritelnyih-diktantov-po-sisteme-fedorenk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nagold.ru/fon/tum/geze/gezetum101.jpg" TargetMode="External"/><Relationship Id="rId4" Type="http://schemas.openxmlformats.org/officeDocument/2006/relationships/hyperlink" Target="http://www.lenagold.ru/fon/clipart/v/vlist/vin170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643" y="1685391"/>
            <a:ext cx="9326895" cy="1589998"/>
          </a:xfrm>
          <a:ln>
            <a:noFill/>
          </a:ln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600" b="1" spc="50" dirty="0" smtClean="0">
                <a:ln w="952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autilus Pompilius" panose="02000000000000000000" pitchFamily="50" charset="-52"/>
              </a:rPr>
              <a:t>Зрительные диктанты</a:t>
            </a:r>
            <a:endParaRPr lang="ru-RU" sz="6600" b="1" spc="50" dirty="0">
              <a:ln w="952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autilus Pompilius" panose="02000000000000000000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9009" y="4524110"/>
            <a:ext cx="7376160" cy="136620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Nautilus Pompilius" panose="02000000000000000000" pitchFamily="50" charset="-52"/>
              </a:rPr>
              <a:t>Автор работы: Смоленцева Татьяна Григорьевна,</a:t>
            </a:r>
          </a:p>
          <a:p>
            <a:r>
              <a:rPr lang="ru-RU" sz="1800" dirty="0" smtClean="0">
                <a:latin typeface="Nautilus Pompilius" panose="02000000000000000000" pitchFamily="50" charset="-52"/>
              </a:rPr>
              <a:t>учитель начальных классов</a:t>
            </a:r>
          </a:p>
          <a:p>
            <a:r>
              <a:rPr lang="ru-RU" sz="1800" dirty="0" err="1" smtClean="0">
                <a:latin typeface="Nautilus Pompilius" panose="02000000000000000000" pitchFamily="50" charset="-52"/>
              </a:rPr>
              <a:t>Сернурский</a:t>
            </a:r>
            <a:r>
              <a:rPr lang="ru-RU" sz="1800" dirty="0" smtClean="0">
                <a:latin typeface="Nautilus Pompilius" panose="02000000000000000000" pitchFamily="50" charset="-52"/>
              </a:rPr>
              <a:t> район, РМЭ </a:t>
            </a:r>
            <a:endParaRPr lang="ru-RU" sz="1800" dirty="0">
              <a:latin typeface="Nautilus Pompilius" panose="02000000000000000000" pitchFamily="50" charset="-52"/>
            </a:endParaRPr>
          </a:p>
        </p:txBody>
      </p:sp>
      <p:sp>
        <p:nvSpPr>
          <p:cNvPr id="22" name="Управляющая кнопка: документ 21">
            <a:hlinkClick r:id="" action="ppaction://hlinkshowjump?jump=lastslide" highlightClick="1"/>
          </p:cNvPr>
          <p:cNvSpPr/>
          <p:nvPr/>
        </p:nvSpPr>
        <p:spPr>
          <a:xfrm>
            <a:off x="10755001" y="5890312"/>
            <a:ext cx="430166" cy="660511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485993" y="325711"/>
            <a:ext cx="1398349" cy="1836814"/>
          </a:xfrm>
          <a:prstGeom prst="rect">
            <a:avLst/>
          </a:prstGeom>
        </p:spPr>
      </p:pic>
      <p:sp>
        <p:nvSpPr>
          <p:cNvPr id="24" name="Нашивка 23"/>
          <p:cNvSpPr/>
          <p:nvPr/>
        </p:nvSpPr>
        <p:spPr>
          <a:xfrm>
            <a:off x="11318551" y="5978251"/>
            <a:ext cx="484632" cy="484632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4189" y="3287596"/>
            <a:ext cx="2925801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400" b="1" spc="50" dirty="0" smtClean="0">
                <a:ln w="952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autilus Pompilius" panose="02000000000000000000" pitchFamily="50" charset="-52"/>
              </a:rPr>
              <a:t>по И.Т. Федоренко.</a:t>
            </a:r>
            <a:endParaRPr lang="ru-RU" sz="2400" b="1" spc="50" dirty="0">
              <a:ln w="952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autilus Pompilius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438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8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4484" y="2534867"/>
            <a:ext cx="511075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Идёт дожд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0910" y="2485917"/>
            <a:ext cx="905722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Мы люб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м нашу </a:t>
            </a:r>
            <a:r>
              <a:rPr lang="ru-RU" sz="6200" u="sng" dirty="0" smtClean="0">
                <a:latin typeface="Cambria" panose="02040503050406030204" pitchFamily="18" charset="0"/>
              </a:rPr>
              <a:t>Р</a:t>
            </a:r>
            <a:r>
              <a:rPr lang="ru-RU" sz="6200" dirty="0" smtClean="0">
                <a:latin typeface="Cambria" panose="02040503050406030204" pitchFamily="18" charset="0"/>
              </a:rPr>
              <a:t>од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ну.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4237" y="2485917"/>
            <a:ext cx="821731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Б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ги учебн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ые</a:t>
            </a:r>
            <a:r>
              <a:rPr lang="ru-RU" sz="6200" dirty="0" smtClean="0">
                <a:latin typeface="Cambria" panose="02040503050406030204" pitchFamily="18" charset="0"/>
              </a:rPr>
              <a:t> вещи.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1830" y="2534867"/>
            <a:ext cx="935538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У </a:t>
            </a:r>
            <a:r>
              <a:rPr lang="ru-RU" sz="6200" u="sng" dirty="0" smtClean="0"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ндрея чист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ая</a:t>
            </a:r>
            <a:r>
              <a:rPr lang="ru-RU" sz="6200" dirty="0" smtClean="0">
                <a:latin typeface="Cambria" panose="02040503050406030204" pitchFamily="18" charset="0"/>
              </a:rPr>
              <a:t> т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тра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дь</a:t>
            </a:r>
            <a:r>
              <a:rPr lang="ru-RU" sz="6200" dirty="0" smtClean="0">
                <a:latin typeface="Cambria" panose="02040503050406030204" pitchFamily="18" charset="0"/>
              </a:rPr>
              <a:t>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3850" y="2485917"/>
            <a:ext cx="985366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П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м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гай св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ему т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вар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u="sng" dirty="0" smtClean="0">
                <a:latin typeface="Cambria" panose="02040503050406030204" pitchFamily="18" charset="0"/>
              </a:rPr>
              <a:t>щу</a:t>
            </a:r>
            <a:r>
              <a:rPr lang="ru-RU" sz="6200" dirty="0" smtClean="0">
                <a:latin typeface="Cambria" panose="02040503050406030204" pitchFamily="18" charset="0"/>
              </a:rPr>
              <a:t>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1524" y="2485917"/>
            <a:ext cx="1045831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Д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бро помни, а зло з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бывай.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5538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9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1722" y="2462336"/>
            <a:ext cx="1072312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Воды м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рей с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лёные </a:t>
            </a:r>
            <a:r>
              <a:rPr lang="ru-RU" sz="62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на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ку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199" y="2484748"/>
            <a:ext cx="1051275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Наш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 стр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на бор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u="sng" dirty="0" smtClean="0">
                <a:latin typeface="Cambria" panose="02040503050406030204" pitchFamily="18" charset="0"/>
              </a:rPr>
              <a:t>тся</a:t>
            </a:r>
            <a:r>
              <a:rPr lang="ru-RU" sz="6200" dirty="0" smtClean="0">
                <a:latin typeface="Cambria" panose="02040503050406030204" pitchFamily="18" charset="0"/>
              </a:rPr>
              <a:t> </a:t>
            </a:r>
            <a:r>
              <a:rPr lang="ru-RU" sz="6200" u="sng" dirty="0" smtClean="0">
                <a:latin typeface="Cambria" panose="02040503050406030204" pitchFamily="18" charset="0"/>
              </a:rPr>
              <a:t>за</a:t>
            </a:r>
            <a:r>
              <a:rPr lang="ru-RU" sz="6200" dirty="0" smtClean="0">
                <a:latin typeface="Cambria" panose="02040503050406030204" pitchFamily="18" charset="0"/>
              </a:rPr>
              <a:t> мир.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645" y="2488531"/>
            <a:ext cx="1061630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Н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u="sng" dirty="0" smtClean="0">
                <a:latin typeface="Cambria" panose="02040503050406030204" pitchFamily="18" charset="0"/>
              </a:rPr>
              <a:t>ч</a:t>
            </a:r>
            <a:r>
              <a:rPr lang="ru-RU" sz="6200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лась б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льшая п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мена.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322" y="2510943"/>
            <a:ext cx="11045396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Дет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 х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дил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 </a:t>
            </a:r>
            <a:r>
              <a:rPr lang="ru-RU" sz="6200" u="sng" dirty="0" smtClean="0">
                <a:latin typeface="Cambria" panose="02040503050406030204" pitchFamily="18" charset="0"/>
              </a:rPr>
              <a:t>в</a:t>
            </a:r>
            <a:r>
              <a:rPr lang="ru-RU" sz="6200" dirty="0" smtClean="0">
                <a:latin typeface="Cambria" panose="02040503050406030204" pitchFamily="18" charset="0"/>
              </a:rPr>
              <a:t> ле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</a:t>
            </a:r>
            <a:r>
              <a:rPr lang="ru-RU" sz="6200" dirty="0" smtClean="0">
                <a:latin typeface="Cambria" panose="02040503050406030204" pitchFamily="18" charset="0"/>
              </a:rPr>
              <a:t> </a:t>
            </a:r>
            <a:r>
              <a:rPr lang="ru-RU" sz="6200" u="sng" dirty="0" smtClean="0">
                <a:latin typeface="Cambria" panose="02040503050406030204" pitchFamily="18" charset="0"/>
              </a:rPr>
              <a:t>за</a:t>
            </a:r>
            <a:r>
              <a:rPr lang="ru-RU" sz="6200" dirty="0" smtClean="0">
                <a:latin typeface="Cambria" panose="02040503050406030204" pitchFamily="18" charset="0"/>
              </a:rPr>
              <a:t> гр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бами.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175" y="2488531"/>
            <a:ext cx="11495776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Кр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сивы ул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цы наш</a:t>
            </a:r>
            <a:r>
              <a:rPr lang="ru-RU" sz="6200" u="sng" dirty="0" smtClean="0">
                <a:latin typeface="Cambria" panose="02040503050406030204" pitchFamily="18" charset="0"/>
              </a:rPr>
              <a:t>его</a:t>
            </a:r>
            <a:r>
              <a:rPr lang="ru-RU" sz="6200" dirty="0" smtClean="0">
                <a:latin typeface="Cambria" panose="02040503050406030204" pitchFamily="18" charset="0"/>
              </a:rPr>
              <a:t> гор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да.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099" y="2533355"/>
            <a:ext cx="1110868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Д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брому слову- добрый 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твет.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214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10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445" y="2402717"/>
            <a:ext cx="1219943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сква – ст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лиц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наш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й </a:t>
            </a:r>
            <a:r>
              <a:rPr lang="ru-RU" sz="60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од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ны.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835" y="2360580"/>
            <a:ext cx="1176674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Школьн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 п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вают саж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нцы.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722" y="2394468"/>
            <a:ext cx="10983776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Д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путаты с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ъ</a:t>
            </a:r>
            <a:r>
              <a:rPr lang="ru-RU" sz="6200" dirty="0" smtClean="0">
                <a:latin typeface="Cambria" panose="02040503050406030204" pitchFamily="18" charset="0"/>
              </a:rPr>
              <a:t>ех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лись </a:t>
            </a:r>
            <a:r>
              <a:rPr lang="ru-RU" sz="6200" u="sng" dirty="0" smtClean="0">
                <a:latin typeface="Cambria" panose="02040503050406030204" pitchFamily="18" charset="0"/>
              </a:rPr>
              <a:t>на</a:t>
            </a:r>
            <a:r>
              <a:rPr lang="ru-RU" sz="6200" dirty="0" smtClean="0">
                <a:latin typeface="Cambria" panose="02040503050406030204" pitchFamily="18" charset="0"/>
              </a:rPr>
              <a:t> с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ъ</a:t>
            </a:r>
            <a:r>
              <a:rPr lang="ru-RU" sz="6200" dirty="0" smtClean="0"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зд</a:t>
            </a:r>
            <a:r>
              <a:rPr lang="ru-RU" sz="6200" dirty="0" smtClean="0">
                <a:latin typeface="Cambria" panose="02040503050406030204" pitchFamily="18" charset="0"/>
              </a:rPr>
              <a:t>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28" y="2410966"/>
            <a:ext cx="1247886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Над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 быть че</a:t>
            </a:r>
            <a:r>
              <a:rPr lang="ru-RU" sz="6000" u="sng" dirty="0" smtClean="0">
                <a:latin typeface="Cambria" panose="02040503050406030204" pitchFamily="18" charset="0"/>
              </a:rPr>
              <a:t>стн</a:t>
            </a:r>
            <a:r>
              <a:rPr lang="ru-RU" sz="6000" dirty="0" smtClean="0">
                <a:latin typeface="Cambria" panose="02040503050406030204" pitchFamily="18" charset="0"/>
              </a:rPr>
              <a:t>ым и пр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вдивым.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445" y="2410966"/>
            <a:ext cx="1226322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Звёзды с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яют </a:t>
            </a:r>
            <a:r>
              <a:rPr lang="ru-RU" sz="6000" u="sng" dirty="0" smtClean="0">
                <a:latin typeface="Cambria" panose="02040503050406030204" pitchFamily="18" charset="0"/>
              </a:rPr>
              <a:t>на</a:t>
            </a:r>
            <a:r>
              <a:rPr lang="ru-RU" sz="6000" dirty="0" smtClean="0">
                <a:latin typeface="Cambria" panose="02040503050406030204" pitchFamily="18" charset="0"/>
              </a:rPr>
              <a:t> башн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6000" dirty="0" smtClean="0">
                <a:latin typeface="Cambria" panose="02040503050406030204" pitchFamily="18" charset="0"/>
              </a:rPr>
              <a:t>х </a:t>
            </a:r>
            <a:r>
              <a:rPr lang="ru-RU" sz="6000" u="sng" dirty="0" smtClean="0">
                <a:latin typeface="Cambria" panose="02040503050406030204" pitchFamily="18" charset="0"/>
              </a:rPr>
              <a:t>К</a:t>
            </a:r>
            <a:r>
              <a:rPr lang="ru-RU" sz="6000" dirty="0" smtClean="0">
                <a:latin typeface="Cambria" panose="02040503050406030204" pitchFamily="18" charset="0"/>
              </a:rPr>
              <a:t>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мля.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492" y="2459910"/>
            <a:ext cx="1231933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Лет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м наш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 сем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ь</a:t>
            </a:r>
            <a:r>
              <a:rPr lang="ru-RU" sz="6000" dirty="0" smtClean="0">
                <a:latin typeface="Cambria" panose="02040503050406030204" pitchFamily="18" charset="0"/>
              </a:rPr>
              <a:t>я </a:t>
            </a:r>
            <a:r>
              <a:rPr lang="ru-RU" sz="6000" u="sng" dirty="0" smtClean="0">
                <a:latin typeface="Cambria" panose="02040503050406030204" pitchFamily="18" charset="0"/>
              </a:rPr>
              <a:t>жи</a:t>
            </a:r>
            <a:r>
              <a:rPr lang="ru-RU" sz="6000" dirty="0" smtClean="0">
                <a:latin typeface="Cambria" panose="02040503050406030204" pitchFamily="18" charset="0"/>
              </a:rPr>
              <a:t>ла </a:t>
            </a:r>
            <a:r>
              <a:rPr lang="ru-RU" sz="6000" u="sng" dirty="0" smtClean="0">
                <a:latin typeface="Cambria" panose="02040503050406030204" pitchFamily="18" charset="0"/>
              </a:rPr>
              <a:t>на</a:t>
            </a:r>
            <a:r>
              <a:rPr lang="ru-RU" sz="6000" dirty="0" smtClean="0">
                <a:latin typeface="Cambria" panose="02040503050406030204" pitchFamily="18" charset="0"/>
              </a:rPr>
              <a:t> </a:t>
            </a:r>
            <a:r>
              <a:rPr lang="ru-RU" sz="6000" u="sng" dirty="0" smtClean="0">
                <a:latin typeface="Cambria" panose="02040503050406030204" pitchFamily="18" charset="0"/>
              </a:rPr>
              <a:t>В</a:t>
            </a:r>
            <a:r>
              <a:rPr lang="ru-RU" sz="6000" dirty="0" smtClean="0">
                <a:latin typeface="Cambria" panose="02040503050406030204" pitchFamily="18" charset="0"/>
              </a:rPr>
              <a:t>олг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273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11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94" y="2404637"/>
            <a:ext cx="108486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Вес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к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си</a:t>
            </a:r>
            <a:r>
              <a:rPr lang="ru-RU" sz="60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тся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густая ро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жь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673" y="2505939"/>
            <a:ext cx="11495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Мы ч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тали 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нт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ресный ра</a:t>
            </a:r>
            <a:r>
              <a:rPr lang="ru-RU" sz="6000" u="sng" dirty="0" smtClean="0">
                <a:latin typeface="Cambria" panose="02040503050406030204" pitchFamily="18" charset="0"/>
              </a:rPr>
              <a:t>сс</a:t>
            </a:r>
            <a:r>
              <a:rPr lang="ru-RU" sz="6000" dirty="0" smtClean="0">
                <a:latin typeface="Cambria" panose="02040503050406030204" pitchFamily="18" charset="0"/>
              </a:rPr>
              <a:t>ка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</a:t>
            </a:r>
            <a:r>
              <a:rPr lang="ru-RU" sz="6000" dirty="0" smtClean="0">
                <a:latin typeface="Cambria" panose="02040503050406030204" pitchFamily="18" charset="0"/>
              </a:rPr>
              <a:t>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14" y="2373859"/>
            <a:ext cx="1206689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П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ля з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п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u="sng" dirty="0" smtClean="0">
                <a:latin typeface="Cambria" panose="02040503050406030204" pitchFamily="18" charset="0"/>
              </a:rPr>
              <a:t>ши</a:t>
            </a:r>
            <a:r>
              <a:rPr lang="ru-RU" sz="6200" dirty="0" smtClean="0">
                <a:latin typeface="Cambria" panose="02040503050406030204" pitchFamily="18" charset="0"/>
              </a:rPr>
              <a:t>л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 белым снег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м.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14" y="2439899"/>
            <a:ext cx="121593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u="sng" dirty="0" smtClean="0">
                <a:latin typeface="Cambria" panose="02040503050406030204" pitchFamily="18" charset="0"/>
              </a:rPr>
              <a:t>чу</a:t>
            </a:r>
            <a:r>
              <a:rPr lang="ru-RU" sz="6000" dirty="0" smtClean="0">
                <a:latin typeface="Cambria" panose="02040503050406030204" pitchFamily="18" charset="0"/>
              </a:rPr>
              <a:t>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н мног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 и упорн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 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бот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л.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46" y="2439899"/>
            <a:ext cx="119774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Новые д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ма 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стут оч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нь быстр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14" y="2404636"/>
            <a:ext cx="121526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Бол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н- 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чись, а зд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ро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6000" dirty="0" smtClean="0">
                <a:latin typeface="Cambria" panose="02040503050406030204" pitchFamily="18" charset="0"/>
              </a:rPr>
              <a:t>- б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гись.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2990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12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128" y="2394006"/>
            <a:ext cx="11678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Мальч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пр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сли сухих вет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ок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714" y="2382905"/>
            <a:ext cx="11891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В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нтёры п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гают </a:t>
            </a:r>
            <a:r>
              <a:rPr lang="ru-RU" sz="6000" u="sng" dirty="0" smtClean="0">
                <a:latin typeface="Cambria" panose="02040503050406030204" pitchFamily="18" charset="0"/>
              </a:rPr>
              <a:t>на</a:t>
            </a:r>
            <a:r>
              <a:rPr lang="ru-RU" sz="6000" dirty="0" smtClean="0">
                <a:latin typeface="Cambria" panose="02040503050406030204" pitchFamily="18" charset="0"/>
              </a:rPr>
              <a:t> стройк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04" y="2352128"/>
            <a:ext cx="1262820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В пол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 п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сп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ва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т ро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жь</a:t>
            </a:r>
            <a:r>
              <a:rPr lang="ru-RU" sz="6000" dirty="0" smtClean="0">
                <a:latin typeface="Cambria" panose="02040503050406030204" pitchFamily="18" charset="0"/>
              </a:rPr>
              <a:t> и пш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ница.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600" y="2352128"/>
            <a:ext cx="1204554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800" dirty="0" smtClean="0">
                <a:latin typeface="Cambria" panose="02040503050406030204" pitchFamily="18" charset="0"/>
              </a:rPr>
              <a:t>Дет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800" dirty="0" smtClean="0">
                <a:latin typeface="Cambria" panose="02040503050406030204" pitchFamily="18" charset="0"/>
              </a:rPr>
              <a:t> всех стран х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800" dirty="0" smtClean="0">
                <a:latin typeface="Cambria" panose="02040503050406030204" pitchFamily="18" charset="0"/>
              </a:rPr>
              <a:t>тят </a:t>
            </a:r>
            <a:r>
              <a:rPr lang="ru-RU" sz="5800" u="sng" dirty="0" smtClean="0">
                <a:latin typeface="Cambria" panose="02040503050406030204" pitchFamily="18" charset="0"/>
              </a:rPr>
              <a:t>жи</a:t>
            </a:r>
            <a:r>
              <a:rPr lang="ru-RU" sz="5800" dirty="0" smtClean="0">
                <a:latin typeface="Cambria" panose="02040503050406030204" pitchFamily="18" charset="0"/>
              </a:rPr>
              <a:t>ть </a:t>
            </a:r>
            <a:r>
              <a:rPr lang="ru-RU" sz="5800" u="sng" dirty="0" smtClean="0">
                <a:latin typeface="Cambria" panose="02040503050406030204" pitchFamily="18" charset="0"/>
              </a:rPr>
              <a:t>в</a:t>
            </a:r>
            <a:r>
              <a:rPr lang="ru-RU" sz="5800" dirty="0" smtClean="0">
                <a:latin typeface="Cambria" panose="02040503050406030204" pitchFamily="18" charset="0"/>
              </a:rPr>
              <a:t> мир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800" dirty="0" smtClean="0">
                <a:latin typeface="Cambria" panose="02040503050406030204" pitchFamily="18" charset="0"/>
              </a:rPr>
              <a:t>.</a:t>
            </a:r>
            <a:endParaRPr lang="ru-RU" sz="58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04" y="2466662"/>
            <a:ext cx="12511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800" dirty="0" smtClean="0">
                <a:latin typeface="Cambria" panose="02040503050406030204" pitchFamily="18" charset="0"/>
              </a:rPr>
              <a:t>Све</a:t>
            </a:r>
            <a:r>
              <a:rPr lang="ru-RU" sz="5800" u="sng" dirty="0" smtClean="0">
                <a:latin typeface="Cambria" panose="02040503050406030204" pitchFamily="18" charset="0"/>
              </a:rPr>
              <a:t>жи</a:t>
            </a:r>
            <a:r>
              <a:rPr lang="ru-RU" sz="5800" dirty="0" smtClean="0">
                <a:latin typeface="Cambria" panose="02040503050406030204" pitchFamily="18" charset="0"/>
              </a:rPr>
              <a:t>й в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800" dirty="0" smtClean="0">
                <a:latin typeface="Cambria" panose="02040503050406030204" pitchFamily="18" charset="0"/>
              </a:rPr>
              <a:t>т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800" dirty="0" smtClean="0">
                <a:latin typeface="Cambria" panose="02040503050406030204" pitchFamily="18" charset="0"/>
              </a:rPr>
              <a:t>рок п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800" dirty="0" smtClean="0">
                <a:latin typeface="Cambria" panose="02040503050406030204" pitchFamily="18" charset="0"/>
              </a:rPr>
              <a:t>ве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5800" dirty="0" smtClean="0">
                <a:latin typeface="Cambria" panose="02040503050406030204" pitchFamily="18" charset="0"/>
              </a:rPr>
              <a:t>л пр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800" dirty="0" smtClean="0">
                <a:latin typeface="Cambria" panose="02040503050406030204" pitchFamily="18" charset="0"/>
              </a:rPr>
              <a:t>хлад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800" dirty="0" smtClean="0">
                <a:latin typeface="Cambria" panose="02040503050406030204" pitchFamily="18" charset="0"/>
              </a:rPr>
              <a:t>й.</a:t>
            </a:r>
            <a:endParaRPr lang="ru-RU" sz="58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504" y="2466661"/>
            <a:ext cx="127109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800" dirty="0" smtClean="0">
                <a:latin typeface="Cambria" panose="02040503050406030204" pitchFamily="18" charset="0"/>
              </a:rPr>
              <a:t>Св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800" dirty="0" smtClean="0">
                <a:latin typeface="Cambria" panose="02040503050406030204" pitchFamily="18" charset="0"/>
              </a:rPr>
              <a:t>ркнул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800" dirty="0" smtClean="0">
                <a:latin typeface="Cambria" panose="02040503050406030204" pitchFamily="18" charset="0"/>
              </a:rPr>
              <a:t> молн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800" dirty="0" smtClean="0">
                <a:latin typeface="Cambria" panose="02040503050406030204" pitchFamily="18" charset="0"/>
              </a:rPr>
              <a:t>я и з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800" dirty="0" smtClean="0">
                <a:latin typeface="Cambria" panose="02040503050406030204" pitchFamily="18" charset="0"/>
              </a:rPr>
              <a:t>гр</a:t>
            </a:r>
            <a:r>
              <a:rPr lang="ru-RU" sz="5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800" dirty="0" smtClean="0">
                <a:latin typeface="Cambria" panose="02040503050406030204" pitchFamily="18" charset="0"/>
              </a:rPr>
              <a:t>мел гром.</a:t>
            </a:r>
            <a:endParaRPr lang="ru-RU" sz="58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226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12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702" y="2353083"/>
            <a:ext cx="10419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вно ск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сил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и убрал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лей.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600" y="2379783"/>
            <a:ext cx="123181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200" dirty="0" smtClean="0">
                <a:latin typeface="Cambria" panose="02040503050406030204" pitchFamily="18" charset="0"/>
              </a:rPr>
              <a:t>Ярк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200" dirty="0" smtClean="0">
                <a:latin typeface="Cambria" panose="02040503050406030204" pitchFamily="18" charset="0"/>
              </a:rPr>
              <a:t> св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200" dirty="0" smtClean="0">
                <a:latin typeface="Cambria" panose="02040503050406030204" pitchFamily="18" charset="0"/>
              </a:rPr>
              <a:t>тил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200" dirty="0" smtClean="0">
                <a:latin typeface="Cambria" panose="02040503050406030204" pitchFamily="18" charset="0"/>
              </a:rPr>
              <a:t> солнц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200" dirty="0" smtClean="0">
                <a:latin typeface="Cambria" panose="02040503050406030204" pitchFamily="18" charset="0"/>
              </a:rPr>
              <a:t>, и дет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200" dirty="0" smtClean="0">
                <a:latin typeface="Cambria" panose="02040503050406030204" pitchFamily="18" charset="0"/>
              </a:rPr>
              <a:t> купались.</a:t>
            </a:r>
            <a:endParaRPr lang="ru-RU" sz="52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971" y="2406483"/>
            <a:ext cx="112743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Белк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 з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бр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лась </a:t>
            </a:r>
            <a:r>
              <a:rPr lang="ru-RU" sz="5400" u="sng" dirty="0" smtClean="0">
                <a:latin typeface="Cambria" panose="02040503050406030204" pitchFamily="18" charset="0"/>
              </a:rPr>
              <a:t>на</a:t>
            </a:r>
            <a:r>
              <a:rPr lang="ru-RU" sz="5400" dirty="0" smtClean="0">
                <a:latin typeface="Cambria" panose="02040503050406030204" pitchFamily="18" charset="0"/>
              </a:rPr>
              <a:t> верхн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юю</a:t>
            </a:r>
            <a:r>
              <a:rPr lang="ru-RU" sz="5400" dirty="0" smtClean="0">
                <a:latin typeface="Cambria" panose="02040503050406030204" pitchFamily="18" charset="0"/>
              </a:rPr>
              <a:t> ветку.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52174"/>
            <a:ext cx="122502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Весь 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ро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5400" dirty="0" smtClean="0">
                <a:latin typeface="Cambria" panose="02040503050406030204" pitchFamily="18" charset="0"/>
              </a:rPr>
              <a:t> г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рди</a:t>
            </a:r>
            <a:r>
              <a:rPr lang="ru-RU" sz="5400" u="sng" dirty="0" smtClean="0">
                <a:latin typeface="Cambria" panose="02040503050406030204" pitchFamily="18" charset="0"/>
              </a:rPr>
              <a:t>тся</a:t>
            </a:r>
            <a:r>
              <a:rPr lang="ru-RU" sz="5400" dirty="0" smtClean="0">
                <a:latin typeface="Cambria" panose="02040503050406030204" pitchFamily="18" charset="0"/>
              </a:rPr>
              <a:t> г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ро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5400" dirty="0" smtClean="0">
                <a:latin typeface="Cambria" panose="02040503050406030204" pitchFamily="18" charset="0"/>
              </a:rPr>
              <a:t>ми косм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са.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203" y="2379783"/>
            <a:ext cx="110846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Деду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ш</a:t>
            </a:r>
            <a:r>
              <a:rPr lang="ru-RU" sz="5400" dirty="0" smtClean="0">
                <a:latin typeface="Cambria" panose="02040503050406030204" pitchFamily="18" charset="0"/>
              </a:rPr>
              <a:t>ка </a:t>
            </a:r>
            <a:r>
              <a:rPr lang="ru-RU" sz="5400" u="sng" dirty="0" smtClean="0">
                <a:latin typeface="Cambria" panose="02040503050406030204" pitchFamily="18" charset="0"/>
              </a:rPr>
              <a:t>Ф</a:t>
            </a:r>
            <a:r>
              <a:rPr lang="ru-RU" sz="5400" dirty="0" smtClean="0">
                <a:latin typeface="Cambria" panose="02040503050406030204" pitchFamily="18" charset="0"/>
              </a:rPr>
              <a:t>или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пп</a:t>
            </a:r>
            <a:r>
              <a:rPr lang="ru-RU" sz="5400" dirty="0" smtClean="0">
                <a:latin typeface="Cambria" panose="02040503050406030204" pitchFamily="18" charset="0"/>
              </a:rPr>
              <a:t> 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сёт 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лхозн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ое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стад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532" y="2387564"/>
            <a:ext cx="108577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ю</a:t>
            </a:r>
            <a:r>
              <a:rPr lang="ru-RU" sz="5400" dirty="0" smtClean="0">
                <a:latin typeface="Cambria" panose="02040503050406030204" pitchFamily="18" charset="0"/>
              </a:rPr>
              <a:t>блю я </a:t>
            </a:r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пол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стр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u="sng" dirty="0" smtClean="0">
                <a:latin typeface="Cambria" panose="02040503050406030204" pitchFamily="18" charset="0"/>
              </a:rPr>
              <a:t>ча</a:t>
            </a:r>
            <a:r>
              <a:rPr lang="ru-RU" sz="5400" dirty="0" smtClean="0">
                <a:latin typeface="Cambria" panose="02040503050406030204" pitchFamily="18" charset="0"/>
              </a:rPr>
              <a:t>ть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схо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со</a:t>
            </a:r>
            <a:r>
              <a:rPr lang="ru-RU" sz="5400" u="sng" dirty="0" smtClean="0">
                <a:latin typeface="Cambria" panose="02040503050406030204" pitchFamily="18" charset="0"/>
              </a:rPr>
              <a:t>лн</a:t>
            </a:r>
            <a:r>
              <a:rPr lang="ru-RU" sz="5400" dirty="0" smtClean="0">
                <a:latin typeface="Cambria" panose="02040503050406030204" pitchFamily="18" charset="0"/>
              </a:rPr>
              <a:t>ц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723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13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702" y="2353083"/>
            <a:ext cx="10419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вно ск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сил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и убрал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лей.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600" y="2379783"/>
            <a:ext cx="123181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200" dirty="0" smtClean="0">
                <a:latin typeface="Cambria" panose="02040503050406030204" pitchFamily="18" charset="0"/>
              </a:rPr>
              <a:t>Ярк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200" dirty="0" smtClean="0">
                <a:latin typeface="Cambria" panose="02040503050406030204" pitchFamily="18" charset="0"/>
              </a:rPr>
              <a:t> св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200" dirty="0" smtClean="0">
                <a:latin typeface="Cambria" panose="02040503050406030204" pitchFamily="18" charset="0"/>
              </a:rPr>
              <a:t>тил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200" dirty="0" smtClean="0">
                <a:latin typeface="Cambria" panose="02040503050406030204" pitchFamily="18" charset="0"/>
              </a:rPr>
              <a:t> солнц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200" dirty="0" smtClean="0">
                <a:latin typeface="Cambria" panose="02040503050406030204" pitchFamily="18" charset="0"/>
              </a:rPr>
              <a:t>, и дет</a:t>
            </a:r>
            <a:r>
              <a:rPr lang="ru-RU" sz="5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200" dirty="0" smtClean="0">
                <a:latin typeface="Cambria" panose="02040503050406030204" pitchFamily="18" charset="0"/>
              </a:rPr>
              <a:t> купались.</a:t>
            </a:r>
            <a:endParaRPr lang="ru-RU" sz="52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971" y="2406483"/>
            <a:ext cx="112743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Белк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 з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бр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лась </a:t>
            </a:r>
            <a:r>
              <a:rPr lang="ru-RU" sz="5400" u="sng" dirty="0" smtClean="0">
                <a:latin typeface="Cambria" panose="02040503050406030204" pitchFamily="18" charset="0"/>
              </a:rPr>
              <a:t>на</a:t>
            </a:r>
            <a:r>
              <a:rPr lang="ru-RU" sz="5400" dirty="0" smtClean="0">
                <a:latin typeface="Cambria" panose="02040503050406030204" pitchFamily="18" charset="0"/>
              </a:rPr>
              <a:t> верхн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юю</a:t>
            </a:r>
            <a:r>
              <a:rPr lang="ru-RU" sz="5400" dirty="0" smtClean="0">
                <a:latin typeface="Cambria" panose="02040503050406030204" pitchFamily="18" charset="0"/>
              </a:rPr>
              <a:t> ветку.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52174"/>
            <a:ext cx="122502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Весь 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ро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5400" dirty="0" smtClean="0">
                <a:latin typeface="Cambria" panose="02040503050406030204" pitchFamily="18" charset="0"/>
              </a:rPr>
              <a:t> г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рди</a:t>
            </a:r>
            <a:r>
              <a:rPr lang="ru-RU" sz="5400" u="sng" dirty="0" smtClean="0">
                <a:latin typeface="Cambria" panose="02040503050406030204" pitchFamily="18" charset="0"/>
              </a:rPr>
              <a:t>тся</a:t>
            </a:r>
            <a:r>
              <a:rPr lang="ru-RU" sz="5400" dirty="0" smtClean="0">
                <a:latin typeface="Cambria" panose="02040503050406030204" pitchFamily="18" charset="0"/>
              </a:rPr>
              <a:t> г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ро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5400" dirty="0" smtClean="0">
                <a:latin typeface="Cambria" panose="02040503050406030204" pitchFamily="18" charset="0"/>
              </a:rPr>
              <a:t>ми косм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са.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203" y="2379783"/>
            <a:ext cx="110846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Деду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ш</a:t>
            </a:r>
            <a:r>
              <a:rPr lang="ru-RU" sz="5400" dirty="0" smtClean="0">
                <a:latin typeface="Cambria" panose="02040503050406030204" pitchFamily="18" charset="0"/>
              </a:rPr>
              <a:t>ка </a:t>
            </a:r>
            <a:r>
              <a:rPr lang="ru-RU" sz="5400" u="sng" dirty="0" smtClean="0">
                <a:latin typeface="Cambria" panose="02040503050406030204" pitchFamily="18" charset="0"/>
              </a:rPr>
              <a:t>Ф</a:t>
            </a:r>
            <a:r>
              <a:rPr lang="ru-RU" sz="5400" dirty="0" smtClean="0">
                <a:latin typeface="Cambria" panose="02040503050406030204" pitchFamily="18" charset="0"/>
              </a:rPr>
              <a:t>или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пп</a:t>
            </a:r>
            <a:r>
              <a:rPr lang="ru-RU" sz="5400" dirty="0" smtClean="0">
                <a:latin typeface="Cambria" panose="02040503050406030204" pitchFamily="18" charset="0"/>
              </a:rPr>
              <a:t> 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сёт 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лхозн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ое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стад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532" y="2387564"/>
            <a:ext cx="108577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ю</a:t>
            </a:r>
            <a:r>
              <a:rPr lang="ru-RU" sz="5400" dirty="0" smtClean="0">
                <a:latin typeface="Cambria" panose="02040503050406030204" pitchFamily="18" charset="0"/>
              </a:rPr>
              <a:t>блю я </a:t>
            </a:r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пол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стр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u="sng" dirty="0" smtClean="0">
                <a:latin typeface="Cambria" panose="02040503050406030204" pitchFamily="18" charset="0"/>
              </a:rPr>
              <a:t>ча</a:t>
            </a:r>
            <a:r>
              <a:rPr lang="ru-RU" sz="5400" dirty="0" smtClean="0">
                <a:latin typeface="Cambria" panose="02040503050406030204" pitchFamily="18" charset="0"/>
              </a:rPr>
              <a:t>ть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схо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со</a:t>
            </a:r>
            <a:r>
              <a:rPr lang="ru-RU" sz="5400" u="sng" dirty="0" smtClean="0">
                <a:latin typeface="Cambria" panose="02040503050406030204" pitchFamily="18" charset="0"/>
              </a:rPr>
              <a:t>лн</a:t>
            </a:r>
            <a:r>
              <a:rPr lang="ru-RU" sz="5400" dirty="0" smtClean="0">
                <a:latin typeface="Cambria" panose="02040503050406030204" pitchFamily="18" charset="0"/>
              </a:rPr>
              <a:t>ц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359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14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212" y="2546954"/>
            <a:ext cx="113116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я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лась 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за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кой б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льшая сер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ая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ту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ча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5554" y="2514482"/>
            <a:ext cx="77916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Все рад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сь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стреч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ru-RU" sz="5400" u="sng" dirty="0" smtClean="0">
                <a:latin typeface="Cambria" panose="02040503050406030204" pitchFamily="18" charset="0"/>
              </a:rPr>
              <a:t>с</a:t>
            </a:r>
            <a:r>
              <a:rPr lang="ru-RU" sz="5400" dirty="0" smtClean="0">
                <a:latin typeface="Cambria" panose="02040503050406030204" pitchFamily="18" charset="0"/>
              </a:rPr>
              <a:t> 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см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на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ми.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212" y="2482010"/>
            <a:ext cx="110178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д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лёк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ой</a:t>
            </a:r>
            <a:r>
              <a:rPr lang="ru-RU" sz="5400" dirty="0" smtClean="0">
                <a:latin typeface="Cambria" panose="02040503050406030204" pitchFamily="18" charset="0"/>
              </a:rPr>
              <a:t> 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йге </a:t>
            </a:r>
            <a:r>
              <a:rPr lang="ru-RU" sz="5400" u="sng" dirty="0" smtClean="0">
                <a:latin typeface="Cambria" panose="02040503050406030204" pitchFamily="18" charset="0"/>
              </a:rPr>
              <a:t>жи</a:t>
            </a:r>
            <a:r>
              <a:rPr lang="ru-RU" sz="5400" dirty="0" smtClean="0">
                <a:latin typeface="Cambria" panose="02040503050406030204" pitchFamily="18" charset="0"/>
              </a:rPr>
              <a:t>вут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хотн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ки –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э</a:t>
            </a:r>
            <a:r>
              <a:rPr lang="ru-RU" sz="5400" dirty="0" smtClean="0">
                <a:latin typeface="Cambria" panose="02040503050406030204" pitchFamily="18" charset="0"/>
              </a:rPr>
              <a:t>венк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212" y="2429544"/>
            <a:ext cx="114797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зведч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ки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тправ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лись в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пасный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пу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ть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915" y="2498246"/>
            <a:ext cx="113302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Дружн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ая</a:t>
            </a:r>
            <a:r>
              <a:rPr lang="ru-RU" sz="5400" dirty="0" smtClean="0">
                <a:latin typeface="Cambria" panose="02040503050406030204" pitchFamily="18" charset="0"/>
              </a:rPr>
              <a:t> с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м</a:t>
            </a:r>
            <a:r>
              <a:rPr lang="ru-RU" sz="5400" u="sng" dirty="0" smtClean="0">
                <a:latin typeface="Cambria" panose="02040503050406030204" pitchFamily="18" charset="0"/>
              </a:rPr>
              <a:t>ь</a:t>
            </a:r>
            <a:r>
              <a:rPr lang="ru-RU" sz="5400" dirty="0" smtClean="0">
                <a:latin typeface="Cambria" panose="02040503050406030204" pitchFamily="18" charset="0"/>
              </a:rPr>
              <a:t>я и землю пр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вр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тит </a:t>
            </a:r>
          </a:p>
          <a:p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зол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826" y="2514482"/>
            <a:ext cx="112263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Обу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вь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сегда не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бх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дим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ч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щать </a:t>
            </a:r>
          </a:p>
          <a:p>
            <a:r>
              <a:rPr lang="ru-RU" sz="5400" u="sng" dirty="0" smtClean="0">
                <a:latin typeface="Cambria" panose="02040503050406030204" pitchFamily="18" charset="0"/>
              </a:rPr>
              <a:t>от</a:t>
            </a:r>
            <a:r>
              <a:rPr lang="ru-RU" sz="5400" dirty="0" smtClean="0">
                <a:latin typeface="Cambria" panose="02040503050406030204" pitchFamily="18" charset="0"/>
              </a:rPr>
              <a:t> пыли.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039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060" y="1772574"/>
            <a:ext cx="110198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цв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тёт, з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не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 наш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сёлый</a:t>
            </a:r>
          </a:p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г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д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785" y="1779968"/>
            <a:ext cx="116634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Х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u="sng" dirty="0" smtClean="0">
                <a:latin typeface="Cambria" panose="02040503050406030204" pitchFamily="18" charset="0"/>
              </a:rPr>
              <a:t>ши</a:t>
            </a:r>
            <a:r>
              <a:rPr lang="ru-RU" sz="5400" dirty="0" smtClean="0">
                <a:latin typeface="Cambria" panose="02040503050406030204" pitchFamily="18" charset="0"/>
              </a:rPr>
              <a:t> пр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вольные </a:t>
            </a:r>
            <a:r>
              <a:rPr lang="ru-RU" sz="5400" u="sng" dirty="0" smtClean="0">
                <a:latin typeface="Cambria" panose="02040503050406030204" pitchFamily="18" charset="0"/>
              </a:rPr>
              <a:t>ш</a:t>
            </a:r>
            <a:r>
              <a:rPr lang="ru-RU" sz="5400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рокие степи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u="sng" dirty="0" smtClean="0">
                <a:latin typeface="Cambria" panose="02040503050406030204" pitchFamily="18" charset="0"/>
              </a:rPr>
              <a:t>У</a:t>
            </a:r>
            <a:r>
              <a:rPr lang="ru-RU" sz="5400" dirty="0" smtClean="0">
                <a:latin typeface="Cambria" panose="02040503050406030204" pitchFamily="18" charset="0"/>
              </a:rPr>
              <a:t>кр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ины.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587" y="1787363"/>
            <a:ext cx="118536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Ме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ж</a:t>
            </a:r>
            <a:r>
              <a:rPr lang="ru-RU" sz="5400" dirty="0" smtClean="0">
                <a:latin typeface="Cambria" panose="02040503050406030204" pitchFamily="18" charset="0"/>
              </a:rPr>
              <a:t>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де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ю</a:t>
            </a:r>
            <a:r>
              <a:rPr lang="ru-RU" sz="5400" dirty="0" smtClean="0">
                <a:latin typeface="Cambria" panose="02040503050406030204" pitchFamily="18" charset="0"/>
              </a:rPr>
              <a:t>щих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рхуш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ек</a:t>
            </a:r>
            <a:r>
              <a:rPr lang="ru-RU" sz="5400" dirty="0" smtClean="0">
                <a:latin typeface="Cambria" panose="02040503050406030204" pitchFamily="18" charset="0"/>
              </a:rPr>
              <a:t> 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зал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сь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с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нева.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91" y="1765179"/>
            <a:ext cx="118153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u="sng" dirty="0" smtClean="0">
                <a:latin typeface="Cambria" panose="02040503050406030204" pitchFamily="18" charset="0"/>
              </a:rPr>
              <a:t>На</a:t>
            </a:r>
            <a:r>
              <a:rPr lang="ru-RU" sz="5400" dirty="0" smtClean="0">
                <a:latin typeface="Cambria" panose="02040503050406030204" pitchFamily="18" charset="0"/>
              </a:rPr>
              <a:t> смел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ого</a:t>
            </a:r>
            <a:r>
              <a:rPr lang="ru-RU" sz="5400" dirty="0" smtClean="0">
                <a:latin typeface="Cambria" panose="02040503050406030204" pitchFamily="18" charset="0"/>
              </a:rPr>
              <a:t> с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бака ла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ет</a:t>
            </a:r>
            <a:r>
              <a:rPr lang="ru-RU" sz="5400" dirty="0" smtClean="0">
                <a:latin typeface="Cambria" panose="02040503050406030204" pitchFamily="18" charset="0"/>
              </a:rPr>
              <a:t>, а труслив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ого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куса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ет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785" y="1765179"/>
            <a:ext cx="109339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Нам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лит труди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</a:t>
            </a:r>
            <a:r>
              <a:rPr lang="ru-RU" sz="5400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ь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ся</a:t>
            </a:r>
            <a:r>
              <a:rPr lang="ru-RU" sz="5400" dirty="0" smtClean="0">
                <a:latin typeface="Cambria" panose="02040503050406030204" pitchFamily="18" charset="0"/>
              </a:rPr>
              <a:t> школа, учит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эт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му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тря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5003" y="1779968"/>
            <a:ext cx="96539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Наш 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ро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5400" dirty="0" smtClean="0">
                <a:latin typeface="Cambria" panose="02040503050406030204" pitchFamily="18" charset="0"/>
              </a:rPr>
              <a:t> хоч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ет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u="sng" dirty="0" smtClean="0">
                <a:latin typeface="Cambria" panose="02040503050406030204" pitchFamily="18" charset="0"/>
              </a:rPr>
              <a:t>жи</a:t>
            </a:r>
            <a:r>
              <a:rPr lang="ru-RU" sz="5400" dirty="0" smtClean="0">
                <a:latin typeface="Cambria" panose="02040503050406030204" pitchFamily="18" charset="0"/>
              </a:rPr>
              <a:t>ть </a:t>
            </a:r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мире </a:t>
            </a:r>
          </a:p>
          <a:p>
            <a:r>
              <a:rPr lang="ru-RU" sz="5400" u="sng" dirty="0" smtClean="0">
                <a:latin typeface="Cambria" panose="02040503050406030204" pitchFamily="18" charset="0"/>
              </a:rPr>
              <a:t>со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dirty="0">
                <a:latin typeface="Cambria" panose="020405030504060302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семи 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родами.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15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69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16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891" y="1967820"/>
            <a:ext cx="114432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 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йге вод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я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тся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хи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щн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ые 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жи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вотные:</a:t>
            </a:r>
          </a:p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волки, рыси.</a:t>
            </a:r>
          </a:p>
          <a:p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5200" y="1965612"/>
            <a:ext cx="88486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Скво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зь</a:t>
            </a:r>
            <a:r>
              <a:rPr lang="ru-RU" sz="5400" dirty="0" smtClean="0">
                <a:latin typeface="Cambria" panose="02040503050406030204" pitchFamily="18" charset="0"/>
              </a:rPr>
              <a:t>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лнистые  туманы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пр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б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рае</a:t>
            </a:r>
            <a:r>
              <a:rPr lang="ru-RU" sz="5400" u="sng" dirty="0" smtClean="0">
                <a:latin typeface="Cambria" panose="02040503050406030204" pitchFamily="18" charset="0"/>
              </a:rPr>
              <a:t>тся</a:t>
            </a:r>
            <a:r>
              <a:rPr lang="ru-RU" sz="5400" dirty="0" smtClean="0">
                <a:latin typeface="Cambria" panose="02040503050406030204" pitchFamily="18" charset="0"/>
              </a:rPr>
              <a:t>  луна.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971" y="2030977"/>
            <a:ext cx="103499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Школьн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ки г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тов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5400" u="sng" dirty="0" smtClean="0">
                <a:latin typeface="Cambria" panose="02040503050406030204" pitchFamily="18" charset="0"/>
              </a:rPr>
              <a:t>тся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u="sng" dirty="0" smtClean="0">
                <a:latin typeface="Cambria" panose="02040503050406030204" pitchFamily="18" charset="0"/>
              </a:rPr>
              <a:t>к</a:t>
            </a:r>
            <a:r>
              <a:rPr lang="ru-RU" sz="5400" dirty="0" smtClean="0">
                <a:latin typeface="Cambria" panose="02040503050406030204" pitchFamily="18" charset="0"/>
              </a:rPr>
              <a:t> нов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ому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учебн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ому</a:t>
            </a:r>
            <a:r>
              <a:rPr lang="ru-RU" sz="5400" dirty="0" smtClean="0">
                <a:latin typeface="Cambria" panose="02040503050406030204" pitchFamily="18" charset="0"/>
              </a:rPr>
              <a:t> году.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6601" y="1986092"/>
            <a:ext cx="88672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Мног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боты </a:t>
            </a:r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лхозн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м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с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ду ра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нн</a:t>
            </a:r>
            <a:r>
              <a:rPr lang="ru-RU" sz="5400" dirty="0" smtClean="0">
                <a:latin typeface="Cambria" panose="02040503050406030204" pitchFamily="18" charset="0"/>
              </a:rPr>
              <a:t>ей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сной.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9240" y="2002851"/>
            <a:ext cx="86558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u="sng" dirty="0" smtClean="0">
                <a:latin typeface="Cambria" panose="02040503050406030204" pitchFamily="18" charset="0"/>
              </a:rPr>
              <a:t>На</a:t>
            </a:r>
            <a:r>
              <a:rPr lang="ru-RU" sz="5400" dirty="0" smtClean="0">
                <a:latin typeface="Cambria" panose="02040503050406030204" pitchFamily="18" charset="0"/>
              </a:rPr>
              <a:t> б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гу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ки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скинулся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детский лаг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рь.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6601" y="2000643"/>
            <a:ext cx="98419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Скор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 неб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 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кро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u="sng" dirty="0" smtClean="0">
                <a:latin typeface="Cambria" panose="02040503050406030204" pitchFamily="18" charset="0"/>
              </a:rPr>
              <a:t>тся</a:t>
            </a:r>
            <a:r>
              <a:rPr lang="ru-RU" sz="5400" dirty="0" smtClean="0">
                <a:latin typeface="Cambria" panose="02040503050406030204" pitchFamily="18" charset="0"/>
              </a:rPr>
              <a:t> ту</a:t>
            </a:r>
            <a:r>
              <a:rPr lang="ru-RU" sz="5400" u="sng" dirty="0" smtClean="0">
                <a:latin typeface="Cambria" panose="02040503050406030204" pitchFamily="18" charset="0"/>
              </a:rPr>
              <a:t>ча</a:t>
            </a:r>
            <a:r>
              <a:rPr lang="ru-RU" sz="5400" dirty="0" smtClean="0">
                <a:latin typeface="Cambria" panose="02040503050406030204" pitchFamily="18" charset="0"/>
              </a:rPr>
              <a:t>ми,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з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м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сит до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ждь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608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1692"/>
            <a:ext cx="10515600" cy="1011419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Ребята!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9640" y="1015728"/>
            <a:ext cx="10515600" cy="27594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Nautilus Pompilius" panose="02000000000000000000" pitchFamily="50" charset="-52"/>
              </a:rPr>
              <a:t>Прочитайте </a:t>
            </a:r>
            <a:r>
              <a:rPr lang="ru-RU" dirty="0">
                <a:latin typeface="Nautilus Pompilius" panose="02000000000000000000" pitchFamily="50" charset="-52"/>
              </a:rPr>
              <a:t>предложение молча и постарайтесь его запомнить. </a:t>
            </a:r>
            <a:endParaRPr lang="ru-RU" dirty="0" smtClean="0">
              <a:latin typeface="Nautilus Pompilius" panose="02000000000000000000" pitchFamily="50" charset="-5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Nautilus Pompilius" panose="02000000000000000000" pitchFamily="50" charset="-52"/>
              </a:rPr>
              <a:t>Закройте </a:t>
            </a:r>
            <a:r>
              <a:rPr lang="ru-RU" dirty="0">
                <a:latin typeface="Nautilus Pompilius" panose="02000000000000000000" pitchFamily="50" charset="-52"/>
              </a:rPr>
              <a:t>глаза, представьте, как оно записано, и повторите его про себя. </a:t>
            </a:r>
            <a:endParaRPr lang="ru-RU" dirty="0" smtClean="0">
              <a:latin typeface="Nautilus Pompilius" panose="02000000000000000000" pitchFamily="50" charset="-5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Nautilus Pompilius" panose="02000000000000000000" pitchFamily="50" charset="-52"/>
              </a:rPr>
              <a:t>Когда  </a:t>
            </a:r>
            <a:r>
              <a:rPr lang="ru-RU" dirty="0">
                <a:latin typeface="Nautilus Pompilius" panose="02000000000000000000" pitchFamily="50" charset="-52"/>
              </a:rPr>
              <a:t>предложение </a:t>
            </a:r>
            <a:r>
              <a:rPr lang="ru-RU" dirty="0" smtClean="0">
                <a:latin typeface="Nautilus Pompilius" panose="02000000000000000000" pitchFamily="50" charset="-52"/>
              </a:rPr>
              <a:t>исчезнет, вы записываете </a:t>
            </a:r>
            <a:r>
              <a:rPr lang="ru-RU" dirty="0">
                <a:latin typeface="Nautilus Pompilius" panose="02000000000000000000" pitchFamily="50" charset="-52"/>
              </a:rPr>
              <a:t>его в </a:t>
            </a:r>
            <a:r>
              <a:rPr lang="ru-RU" dirty="0" smtClean="0">
                <a:latin typeface="Nautilus Pompilius" panose="02000000000000000000" pitchFamily="50" charset="-52"/>
              </a:rPr>
              <a:t>тетрадь, как запомнили.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Nautilus Pompilius" panose="02000000000000000000" pitchFamily="50" charset="-52"/>
              </a:rPr>
              <a:t>Всего в  каждом наборе  6 предложений.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929640" y="504081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1О</a:t>
            </a:r>
            <a:endParaRPr lang="ru-RU" sz="3200" b="1" dirty="0"/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2055495" y="504081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181350" y="504081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7" name="Скругленный прямоугольник 6">
            <a:hlinkClick r:id="rId6" action="ppaction://hlinksldjump"/>
          </p:cNvPr>
          <p:cNvSpPr/>
          <p:nvPr/>
        </p:nvSpPr>
        <p:spPr>
          <a:xfrm>
            <a:off x="4307205" y="504081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13</a:t>
            </a:r>
            <a:endParaRPr lang="ru-RU" sz="3200" b="1" dirty="0"/>
          </a:p>
        </p:txBody>
      </p:sp>
      <p:sp>
        <p:nvSpPr>
          <p:cNvPr id="8" name="Скругленный прямоугольник 7">
            <a:hlinkClick r:id="rId7" action="ppaction://hlinksldjump"/>
          </p:cNvPr>
          <p:cNvSpPr/>
          <p:nvPr/>
        </p:nvSpPr>
        <p:spPr>
          <a:xfrm>
            <a:off x="5433060" y="504081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14</a:t>
            </a:r>
            <a:endParaRPr lang="ru-RU" sz="3200" b="1" dirty="0"/>
          </a:p>
        </p:txBody>
      </p:sp>
      <p:sp>
        <p:nvSpPr>
          <p:cNvPr id="9" name="Скругленный прямоугольник 8">
            <a:hlinkClick r:id="rId8" action="ppaction://hlinksldjump"/>
          </p:cNvPr>
          <p:cNvSpPr/>
          <p:nvPr/>
        </p:nvSpPr>
        <p:spPr>
          <a:xfrm>
            <a:off x="6558915" y="50103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15</a:t>
            </a:r>
            <a:endParaRPr lang="ru-RU" sz="3200" b="1" dirty="0"/>
          </a:p>
        </p:txBody>
      </p:sp>
      <p:sp>
        <p:nvSpPr>
          <p:cNvPr id="10" name="Скругленный прямоугольник 9">
            <a:hlinkClick r:id="rId9" action="ppaction://hlinksldjump"/>
          </p:cNvPr>
          <p:cNvSpPr/>
          <p:nvPr/>
        </p:nvSpPr>
        <p:spPr>
          <a:xfrm>
            <a:off x="7684770" y="504081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16</a:t>
            </a:r>
            <a:endParaRPr lang="ru-RU" sz="3200" b="1" dirty="0"/>
          </a:p>
        </p:txBody>
      </p:sp>
      <p:sp>
        <p:nvSpPr>
          <p:cNvPr id="11" name="Скругленный прямоугольник 10">
            <a:hlinkClick r:id="rId10" action="ppaction://hlinksldjump"/>
          </p:cNvPr>
          <p:cNvSpPr/>
          <p:nvPr/>
        </p:nvSpPr>
        <p:spPr>
          <a:xfrm>
            <a:off x="8810625" y="504081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17</a:t>
            </a:r>
            <a:endParaRPr lang="ru-RU" sz="3200" b="1" dirty="0"/>
          </a:p>
        </p:txBody>
      </p:sp>
      <p:sp>
        <p:nvSpPr>
          <p:cNvPr id="12" name="Скругленный прямоугольник 11">
            <a:hlinkClick r:id="rId11" action="ppaction://hlinksldjump"/>
          </p:cNvPr>
          <p:cNvSpPr/>
          <p:nvPr/>
        </p:nvSpPr>
        <p:spPr>
          <a:xfrm>
            <a:off x="9936480" y="50103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18</a:t>
            </a:r>
            <a:endParaRPr lang="ru-RU" sz="3200" b="1" dirty="0"/>
          </a:p>
        </p:txBody>
      </p:sp>
      <p:sp>
        <p:nvSpPr>
          <p:cNvPr id="13" name="Скругленный прямоугольник 12">
            <a:hlinkClick r:id="rId12" action="ppaction://hlinksldjump"/>
          </p:cNvPr>
          <p:cNvSpPr/>
          <p:nvPr/>
        </p:nvSpPr>
        <p:spPr>
          <a:xfrm>
            <a:off x="929640" y="36387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4" name="Скругленный прямоугольник 13">
            <a:hlinkClick r:id="rId13" action="ppaction://hlinksldjump"/>
          </p:cNvPr>
          <p:cNvSpPr/>
          <p:nvPr/>
        </p:nvSpPr>
        <p:spPr>
          <a:xfrm>
            <a:off x="2055495" y="36387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5" name="Скругленный прямоугольник 14">
            <a:hlinkClick r:id="rId14" action="ppaction://hlinksldjump"/>
          </p:cNvPr>
          <p:cNvSpPr/>
          <p:nvPr/>
        </p:nvSpPr>
        <p:spPr>
          <a:xfrm>
            <a:off x="3181350" y="36387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6" name="Скругленный прямоугольник 15">
            <a:hlinkClick r:id="rId15" action="ppaction://hlinksldjump"/>
          </p:cNvPr>
          <p:cNvSpPr/>
          <p:nvPr/>
        </p:nvSpPr>
        <p:spPr>
          <a:xfrm>
            <a:off x="4307205" y="36387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7" name="Скругленный прямоугольник 16">
            <a:hlinkClick r:id="rId16" action="ppaction://hlinksldjump"/>
          </p:cNvPr>
          <p:cNvSpPr/>
          <p:nvPr/>
        </p:nvSpPr>
        <p:spPr>
          <a:xfrm>
            <a:off x="5433060" y="36387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8" name="Скругленный прямоугольник 17">
            <a:hlinkClick r:id="rId17" action="ppaction://hlinksldjump"/>
          </p:cNvPr>
          <p:cNvSpPr/>
          <p:nvPr/>
        </p:nvSpPr>
        <p:spPr>
          <a:xfrm>
            <a:off x="6558915" y="360825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19" name="Скругленный прямоугольник 18">
            <a:hlinkClick r:id="rId18" action="ppaction://hlinksldjump"/>
          </p:cNvPr>
          <p:cNvSpPr/>
          <p:nvPr/>
        </p:nvSpPr>
        <p:spPr>
          <a:xfrm>
            <a:off x="7684770" y="36387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20" name="Скругленный прямоугольник 19">
            <a:hlinkClick r:id="rId19" action="ppaction://hlinksldjump"/>
          </p:cNvPr>
          <p:cNvSpPr/>
          <p:nvPr/>
        </p:nvSpPr>
        <p:spPr>
          <a:xfrm>
            <a:off x="8810625" y="363873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21" name="Скругленный прямоугольник 20">
            <a:hlinkClick r:id="rId20" action="ppaction://hlinksldjump"/>
          </p:cNvPr>
          <p:cNvSpPr/>
          <p:nvPr/>
        </p:nvSpPr>
        <p:spPr>
          <a:xfrm>
            <a:off x="9936480" y="3608251"/>
            <a:ext cx="792480" cy="82296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9</a:t>
            </a:r>
            <a:endParaRPr lang="ru-RU" sz="3200" b="1" dirty="0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11223171" y="259534"/>
            <a:ext cx="627017" cy="756194"/>
          </a:xfrm>
          <a:prstGeom prst="mathMultiply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703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17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052" y="2247674"/>
            <a:ext cx="1128366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днажды 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студёную зимн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юю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пору</a:t>
            </a:r>
          </a:p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я 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из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су вышел.</a:t>
            </a:r>
          </a:p>
          <a:p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9610" y="2317714"/>
            <a:ext cx="94714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Пр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бил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сь </a:t>
            </a:r>
            <a:r>
              <a:rPr lang="ru-RU" sz="5400" u="sng" dirty="0" smtClean="0">
                <a:latin typeface="Cambria" panose="02040503050406030204" pitchFamily="18" charset="0"/>
              </a:rPr>
              <a:t>из-под</a:t>
            </a:r>
            <a:r>
              <a:rPr lang="ru-RU" sz="5400" dirty="0" smtClean="0">
                <a:latin typeface="Cambria" panose="02040503050406030204" pitchFamily="18" charset="0"/>
              </a:rPr>
              <a:t> з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мли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да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и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дился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дничок.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6783" y="2195732"/>
            <a:ext cx="85917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u="sng" dirty="0" smtClean="0">
                <a:latin typeface="Cambria" panose="02040503050406030204" pitchFamily="18" charset="0"/>
              </a:rPr>
              <a:t>От</a:t>
            </a:r>
            <a:r>
              <a:rPr lang="ru-RU" sz="5400" dirty="0" smtClean="0">
                <a:latin typeface="Cambria" panose="02040503050406030204" pitchFamily="18" charset="0"/>
              </a:rPr>
              <a:t> гор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да </a:t>
            </a:r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йгу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бочие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пр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u="sng" dirty="0" smtClean="0">
                <a:latin typeface="Cambria" panose="02040503050406030204" pitchFamily="18" charset="0"/>
              </a:rPr>
              <a:t>жи</a:t>
            </a:r>
            <a:r>
              <a:rPr lang="ru-RU" sz="5400" dirty="0" smtClean="0">
                <a:latin typeface="Cambria" panose="02040503050406030204" pitchFamily="18" charset="0"/>
              </a:rPr>
              <a:t>ли ш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u="sng" dirty="0" smtClean="0">
                <a:latin typeface="Cambria" panose="02040503050406030204" pitchFamily="18" charset="0"/>
              </a:rPr>
              <a:t>сс</a:t>
            </a:r>
            <a:r>
              <a:rPr lang="ru-RU" sz="5400" dirty="0" smtClean="0">
                <a:latin typeface="Cambria" panose="02040503050406030204" pitchFamily="18" charset="0"/>
              </a:rPr>
              <a:t>е.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7136" y="2298289"/>
            <a:ext cx="86926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Цв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ты был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 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зн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комые,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хо</a:t>
            </a:r>
            <a:r>
              <a:rPr lang="ru-RU" sz="5400" u="sng" dirty="0" smtClean="0">
                <a:latin typeface="Cambria" panose="02040503050406030204" pitchFamily="18" charset="0"/>
              </a:rPr>
              <a:t>жи</a:t>
            </a:r>
            <a:r>
              <a:rPr lang="ru-RU" sz="5400" dirty="0" smtClean="0">
                <a:latin typeface="Cambria" panose="02040503050406030204" pitchFamily="18" charset="0"/>
              </a:rPr>
              <a:t>е  </a:t>
            </a:r>
            <a:r>
              <a:rPr lang="ru-RU" sz="5400" u="sng" dirty="0" smtClean="0">
                <a:latin typeface="Cambria" panose="02040503050406030204" pitchFamily="18" charset="0"/>
              </a:rPr>
              <a:t>на</a:t>
            </a:r>
            <a:r>
              <a:rPr lang="ru-RU" sz="5400" dirty="0" smtClean="0">
                <a:latin typeface="Cambria" panose="02040503050406030204" pitchFamily="18" charset="0"/>
              </a:rPr>
              <a:t> к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кольч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ки.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357" y="2284726"/>
            <a:ext cx="113643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Пр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хладн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5400" dirty="0" smtClean="0">
                <a:latin typeface="Cambria" panose="02040503050406030204" pitchFamily="18" charset="0"/>
              </a:rPr>
              <a:t> 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да х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шо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св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u="sng" dirty="0" smtClean="0">
                <a:latin typeface="Cambria" panose="02040503050406030204" pitchFamily="18" charset="0"/>
              </a:rPr>
              <a:t>жи</a:t>
            </a:r>
            <a:r>
              <a:rPr lang="ru-RU" sz="5400" dirty="0" smtClean="0">
                <a:latin typeface="Cambria" panose="02040503050406030204" pitchFamily="18" charset="0"/>
              </a:rPr>
              <a:t>ла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уставш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х 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бят.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610" y="2298289"/>
            <a:ext cx="94028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грают волны, вет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р свищет,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и ма</a:t>
            </a:r>
            <a:r>
              <a:rPr lang="ru-RU" sz="5400" u="sng" dirty="0" smtClean="0">
                <a:latin typeface="Cambria" panose="02040503050406030204" pitchFamily="18" charset="0"/>
              </a:rPr>
              <a:t>чт</a:t>
            </a:r>
            <a:r>
              <a:rPr lang="ru-RU" sz="5400" dirty="0" smtClean="0">
                <a:latin typeface="Cambria" panose="02040503050406030204" pitchFamily="18" charset="0"/>
              </a:rPr>
              <a:t>а гнё</a:t>
            </a:r>
            <a:r>
              <a:rPr lang="ru-RU" sz="5400" u="sng" dirty="0" smtClean="0">
                <a:latin typeface="Cambria" panose="02040503050406030204" pitchFamily="18" charset="0"/>
              </a:rPr>
              <a:t>тся</a:t>
            </a:r>
            <a:r>
              <a:rPr lang="ru-RU" sz="5400" dirty="0" smtClean="0">
                <a:latin typeface="Cambria" panose="02040503050406030204" pitchFamily="18" charset="0"/>
              </a:rPr>
              <a:t> и скр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пит.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65549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649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18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159" y="2227128"/>
            <a:ext cx="1159958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беда 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над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вр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гом 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полн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ла гру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дь</a:t>
            </a:r>
          </a:p>
          <a:p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ки с</a:t>
            </a:r>
            <a:r>
              <a:rPr lang="ru-RU" sz="54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ча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ь</a:t>
            </a:r>
            <a:r>
              <a:rPr lang="ru-RU" sz="5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ем.</a:t>
            </a:r>
          </a:p>
          <a:p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068" y="2192093"/>
            <a:ext cx="94077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Каждый день тыс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5400" dirty="0" smtClean="0">
                <a:latin typeface="Cambria" panose="02040503050406030204" pitchFamily="18" charset="0"/>
              </a:rPr>
              <a:t>чи людей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ъе</a:t>
            </a:r>
            <a:r>
              <a:rPr lang="ru-RU" sz="5400" u="sng" dirty="0" smtClean="0">
                <a:latin typeface="Cambria" panose="02040503050406030204" pitchFamily="18" charset="0"/>
              </a:rPr>
              <a:t>зж</a:t>
            </a:r>
            <a:r>
              <a:rPr lang="ru-RU" sz="5400" dirty="0" smtClean="0">
                <a:latin typeface="Cambria" panose="02040503050406030204" pitchFamily="18" charset="0"/>
              </a:rPr>
              <a:t>ают </a:t>
            </a:r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новые кв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ртиры.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159" y="2276534"/>
            <a:ext cx="122210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Школьн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ки выращ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вали м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ндар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ны, 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моны и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льсины.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971" y="2185758"/>
            <a:ext cx="105991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u="sng" dirty="0" smtClean="0">
                <a:latin typeface="Cambria" panose="02040503050406030204" pitchFamily="18" charset="0"/>
              </a:rPr>
              <a:t>По</a:t>
            </a:r>
            <a:r>
              <a:rPr lang="ru-RU" sz="5400" dirty="0" smtClean="0">
                <a:latin typeface="Cambria" panose="02040503050406030204" pitchFamily="18" charset="0"/>
              </a:rPr>
              <a:t> л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5400" dirty="0" smtClean="0">
                <a:latin typeface="Cambria" panose="02040503050406030204" pitchFamily="18" charset="0"/>
              </a:rPr>
              <a:t>сной з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росшей тр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пе </a:t>
            </a:r>
          </a:p>
          <a:p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ст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рожно идёт 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гранични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к</a:t>
            </a:r>
            <a:r>
              <a:rPr lang="ru-RU" sz="5400" dirty="0" smtClean="0">
                <a:latin typeface="Cambria" panose="02040503050406030204" pitchFamily="18" charset="0"/>
              </a:rPr>
              <a:t>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769" y="2241499"/>
            <a:ext cx="111501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Мальч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5400" dirty="0" smtClean="0">
                <a:latin typeface="Cambria" panose="02040503050406030204" pitchFamily="18" charset="0"/>
              </a:rPr>
              <a:t>к п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д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ш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ё</a:t>
            </a:r>
            <a:r>
              <a:rPr lang="ru-RU" sz="5400" dirty="0" smtClean="0">
                <a:latin typeface="Cambria" panose="02040503050406030204" pitchFamily="18" charset="0"/>
              </a:rPr>
              <a:t>л </a:t>
            </a:r>
            <a:r>
              <a:rPr lang="ru-RU" sz="5400" u="sng" dirty="0" smtClean="0">
                <a:latin typeface="Cambria" panose="02040503050406030204" pitchFamily="18" charset="0"/>
              </a:rPr>
              <a:t>к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кну и увидел </a:t>
            </a:r>
          </a:p>
          <a:p>
            <a:r>
              <a:rPr lang="ru-RU" sz="5400" u="sng" dirty="0" smtClean="0">
                <a:latin typeface="Cambria" panose="02040503050406030204" pitchFamily="18" charset="0"/>
              </a:rPr>
              <a:t>за</a:t>
            </a:r>
            <a:r>
              <a:rPr lang="ru-RU" sz="5400" dirty="0" smtClean="0">
                <a:latin typeface="Cambria" panose="02040503050406030204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кном стро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5400" dirty="0" smtClean="0">
                <a:latin typeface="Cambria" panose="02040503050406030204" pitchFamily="18" charset="0"/>
              </a:rPr>
              <a:t>щийся дом.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022" y="2185758"/>
            <a:ext cx="114467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" panose="02040503050406030204" pitchFamily="18" charset="0"/>
              </a:rPr>
              <a:t>Н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5400" dirty="0" smtClean="0">
                <a:latin typeface="Cambria" panose="02040503050406030204" pitchFamily="18" charset="0"/>
              </a:rPr>
              <a:t>роды </a:t>
            </a:r>
            <a:r>
              <a:rPr lang="ru-RU" sz="5400" u="sng" dirty="0" smtClean="0">
                <a:latin typeface="Cambria" panose="02040503050406030204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u="sng" dirty="0" smtClean="0">
                <a:latin typeface="Cambria" panose="02040503050406030204" pitchFamily="18" charset="0"/>
              </a:rPr>
              <a:t>сс</a:t>
            </a:r>
            <a:r>
              <a:rPr lang="ru-RU" sz="5400" dirty="0" smtClean="0">
                <a:latin typeface="Cambria" panose="02040503050406030204" pitchFamily="18" charset="0"/>
              </a:rPr>
              <a:t>ии х</a:t>
            </a:r>
            <a:r>
              <a:rPr lang="ru-RU" sz="5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5400" dirty="0" smtClean="0">
                <a:latin typeface="Cambria" panose="02040503050406030204" pitchFamily="18" charset="0"/>
              </a:rPr>
              <a:t>тят </a:t>
            </a:r>
            <a:r>
              <a:rPr lang="ru-RU" sz="5400" u="sng" dirty="0" smtClean="0">
                <a:latin typeface="Cambria" panose="02040503050406030204" pitchFamily="18" charset="0"/>
              </a:rPr>
              <a:t>жи</a:t>
            </a:r>
            <a:r>
              <a:rPr lang="ru-RU" sz="5400" dirty="0" smtClean="0">
                <a:latin typeface="Cambria" panose="02040503050406030204" pitchFamily="18" charset="0"/>
              </a:rPr>
              <a:t>ть </a:t>
            </a:r>
            <a:r>
              <a:rPr lang="ru-RU" sz="5400" u="sng" dirty="0" smtClean="0">
                <a:latin typeface="Cambria" panose="02040503050406030204" pitchFamily="18" charset="0"/>
              </a:rPr>
              <a:t>в</a:t>
            </a:r>
            <a:r>
              <a:rPr lang="ru-RU" sz="5400" dirty="0" smtClean="0">
                <a:latin typeface="Cambria" panose="02040503050406030204" pitchFamily="18" charset="0"/>
              </a:rPr>
              <a:t> мире и</a:t>
            </a:r>
          </a:p>
          <a:p>
            <a:r>
              <a:rPr lang="ru-RU" sz="5400" dirty="0" smtClean="0">
                <a:latin typeface="Cambria" panose="02040503050406030204" pitchFamily="18" charset="0"/>
              </a:rPr>
              <a:t> дружбе </a:t>
            </a:r>
            <a:r>
              <a:rPr lang="ru-RU" sz="5400" u="sng" dirty="0" smtClean="0">
                <a:latin typeface="Cambria" panose="02040503050406030204" pitchFamily="18" charset="0"/>
              </a:rPr>
              <a:t>со</a:t>
            </a:r>
            <a:r>
              <a:rPr lang="ru-RU" sz="5400" dirty="0" smtClean="0">
                <a:latin typeface="Cambria" panose="02040503050406030204" pitchFamily="18" charset="0"/>
              </a:rPr>
              <a:t> всеми.</a:t>
            </a:r>
            <a:endParaRPr lang="ru-RU" sz="54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860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shkolabuduschego.ru/shkola/metodika-zritelnyih-diktantov-po-sisteme-fedorenko.html</a:t>
            </a:r>
            <a:r>
              <a:rPr lang="ru-RU" dirty="0" smtClean="0"/>
              <a:t>  методика зрительных диктантов по И.Т. Федоренко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www.colby.edu/careercenter/wp-content/uploads/sites/78/2015/10/pco5xrMri-847x1024.png</a:t>
            </a:r>
            <a:r>
              <a:rPr lang="ru-RU" dirty="0" smtClean="0"/>
              <a:t> сова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www.lenagold.ru/fon/clipart/v/vlist/vin170.png</a:t>
            </a:r>
            <a:r>
              <a:rPr lang="ru-RU" dirty="0" smtClean="0"/>
              <a:t>  виньетка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www.lenagold.ru/fon/tum/geze/gezetum101.jpg</a:t>
            </a:r>
            <a:r>
              <a:rPr lang="ru-RU" dirty="0" smtClean="0"/>
              <a:t> фон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11534502" y="5930536"/>
            <a:ext cx="392757" cy="689719"/>
          </a:xfrm>
          <a:prstGeom prst="actionButtonRetur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92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1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7486" y="2967032"/>
            <a:ext cx="38363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 сне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г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6151" y="2894536"/>
            <a:ext cx="50736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Идёт  до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ждь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6955" y="2921619"/>
            <a:ext cx="51828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Неб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 хмур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ое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9008" y="2925206"/>
            <a:ext cx="55079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Коля з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б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лел.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9008" y="2852710"/>
            <a:ext cx="58080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З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пел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600" dirty="0" smtClean="0">
                <a:latin typeface="Cambria" panose="02040503050406030204" pitchFamily="18" charset="0"/>
              </a:rPr>
              <a:t> птицы.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8084" y="2911988"/>
            <a:ext cx="59297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Пол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пустел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1637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2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2658" y="2864309"/>
            <a:ext cx="63866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6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ща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 м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розы.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584" y="2845915"/>
            <a:ext cx="69688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Я и</a:t>
            </a:r>
            <a:r>
              <a:rPr lang="ru-RU" sz="6600" u="sng" dirty="0" smtClean="0">
                <a:latin typeface="Cambria" panose="02040503050406030204" pitchFamily="18" charset="0"/>
              </a:rPr>
              <a:t>щу</a:t>
            </a:r>
            <a:r>
              <a:rPr lang="ru-RU" sz="6600" dirty="0" smtClean="0">
                <a:latin typeface="Cambria" panose="02040503050406030204" pitchFamily="18" charset="0"/>
              </a:rPr>
              <a:t> з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мл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6600" dirty="0" smtClean="0">
                <a:latin typeface="Cambria" panose="02040503050406030204" pitchFamily="18" charset="0"/>
              </a:rPr>
              <a:t>нику.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1584" y="2838334"/>
            <a:ext cx="66207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В 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су 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сла ель.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9521" y="2819940"/>
            <a:ext cx="68129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Н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ступил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 ос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нь.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9249" y="2819940"/>
            <a:ext cx="71534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Дни стал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600" dirty="0" smtClean="0">
                <a:latin typeface="Cambria" panose="02040503050406030204" pitchFamily="18" charset="0"/>
              </a:rPr>
              <a:t> к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роч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9249" y="2829137"/>
            <a:ext cx="76090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u="sng" dirty="0" smtClean="0">
                <a:latin typeface="Cambria" panose="02040503050406030204" pitchFamily="18" charset="0"/>
              </a:rPr>
              <a:t>В</a:t>
            </a:r>
            <a:r>
              <a:rPr lang="ru-RU" sz="6600" dirty="0" smtClean="0">
                <a:latin typeface="Cambria" panose="02040503050406030204" pitchFamily="18" charset="0"/>
              </a:rPr>
              <a:t> 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су мног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 б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рё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784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3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8370" y="2940909"/>
            <a:ext cx="76041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тел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пти</a:t>
            </a:r>
            <a:r>
              <a:rPr lang="ru-RU" sz="66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чк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и.</a:t>
            </a:r>
            <a:endParaRPr lang="ru-RU" sz="66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7737" y="2958279"/>
            <a:ext cx="79165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Ярк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 свет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ит</a:t>
            </a:r>
            <a:r>
              <a:rPr lang="ru-RU" sz="6600" dirty="0" smtClean="0">
                <a:latin typeface="Cambria" panose="02040503050406030204" pitchFamily="18" charset="0"/>
              </a:rPr>
              <a:t> со</a:t>
            </a:r>
            <a:r>
              <a:rPr lang="ru-RU" sz="6600" u="sng" dirty="0" smtClean="0">
                <a:latin typeface="Cambria" panose="02040503050406030204" pitchFamily="18" charset="0"/>
              </a:rPr>
              <a:t>лн</a:t>
            </a:r>
            <a:r>
              <a:rPr lang="ru-RU" sz="6600" dirty="0" smtClean="0">
                <a:latin typeface="Cambria" panose="02040503050406030204" pitchFamily="18" charset="0"/>
              </a:rPr>
              <a:t>ц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7737" y="2853073"/>
            <a:ext cx="80773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Лида выт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рла доску.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4038" y="2958279"/>
            <a:ext cx="77509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Вес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 б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гут руч</a:t>
            </a:r>
            <a:r>
              <a:rPr lang="ru-RU" sz="6600" u="sng" dirty="0" smtClean="0">
                <a:latin typeface="Cambria" panose="02040503050406030204" pitchFamily="18" charset="0"/>
              </a:rPr>
              <a:t>ь</a:t>
            </a:r>
            <a:r>
              <a:rPr lang="ru-RU" sz="6600" dirty="0" smtClean="0">
                <a:latin typeface="Cambria" panose="02040503050406030204" pitchFamily="18" charset="0"/>
              </a:rPr>
              <a:t>и.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1475" y="2896991"/>
            <a:ext cx="79692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П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дул ре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</a:t>
            </a:r>
            <a:r>
              <a:rPr lang="ru-RU" sz="6600" dirty="0" smtClean="0">
                <a:latin typeface="Cambria" panose="02040503050406030204" pitchFamily="18" charset="0"/>
              </a:rPr>
              <a:t>к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ий</a:t>
            </a:r>
            <a:r>
              <a:rPr lang="ru-RU" sz="6600" dirty="0" smtClean="0">
                <a:latin typeface="Cambria" panose="02040503050406030204" pitchFamily="18" charset="0"/>
              </a:rPr>
              <a:t> вет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р.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8233" y="2940909"/>
            <a:ext cx="8604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Зоя пр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600" dirty="0" smtClean="0">
                <a:latin typeface="Cambria" panose="02040503050406030204" pitchFamily="18" charset="0"/>
              </a:rPr>
              <a:t>лежн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 учи</a:t>
            </a:r>
            <a:r>
              <a:rPr lang="ru-RU" sz="6600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тся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114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4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114" y="2227896"/>
            <a:ext cx="8540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Дят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 д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лбил дер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6264" y="2214098"/>
            <a:ext cx="91220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Я х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u="sng" dirty="0" smtClean="0">
                <a:latin typeface="Cambria" panose="02040503050406030204" pitchFamily="18" charset="0"/>
              </a:rPr>
              <a:t>чу</a:t>
            </a:r>
            <a:r>
              <a:rPr lang="ru-RU" sz="6600" dirty="0" smtClean="0">
                <a:latin typeface="Cambria" panose="02040503050406030204" pitchFamily="18" charset="0"/>
              </a:rPr>
              <a:t> п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с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дить цв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ты.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7208" y="2156079"/>
            <a:ext cx="91791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Ин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й з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пу</a:t>
            </a:r>
            <a:r>
              <a:rPr lang="ru-RU" sz="6600" u="sng" dirty="0" smtClean="0">
                <a:latin typeface="Cambria" panose="02040503050406030204" pitchFamily="18" charset="0"/>
              </a:rPr>
              <a:t>ши</a:t>
            </a:r>
            <a:r>
              <a:rPr lang="ru-RU" sz="6600" dirty="0" smtClean="0">
                <a:latin typeface="Cambria" panose="02040503050406030204" pitchFamily="18" charset="0"/>
              </a:rPr>
              <a:t>л д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рев</a:t>
            </a:r>
            <a:r>
              <a:rPr lang="ru-RU" sz="6600" u="sng" dirty="0" smtClean="0">
                <a:latin typeface="Cambria" panose="02040503050406030204" pitchFamily="18" charset="0"/>
              </a:rPr>
              <a:t>ь</a:t>
            </a:r>
            <a:r>
              <a:rPr lang="ru-RU" sz="6600" dirty="0" smtClean="0">
                <a:latin typeface="Cambria" panose="02040503050406030204" pitchFamily="18" charset="0"/>
              </a:rPr>
              <a:t>я.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0468" y="2200300"/>
            <a:ext cx="9593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u="sng" dirty="0" smtClean="0">
                <a:latin typeface="Cambria" panose="02040503050406030204" pitchFamily="18" charset="0"/>
              </a:rPr>
              <a:t>Бе</a:t>
            </a:r>
            <a:r>
              <a:rPr lang="ru-RU" sz="6600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</a:t>
            </a:r>
            <a:r>
              <a:rPr lang="ru-RU" sz="6600" dirty="0" smtClean="0">
                <a:latin typeface="Cambria" panose="02040503050406030204" pitchFamily="18" charset="0"/>
              </a:rPr>
              <a:t> в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ды цв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ты з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вянут.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6264" y="2207199"/>
            <a:ext cx="94458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Пр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тел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 жарк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ое</a:t>
            </a:r>
            <a:r>
              <a:rPr lang="ru-RU" sz="6600" dirty="0" smtClean="0">
                <a:latin typeface="Cambria" panose="02040503050406030204" pitchFamily="18" charset="0"/>
              </a:rPr>
              <a:t> лет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6802" y="2242359"/>
            <a:ext cx="100399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Возл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 дома п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с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дили ель.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1791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5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1016" y="2538920"/>
            <a:ext cx="101563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Солнышк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свет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ит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и гре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ет</a:t>
            </a:r>
            <a:r>
              <a:rPr lang="ru-RU" sz="6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307" y="2530710"/>
            <a:ext cx="107692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Федя 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шал з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да</a:t>
            </a:r>
            <a:r>
              <a:rPr lang="ru-RU" sz="6600" u="sng" dirty="0" smtClean="0">
                <a:latin typeface="Cambria" panose="02040503050406030204" pitchFamily="18" charset="0"/>
              </a:rPr>
              <a:t>чу</a:t>
            </a:r>
            <a:r>
              <a:rPr lang="ru-RU" sz="6600" dirty="0" smtClean="0">
                <a:latin typeface="Cambria" panose="02040503050406030204" pitchFamily="18" charset="0"/>
              </a:rPr>
              <a:t> </a:t>
            </a:r>
            <a:r>
              <a:rPr lang="ru-RU" sz="6600" u="sng" dirty="0" smtClean="0">
                <a:latin typeface="Cambria" panose="02040503050406030204" pitchFamily="18" charset="0"/>
              </a:rPr>
              <a:t>у</a:t>
            </a:r>
            <a:r>
              <a:rPr lang="ru-RU" sz="6600" dirty="0" smtClean="0">
                <a:latin typeface="Cambria" panose="02040503050406030204" pitchFamily="18" charset="0"/>
              </a:rPr>
              <a:t> д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ски.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6112" y="2481924"/>
            <a:ext cx="100359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Заг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рел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600" dirty="0" smtClean="0">
                <a:latin typeface="Cambria" panose="02040503050406030204" pitchFamily="18" charset="0"/>
              </a:rPr>
              <a:t>сь </a:t>
            </a:r>
            <a:r>
              <a:rPr lang="ru-RU" sz="6600" u="sng" dirty="0" smtClean="0">
                <a:latin typeface="Cambria" panose="02040503050406030204" pitchFamily="18" charset="0"/>
              </a:rPr>
              <a:t>в</a:t>
            </a:r>
            <a:r>
              <a:rPr lang="ru-RU" sz="6600" dirty="0" smtClean="0">
                <a:latin typeface="Cambria" panose="02040503050406030204" pitchFamily="18" charset="0"/>
              </a:rPr>
              <a:t> неб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 зорька.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816" y="2490134"/>
            <a:ext cx="103685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u="sng" dirty="0" smtClean="0">
                <a:latin typeface="Cambria" panose="02040503050406030204" pitchFamily="18" charset="0"/>
              </a:rPr>
              <a:t>На</a:t>
            </a:r>
            <a:r>
              <a:rPr lang="ru-RU" sz="6600" dirty="0" smtClean="0">
                <a:latin typeface="Cambria" panose="02040503050406030204" pitchFamily="18" charset="0"/>
              </a:rPr>
              <a:t> д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рев</a:t>
            </a:r>
            <a:r>
              <a:rPr lang="ru-RU" sz="6600" u="sng" dirty="0" smtClean="0">
                <a:latin typeface="Cambria" panose="02040503050406030204" pitchFamily="18" charset="0"/>
              </a:rPr>
              <a:t>ь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6600" dirty="0" smtClean="0">
                <a:latin typeface="Cambria" panose="02040503050406030204" pitchFamily="18" charset="0"/>
              </a:rPr>
              <a:t>х св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ркал ин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й.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722" y="2530710"/>
            <a:ext cx="1114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Гор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од</a:t>
            </a:r>
            <a:r>
              <a:rPr lang="ru-RU" sz="6600" dirty="0" smtClean="0">
                <a:latin typeface="Cambria" panose="02040503050406030204" pitchFamily="18" charset="0"/>
              </a:rPr>
              <a:t> Ки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в ст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ит </a:t>
            </a:r>
            <a:r>
              <a:rPr lang="ru-RU" sz="6600" u="sng" dirty="0" smtClean="0">
                <a:latin typeface="Cambria" panose="02040503050406030204" pitchFamily="18" charset="0"/>
              </a:rPr>
              <a:t>на</a:t>
            </a:r>
            <a:r>
              <a:rPr lang="ru-RU" sz="6600" dirty="0" smtClean="0">
                <a:latin typeface="Cambria" panose="02040503050406030204" pitchFamily="18" charset="0"/>
              </a:rPr>
              <a:t> </a:t>
            </a:r>
            <a:r>
              <a:rPr lang="ru-RU" sz="6600" u="sng" dirty="0" smtClean="0">
                <a:latin typeface="Cambria" panose="02040503050406030204" pitchFamily="18" charset="0"/>
              </a:rPr>
              <a:t>Д</a:t>
            </a:r>
            <a:r>
              <a:rPr lang="ru-RU" sz="6600" dirty="0" smtClean="0">
                <a:latin typeface="Cambria" panose="02040503050406030204" pitchFamily="18" charset="0"/>
              </a:rPr>
              <a:t>н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пре.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722" y="2490134"/>
            <a:ext cx="109571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ambria" panose="02040503050406030204" pitchFamily="18" charset="0"/>
              </a:rPr>
              <a:t>В 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су с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600" dirty="0" smtClean="0">
                <a:latin typeface="Cambria" panose="02040503050406030204" pitchFamily="18" charset="0"/>
              </a:rPr>
              <a:t>б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600" dirty="0" smtClean="0">
                <a:latin typeface="Cambria" panose="02040503050406030204" pitchFamily="18" charset="0"/>
              </a:rPr>
              <a:t>рают з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600" dirty="0" smtClean="0">
                <a:latin typeface="Cambria" panose="02040503050406030204" pitchFamily="18" charset="0"/>
              </a:rPr>
              <a:t>мл</a:t>
            </a:r>
            <a:r>
              <a:rPr lang="ru-RU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я</a:t>
            </a:r>
            <a:r>
              <a:rPr lang="ru-RU" sz="6600" dirty="0" smtClean="0">
                <a:latin typeface="Cambria" panose="02040503050406030204" pitchFamily="18" charset="0"/>
              </a:rPr>
              <a:t>нику.</a:t>
            </a:r>
            <a:endParaRPr lang="ru-RU" sz="66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40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6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428" y="2242314"/>
            <a:ext cx="1103218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мой 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ка п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крыл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сь </a:t>
            </a:r>
            <a:r>
              <a:rPr lang="ru-RU" sz="6200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ль</a:t>
            </a:r>
            <a:r>
              <a:rPr lang="ru-RU" sz="6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дом.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283" y="2231078"/>
            <a:ext cx="1118915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Мал</a:t>
            </a:r>
            <a:r>
              <a:rPr lang="ru-RU" sz="6200" u="sng" dirty="0" smtClean="0">
                <a:latin typeface="Cambria" panose="02040503050406030204" pitchFamily="18" charset="0"/>
              </a:rPr>
              <a:t>ь</a:t>
            </a:r>
            <a:r>
              <a:rPr lang="ru-RU" sz="6200" dirty="0" smtClean="0">
                <a:latin typeface="Cambria" panose="02040503050406030204" pitchFamily="18" charset="0"/>
              </a:rPr>
              <a:t>чик п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д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рил маме цв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ты.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0" y="2263896"/>
            <a:ext cx="1168537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Д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журн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ые</a:t>
            </a:r>
            <a:r>
              <a:rPr lang="ru-RU" sz="6200" dirty="0" smtClean="0">
                <a:latin typeface="Cambria" panose="02040503050406030204" pitchFamily="18" charset="0"/>
              </a:rPr>
              <a:t> стёрл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 пыль с д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ски.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428" y="2285478"/>
            <a:ext cx="1108361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К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лхозн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к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 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ботают </a:t>
            </a:r>
            <a:r>
              <a:rPr lang="ru-RU" sz="6200" u="sng" dirty="0" smtClean="0">
                <a:latin typeface="Cambria" panose="02040503050406030204" pitchFamily="18" charset="0"/>
              </a:rPr>
              <a:t>на</a:t>
            </a:r>
            <a:r>
              <a:rPr lang="ru-RU" sz="6200" dirty="0" smtClean="0">
                <a:latin typeface="Cambria" panose="02040503050406030204" pitchFamily="18" charset="0"/>
              </a:rPr>
              <a:t> лугу.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574" y="2274687"/>
            <a:ext cx="1114132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На 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г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ро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6200" dirty="0" smtClean="0">
                <a:latin typeface="Cambria" panose="02040503050406030204" pitchFamily="18" charset="0"/>
              </a:rPr>
              <a:t> з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бр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200" dirty="0" smtClean="0">
                <a:latin typeface="Cambria" panose="02040503050406030204" pitchFamily="18" charset="0"/>
              </a:rPr>
              <a:t>ли</a:t>
            </a:r>
            <a:r>
              <a:rPr lang="ru-RU" sz="6200" u="sng" dirty="0" smtClean="0">
                <a:latin typeface="Cambria" panose="02040503050406030204" pitchFamily="18" charset="0"/>
              </a:rPr>
              <a:t>сь</a:t>
            </a:r>
            <a:r>
              <a:rPr lang="ru-RU" sz="6200" dirty="0" smtClean="0">
                <a:latin typeface="Cambria" panose="02040503050406030204" pitchFamily="18" charset="0"/>
              </a:rPr>
              <a:t> ц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ы</a:t>
            </a:r>
            <a:r>
              <a:rPr lang="ru-RU" sz="6200" dirty="0" smtClean="0">
                <a:latin typeface="Cambria" panose="02040503050406030204" pitchFamily="18" charset="0"/>
              </a:rPr>
              <a:t>плята.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475" y="2296269"/>
            <a:ext cx="1198276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200" dirty="0" smtClean="0">
                <a:latin typeface="Cambria" panose="02040503050406030204" pitchFamily="18" charset="0"/>
              </a:rPr>
              <a:t>Мы </a:t>
            </a:r>
            <a:r>
              <a:rPr lang="ru-RU" sz="6200" u="sng" dirty="0" smtClean="0">
                <a:latin typeface="Cambria" panose="02040503050406030204" pitchFamily="18" charset="0"/>
              </a:rPr>
              <a:t>жи</a:t>
            </a:r>
            <a:r>
              <a:rPr lang="ru-RU" sz="6200" dirty="0" smtClean="0">
                <a:latin typeface="Cambria" panose="02040503050406030204" pitchFamily="18" charset="0"/>
              </a:rPr>
              <a:t>л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200" dirty="0" smtClean="0">
                <a:latin typeface="Cambria" panose="02040503050406030204" pitchFamily="18" charset="0"/>
              </a:rPr>
              <a:t> возле б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200" dirty="0" smtClean="0">
                <a:latin typeface="Cambria" panose="02040503050406030204" pitchFamily="18" charset="0"/>
              </a:rPr>
              <a:t>рёз</a:t>
            </a:r>
            <a:r>
              <a:rPr lang="ru-RU" sz="6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200" dirty="0" smtClean="0">
                <a:latin typeface="Cambria" panose="02040503050406030204" pitchFamily="18" charset="0"/>
              </a:rPr>
              <a:t>вой рощи.</a:t>
            </a:r>
            <a:endParaRPr lang="ru-RU" sz="62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88822" y="5952670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752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569841"/>
            <a:ext cx="10515600" cy="917765"/>
          </a:xfrm>
        </p:spPr>
        <p:txBody>
          <a:bodyPr/>
          <a:lstStyle/>
          <a:p>
            <a:pPr algn="ctr"/>
            <a:r>
              <a:rPr lang="ru-RU" dirty="0" smtClean="0">
                <a:latin typeface="Nautilus Pompilius" panose="02000000000000000000" pitchFamily="50" charset="-52"/>
              </a:rPr>
              <a:t>Набор 7</a:t>
            </a:r>
            <a:endParaRPr lang="ru-RU" dirty="0">
              <a:latin typeface="Nautilus Pompilius" panose="02000000000000000000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073" y="2263896"/>
            <a:ext cx="1203496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Неб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п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крыл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сь серыми ту</a:t>
            </a:r>
            <a:r>
              <a:rPr lang="ru-RU" sz="6000" u="sng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ча</a:t>
            </a:r>
            <a:r>
              <a:rPr lang="ru-RU" sz="6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ми.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92" y="2254701"/>
            <a:ext cx="1195711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Дет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 п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с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дили </a:t>
            </a:r>
            <a:r>
              <a:rPr lang="ru-RU" sz="6000" u="sng" dirty="0" smtClean="0">
                <a:latin typeface="Cambria" panose="02040503050406030204" pitchFamily="18" charset="0"/>
              </a:rPr>
              <a:t>во</a:t>
            </a:r>
            <a:r>
              <a:rPr lang="ru-RU" sz="6000" dirty="0" smtClean="0">
                <a:latin typeface="Cambria" panose="02040503050406030204" pitchFamily="18" charset="0"/>
              </a:rPr>
              <a:t> дв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ре 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ка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ци</a:t>
            </a:r>
            <a:r>
              <a:rPr lang="ru-RU" sz="6000" dirty="0" smtClean="0">
                <a:latin typeface="Cambria" panose="02040503050406030204" pitchFamily="18" charset="0"/>
              </a:rPr>
              <a:t>ю.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185" y="2245506"/>
            <a:ext cx="1163171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Бабу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ш</a:t>
            </a:r>
            <a:r>
              <a:rPr lang="ru-RU" sz="6000" dirty="0" smtClean="0">
                <a:latin typeface="Cambria" panose="02040503050406030204" pitchFamily="18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 купил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 внуку букварь.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61" y="2297673"/>
            <a:ext cx="1236447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Землю с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грел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 тёпл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ое</a:t>
            </a:r>
            <a:r>
              <a:rPr lang="ru-RU" sz="6000" dirty="0" smtClean="0">
                <a:latin typeface="Cambria" panose="02040503050406030204" pitchFamily="18" charset="0"/>
              </a:rPr>
              <a:t> солнышко.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248" y="2280785"/>
            <a:ext cx="1206939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я с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стра 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</a:t>
            </a:r>
            <a:r>
              <a:rPr lang="ru-RU" sz="6000" dirty="0" smtClean="0">
                <a:latin typeface="Cambria" panose="02040503050406030204" pitchFamily="18" charset="0"/>
              </a:rPr>
              <a:t>бота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ет</a:t>
            </a:r>
            <a:r>
              <a:rPr lang="ru-RU" sz="6000" dirty="0" smtClean="0">
                <a:latin typeface="Cambria" panose="02040503050406030204" pitchFamily="18" charset="0"/>
              </a:rPr>
              <a:t> </a:t>
            </a:r>
            <a:r>
              <a:rPr lang="ru-RU" sz="6000" u="sng" dirty="0" smtClean="0">
                <a:latin typeface="Cambria" panose="02040503050406030204" pitchFamily="18" charset="0"/>
              </a:rPr>
              <a:t>на</a:t>
            </a:r>
            <a:r>
              <a:rPr lang="ru-RU" sz="6000" dirty="0" smtClean="0">
                <a:latin typeface="Cambria" panose="02040503050406030204" pitchFamily="18" charset="0"/>
              </a:rPr>
              <a:t> фабр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</a:t>
            </a:r>
            <a:r>
              <a:rPr lang="ru-RU" sz="6000" dirty="0" smtClean="0">
                <a:latin typeface="Cambria" panose="02040503050406030204" pitchFamily="18" charset="0"/>
              </a:rPr>
              <a:t>ке.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958" y="2337598"/>
            <a:ext cx="1166319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Cambria" panose="02040503050406030204" pitchFamily="18" charset="0"/>
              </a:rPr>
              <a:t>Ласк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в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 грел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</a:t>
            </a:r>
            <a:r>
              <a:rPr lang="ru-RU" sz="6000" dirty="0" smtClean="0">
                <a:latin typeface="Cambria" panose="02040503050406030204" pitchFamily="18" charset="0"/>
              </a:rPr>
              <a:t> в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</a:t>
            </a:r>
            <a:r>
              <a:rPr lang="ru-RU" sz="6000" dirty="0" smtClean="0">
                <a:latin typeface="Cambria" panose="02040503050406030204" pitchFamily="18" charset="0"/>
              </a:rPr>
              <a:t>се</a:t>
            </a:r>
            <a:r>
              <a:rPr lang="ru-RU" sz="6000" u="sng" dirty="0" smtClean="0">
                <a:latin typeface="Cambria" panose="02040503050406030204" pitchFamily="18" charset="0"/>
              </a:rPr>
              <a:t>нн</a:t>
            </a:r>
            <a:r>
              <a:rPr lang="ru-RU" sz="6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ее</a:t>
            </a:r>
            <a:r>
              <a:rPr lang="ru-RU" sz="6000" dirty="0" smtClean="0">
                <a:latin typeface="Cambria" panose="02040503050406030204" pitchFamily="18" charset="0"/>
              </a:rPr>
              <a:t> со</a:t>
            </a:r>
            <a:r>
              <a:rPr lang="ru-RU" sz="6000" u="sng" dirty="0" smtClean="0">
                <a:latin typeface="Cambria" panose="02040503050406030204" pitchFamily="18" charset="0"/>
              </a:rPr>
              <a:t>лн</a:t>
            </a:r>
            <a:r>
              <a:rPr lang="ru-RU" sz="6000" dirty="0" smtClean="0">
                <a:latin typeface="Cambria" panose="02040503050406030204" pitchFamily="18" charset="0"/>
              </a:rPr>
              <a:t>це.</a:t>
            </a:r>
            <a:endParaRPr lang="ru-RU" sz="6000" dirty="0"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4" y="5926912"/>
            <a:ext cx="434493" cy="653143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531458" y="281577"/>
            <a:ext cx="1398349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4302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1359</TotalTime>
  <Words>837</Words>
  <Application>Microsoft Office PowerPoint</Application>
  <PresentationFormat>Произвольный</PresentationFormat>
  <Paragraphs>200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Зрительные диктанты</vt:lpstr>
      <vt:lpstr>Ребята!</vt:lpstr>
      <vt:lpstr>Набор 1</vt:lpstr>
      <vt:lpstr>Набор 2</vt:lpstr>
      <vt:lpstr>Набор 3</vt:lpstr>
      <vt:lpstr>Набор 4</vt:lpstr>
      <vt:lpstr>Набор 5</vt:lpstr>
      <vt:lpstr>Набор 6</vt:lpstr>
      <vt:lpstr>Набор 7</vt:lpstr>
      <vt:lpstr>Набор 8</vt:lpstr>
      <vt:lpstr>Набор 9</vt:lpstr>
      <vt:lpstr>Набор 10</vt:lpstr>
      <vt:lpstr>Набор 11</vt:lpstr>
      <vt:lpstr>Набор 12</vt:lpstr>
      <vt:lpstr>Набор 12</vt:lpstr>
      <vt:lpstr>Набор 13</vt:lpstr>
      <vt:lpstr>Набор 14</vt:lpstr>
      <vt:lpstr>Набор 15</vt:lpstr>
      <vt:lpstr>Набор 16</vt:lpstr>
      <vt:lpstr>Набор 17</vt:lpstr>
      <vt:lpstr>Набор 18</vt:lpstr>
      <vt:lpstr>Источники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Татьяна</dc:creator>
  <cp:lastModifiedBy>user</cp:lastModifiedBy>
  <cp:revision>61</cp:revision>
  <dcterms:created xsi:type="dcterms:W3CDTF">2016-07-15T06:09:29Z</dcterms:created>
  <dcterms:modified xsi:type="dcterms:W3CDTF">2017-01-23T10:51:07Z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321436</vt:lpwstr>
  </property>
  <property fmtid="{D5CDD505-2E9C-101B-9397-08002B2CF9AE}" name="NXPowerLiteSettings" pid="3">
    <vt:lpwstr>E6000400038000</vt:lpwstr>
  </property>
  <property fmtid="{D5CDD505-2E9C-101B-9397-08002B2CF9AE}" name="NXPowerLiteVersion" pid="4">
    <vt:lpwstr>D4.3.1</vt:lpwstr>
  </property>
</Properties>
</file>