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1" r:id="rId29"/>
    <p:sldId id="28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ostov\Desktop\&#1050;&#1085;&#1080;&#1075;&#107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barChart>
        <c:barDir val="col"/>
        <c:grouping val="clustered"/>
        <c:ser>
          <c:idx val="0"/>
          <c:order val="0"/>
          <c:dLbls>
            <c:showVal val="1"/>
          </c:dLbls>
          <c:cat>
            <c:multiLvlStrRef>
              <c:f>Лист1!$A$1:$D$3</c:f>
              <c:multiLvlStrCache>
                <c:ptCount val="4"/>
                <c:lvl>
                  <c:pt idx="0">
                    <c:v>да</c:v>
                  </c:pt>
                  <c:pt idx="1">
                    <c:v>нет</c:v>
                  </c:pt>
                  <c:pt idx="2">
                    <c:v>да</c:v>
                  </c:pt>
                  <c:pt idx="3">
                    <c:v>скоро будет</c:v>
                  </c:pt>
                </c:lvl>
                <c:lvl>
                  <c:pt idx="0">
                    <c:v>мальчики</c:v>
                  </c:pt>
                  <c:pt idx="2">
                    <c:v>девочки</c:v>
                  </c:pt>
                </c:lvl>
                <c:lvl>
                  <c:pt idx="0">
                    <c:v>У тебя дома есть компьютер?</c:v>
                  </c:pt>
                </c:lvl>
              </c:multiLvlStrCache>
            </c:multiLvlStrRef>
          </c:cat>
          <c:val>
            <c:numRef>
              <c:f>Лист1!$A$4:$D$4</c:f>
              <c:numCache>
                <c:formatCode>0%</c:formatCode>
                <c:ptCount val="4"/>
                <c:pt idx="0">
                  <c:v>0.94000000000000061</c:v>
                </c:pt>
                <c:pt idx="1">
                  <c:v>6.0000000000000067E-2</c:v>
                </c:pt>
                <c:pt idx="2">
                  <c:v>0.93</c:v>
                </c:pt>
                <c:pt idx="3">
                  <c:v>7.0000000000000034E-2</c:v>
                </c:pt>
              </c:numCache>
            </c:numRef>
          </c:val>
        </c:ser>
        <c:axId val="50514944"/>
        <c:axId val="52376320"/>
      </c:barChart>
      <c:catAx>
        <c:axId val="50514944"/>
        <c:scaling>
          <c:orientation val="minMax"/>
        </c:scaling>
        <c:axPos val="b"/>
        <c:tickLblPos val="nextTo"/>
        <c:crossAx val="52376320"/>
        <c:crosses val="autoZero"/>
        <c:auto val="1"/>
        <c:lblAlgn val="ctr"/>
        <c:lblOffset val="100"/>
      </c:catAx>
      <c:valAx>
        <c:axId val="52376320"/>
        <c:scaling>
          <c:orientation val="minMax"/>
        </c:scaling>
        <c:axPos val="l"/>
        <c:majorGridlines/>
        <c:numFmt formatCode="0%" sourceLinked="1"/>
        <c:tickLblPos val="nextTo"/>
        <c:crossAx val="50514944"/>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barChart>
        <c:barDir val="col"/>
        <c:grouping val="clustered"/>
        <c:ser>
          <c:idx val="0"/>
          <c:order val="0"/>
          <c:dLbls>
            <c:showVal val="1"/>
          </c:dLbls>
          <c:cat>
            <c:multiLvlStrRef>
              <c:f>Лист1!$A$15:$F$17</c:f>
              <c:multiLvlStrCache>
                <c:ptCount val="6"/>
                <c:lvl>
                  <c:pt idx="0">
                    <c:v>да</c:v>
                  </c:pt>
                  <c:pt idx="1">
                    <c:v>нет</c:v>
                  </c:pt>
                  <c:pt idx="2">
                    <c:v>иногда</c:v>
                  </c:pt>
                  <c:pt idx="3">
                    <c:v>да</c:v>
                  </c:pt>
                  <c:pt idx="4">
                    <c:v>нет</c:v>
                  </c:pt>
                  <c:pt idx="5">
                    <c:v>иногда</c:v>
                  </c:pt>
                </c:lvl>
                <c:lvl>
                  <c:pt idx="0">
                    <c:v>мальчики</c:v>
                  </c:pt>
                  <c:pt idx="3">
                    <c:v>девочки</c:v>
                  </c:pt>
                </c:lvl>
                <c:lvl>
                  <c:pt idx="0">
                    <c:v>Играешь ли ты в компьютерные игры?</c:v>
                  </c:pt>
                </c:lvl>
              </c:multiLvlStrCache>
            </c:multiLvlStrRef>
          </c:cat>
          <c:val>
            <c:numRef>
              <c:f>Лист1!$A$18:$F$18</c:f>
              <c:numCache>
                <c:formatCode>General</c:formatCode>
                <c:ptCount val="6"/>
                <c:pt idx="0" formatCode="0%">
                  <c:v>0.66000000000000092</c:v>
                </c:pt>
                <c:pt idx="2" formatCode="0%">
                  <c:v>0.34</c:v>
                </c:pt>
                <c:pt idx="3" formatCode="0%">
                  <c:v>0.38000000000000039</c:v>
                </c:pt>
                <c:pt idx="4" formatCode="0%">
                  <c:v>0.21000000000000016</c:v>
                </c:pt>
                <c:pt idx="5" formatCode="0%">
                  <c:v>0.41000000000000031</c:v>
                </c:pt>
              </c:numCache>
            </c:numRef>
          </c:val>
        </c:ser>
        <c:axId val="52386816"/>
        <c:axId val="52396800"/>
      </c:barChart>
      <c:catAx>
        <c:axId val="52386816"/>
        <c:scaling>
          <c:orientation val="minMax"/>
        </c:scaling>
        <c:axPos val="b"/>
        <c:tickLblPos val="nextTo"/>
        <c:crossAx val="52396800"/>
        <c:crosses val="autoZero"/>
        <c:auto val="1"/>
        <c:lblAlgn val="ctr"/>
        <c:lblOffset val="100"/>
      </c:catAx>
      <c:valAx>
        <c:axId val="52396800"/>
        <c:scaling>
          <c:orientation val="minMax"/>
        </c:scaling>
        <c:axPos val="l"/>
        <c:majorGridlines/>
        <c:numFmt formatCode="0%" sourceLinked="1"/>
        <c:tickLblPos val="nextTo"/>
        <c:crossAx val="52386816"/>
        <c:crosses val="autoZero"/>
        <c:crossBetween val="between"/>
      </c:valAx>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manualLayout>
          <c:layoutTarget val="inner"/>
          <c:xMode val="edge"/>
          <c:yMode val="edge"/>
          <c:x val="9.6248860367822778E-2"/>
          <c:y val="2.6285530309999083E-2"/>
          <c:w val="0.89179744030117281"/>
          <c:h val="0.69819039824091123"/>
        </c:manualLayout>
      </c:layout>
      <c:barChart>
        <c:barDir val="col"/>
        <c:grouping val="clustered"/>
        <c:ser>
          <c:idx val="0"/>
          <c:order val="0"/>
          <c:dLbls>
            <c:showVal val="1"/>
          </c:dLbls>
          <c:cat>
            <c:multiLvlStrRef>
              <c:f>Лист1!$A$23:$F$25</c:f>
              <c:multiLvlStrCache>
                <c:ptCount val="6"/>
                <c:lvl>
                  <c:pt idx="0">
                    <c:v>с 5-6 лет</c:v>
                  </c:pt>
                  <c:pt idx="1">
                    <c:v>с 7-8 лет</c:v>
                  </c:pt>
                  <c:pt idx="2">
                    <c:v>с 9-10 лет</c:v>
                  </c:pt>
                  <c:pt idx="3">
                    <c:v>с 5-6 лет</c:v>
                  </c:pt>
                  <c:pt idx="4">
                    <c:v>с 7-8 лет</c:v>
                  </c:pt>
                  <c:pt idx="5">
                    <c:v>с 9-10 лет</c:v>
                  </c:pt>
                </c:lvl>
                <c:lvl>
                  <c:pt idx="0">
                    <c:v>мальчики</c:v>
                  </c:pt>
                  <c:pt idx="3">
                    <c:v>девочки</c:v>
                  </c:pt>
                </c:lvl>
                <c:lvl>
                  <c:pt idx="0">
                    <c:v>Если ДА, с какого возраста ты играешь в компьютерные игры?</c:v>
                  </c:pt>
                </c:lvl>
              </c:multiLvlStrCache>
            </c:multiLvlStrRef>
          </c:cat>
          <c:val>
            <c:numRef>
              <c:f>Лист1!$A$26:$F$26</c:f>
              <c:numCache>
                <c:formatCode>0%</c:formatCode>
                <c:ptCount val="6"/>
                <c:pt idx="0">
                  <c:v>0.13</c:v>
                </c:pt>
                <c:pt idx="1">
                  <c:v>0.41000000000000031</c:v>
                </c:pt>
                <c:pt idx="2">
                  <c:v>0.46</c:v>
                </c:pt>
                <c:pt idx="3">
                  <c:v>7.0000000000000021E-2</c:v>
                </c:pt>
                <c:pt idx="4">
                  <c:v>0.21000000000000016</c:v>
                </c:pt>
                <c:pt idx="5">
                  <c:v>0.45</c:v>
                </c:pt>
              </c:numCache>
            </c:numRef>
          </c:val>
        </c:ser>
        <c:axId val="53281536"/>
        <c:axId val="53283072"/>
      </c:barChart>
      <c:catAx>
        <c:axId val="53281536"/>
        <c:scaling>
          <c:orientation val="minMax"/>
        </c:scaling>
        <c:axPos val="b"/>
        <c:tickLblPos val="nextTo"/>
        <c:crossAx val="53283072"/>
        <c:crosses val="autoZero"/>
        <c:auto val="1"/>
        <c:lblAlgn val="ctr"/>
        <c:lblOffset val="100"/>
      </c:catAx>
      <c:valAx>
        <c:axId val="53283072"/>
        <c:scaling>
          <c:orientation val="minMax"/>
        </c:scaling>
        <c:axPos val="l"/>
        <c:majorGridlines/>
        <c:numFmt formatCode="0%" sourceLinked="1"/>
        <c:tickLblPos val="nextTo"/>
        <c:crossAx val="53281536"/>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manualLayout>
          <c:layoutTarget val="inner"/>
          <c:xMode val="edge"/>
          <c:yMode val="edge"/>
          <c:x val="2.6073891579644876E-2"/>
          <c:y val="0"/>
          <c:w val="0.94785221684071064"/>
          <c:h val="0.50486696540370357"/>
        </c:manualLayout>
      </c:layout>
      <c:barChart>
        <c:barDir val="col"/>
        <c:grouping val="clustered"/>
        <c:ser>
          <c:idx val="0"/>
          <c:order val="0"/>
          <c:dLbls>
            <c:showVal val="1"/>
          </c:dLbls>
          <c:cat>
            <c:multiLvlStrRef>
              <c:f>Лист1!$A$29:$E$31</c:f>
              <c:multiLvlStrCache>
                <c:ptCount val="5"/>
                <c:lvl>
                  <c:pt idx="0">
                    <c:v>гонки</c:v>
                  </c:pt>
                  <c:pt idx="1">
                    <c:v>бродилки</c:v>
                  </c:pt>
                  <c:pt idx="2">
                    <c:v>бегалки</c:v>
                  </c:pt>
                  <c:pt idx="3">
                    <c:v>стрелялки</c:v>
                  </c:pt>
                  <c:pt idx="4">
                    <c:v>стратегии</c:v>
                  </c:pt>
                </c:lvl>
                <c:lvl>
                  <c:pt idx="0">
                    <c:v>мальчики</c:v>
                  </c:pt>
                </c:lvl>
                <c:lvl>
                  <c:pt idx="0">
                    <c:v>Какие твои любимые игры? </c:v>
                  </c:pt>
                </c:lvl>
              </c:multiLvlStrCache>
            </c:multiLvlStrRef>
          </c:cat>
          <c:val>
            <c:numRef>
              <c:f>Лист1!$A$32:$E$32</c:f>
              <c:numCache>
                <c:formatCode>0%</c:formatCode>
                <c:ptCount val="5"/>
                <c:pt idx="0">
                  <c:v>0.5</c:v>
                </c:pt>
                <c:pt idx="1">
                  <c:v>9.0000000000000024E-2</c:v>
                </c:pt>
                <c:pt idx="2">
                  <c:v>0.13</c:v>
                </c:pt>
                <c:pt idx="3">
                  <c:v>0.78</c:v>
                </c:pt>
                <c:pt idx="4">
                  <c:v>0.41000000000000031</c:v>
                </c:pt>
              </c:numCache>
            </c:numRef>
          </c:val>
        </c:ser>
        <c:axId val="53311744"/>
        <c:axId val="53317632"/>
      </c:barChart>
      <c:catAx>
        <c:axId val="53311744"/>
        <c:scaling>
          <c:orientation val="minMax"/>
        </c:scaling>
        <c:axPos val="b"/>
        <c:tickLblPos val="nextTo"/>
        <c:crossAx val="53317632"/>
        <c:crosses val="autoZero"/>
        <c:auto val="1"/>
        <c:lblAlgn val="ctr"/>
        <c:lblOffset val="100"/>
      </c:catAx>
      <c:valAx>
        <c:axId val="53317632"/>
        <c:scaling>
          <c:orientation val="minMax"/>
        </c:scaling>
        <c:delete val="1"/>
        <c:axPos val="l"/>
        <c:majorGridlines/>
        <c:numFmt formatCode="0%" sourceLinked="1"/>
        <c:tickLblPos val="none"/>
        <c:crossAx val="53311744"/>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barChart>
        <c:barDir val="col"/>
        <c:grouping val="clustered"/>
        <c:ser>
          <c:idx val="0"/>
          <c:order val="0"/>
          <c:dLbls>
            <c:showVal val="1"/>
          </c:dLbls>
          <c:cat>
            <c:multiLvlStrRef>
              <c:f>Лист1!$A$36:$E$37</c:f>
              <c:multiLvlStrCache>
                <c:ptCount val="5"/>
                <c:lvl>
                  <c:pt idx="0">
                    <c:v>поиск предметов</c:v>
                  </c:pt>
                  <c:pt idx="1">
                    <c:v>обучающие</c:v>
                  </c:pt>
                  <c:pt idx="2">
                    <c:v>гонки</c:v>
                  </c:pt>
                  <c:pt idx="3">
                    <c:v>стрелялки</c:v>
                  </c:pt>
                  <c:pt idx="4">
                    <c:v>игры для девочек</c:v>
                  </c:pt>
                </c:lvl>
                <c:lvl>
                  <c:pt idx="0">
                    <c:v>девочки</c:v>
                  </c:pt>
                </c:lvl>
              </c:multiLvlStrCache>
            </c:multiLvlStrRef>
          </c:cat>
          <c:val>
            <c:numRef>
              <c:f>Лист1!$A$38:$E$38</c:f>
              <c:numCache>
                <c:formatCode>0%</c:formatCode>
                <c:ptCount val="5"/>
                <c:pt idx="0">
                  <c:v>0.31000000000000033</c:v>
                </c:pt>
                <c:pt idx="1">
                  <c:v>0.1</c:v>
                </c:pt>
                <c:pt idx="2">
                  <c:v>0.31000000000000033</c:v>
                </c:pt>
                <c:pt idx="3">
                  <c:v>0.24000000000000016</c:v>
                </c:pt>
                <c:pt idx="4">
                  <c:v>0.31000000000000033</c:v>
                </c:pt>
              </c:numCache>
            </c:numRef>
          </c:val>
        </c:ser>
        <c:axId val="53337088"/>
        <c:axId val="53416704"/>
      </c:barChart>
      <c:catAx>
        <c:axId val="53337088"/>
        <c:scaling>
          <c:orientation val="minMax"/>
        </c:scaling>
        <c:axPos val="b"/>
        <c:tickLblPos val="nextTo"/>
        <c:crossAx val="53416704"/>
        <c:crosses val="autoZero"/>
        <c:auto val="1"/>
        <c:lblAlgn val="ctr"/>
        <c:lblOffset val="100"/>
      </c:catAx>
      <c:valAx>
        <c:axId val="53416704"/>
        <c:scaling>
          <c:orientation val="minMax"/>
        </c:scaling>
        <c:delete val="1"/>
        <c:axPos val="l"/>
        <c:majorGridlines/>
        <c:numFmt formatCode="0%" sourceLinked="1"/>
        <c:tickLblPos val="none"/>
        <c:crossAx val="53337088"/>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barChart>
        <c:barDir val="col"/>
        <c:grouping val="clustered"/>
        <c:ser>
          <c:idx val="0"/>
          <c:order val="0"/>
          <c:dLbls>
            <c:showVal val="1"/>
          </c:dLbls>
          <c:cat>
            <c:multiLvlStrRef>
              <c:f>Лист1!$A$42:$F$44</c:f>
              <c:multiLvlStrCache>
                <c:ptCount val="6"/>
                <c:lvl>
                  <c:pt idx="0">
                    <c:v>менее 30 мин</c:v>
                  </c:pt>
                  <c:pt idx="1">
                    <c:v>2ч</c:v>
                  </c:pt>
                  <c:pt idx="2">
                    <c:v>более 2ч</c:v>
                  </c:pt>
                  <c:pt idx="3">
                    <c:v>менее 30 мин</c:v>
                  </c:pt>
                  <c:pt idx="4">
                    <c:v>2ч</c:v>
                  </c:pt>
                  <c:pt idx="5">
                    <c:v>более 2ч</c:v>
                  </c:pt>
                </c:lvl>
                <c:lvl>
                  <c:pt idx="0">
                    <c:v>мальчики</c:v>
                  </c:pt>
                  <c:pt idx="3">
                    <c:v>девочки</c:v>
                  </c:pt>
                </c:lvl>
                <c:lvl>
                  <c:pt idx="0">
                    <c:v>Сколько времени ты тратишь на игру?</c:v>
                  </c:pt>
                </c:lvl>
              </c:multiLvlStrCache>
            </c:multiLvlStrRef>
          </c:cat>
          <c:val>
            <c:numRef>
              <c:f>Лист1!$A$45:$F$45</c:f>
              <c:numCache>
                <c:formatCode>0%</c:formatCode>
                <c:ptCount val="6"/>
                <c:pt idx="0">
                  <c:v>0.19</c:v>
                </c:pt>
                <c:pt idx="1">
                  <c:v>0.59</c:v>
                </c:pt>
                <c:pt idx="2">
                  <c:v>0.22</c:v>
                </c:pt>
                <c:pt idx="3">
                  <c:v>0.31000000000000033</c:v>
                </c:pt>
                <c:pt idx="4">
                  <c:v>0.34</c:v>
                </c:pt>
                <c:pt idx="5">
                  <c:v>0.19</c:v>
                </c:pt>
              </c:numCache>
            </c:numRef>
          </c:val>
        </c:ser>
        <c:axId val="53432704"/>
        <c:axId val="53434240"/>
      </c:barChart>
      <c:catAx>
        <c:axId val="53432704"/>
        <c:scaling>
          <c:orientation val="minMax"/>
        </c:scaling>
        <c:axPos val="b"/>
        <c:tickLblPos val="nextTo"/>
        <c:crossAx val="53434240"/>
        <c:crosses val="autoZero"/>
        <c:auto val="1"/>
        <c:lblAlgn val="ctr"/>
        <c:lblOffset val="100"/>
      </c:catAx>
      <c:valAx>
        <c:axId val="53434240"/>
        <c:scaling>
          <c:orientation val="minMax"/>
        </c:scaling>
        <c:axPos val="l"/>
        <c:majorGridlines/>
        <c:numFmt formatCode="0%" sourceLinked="1"/>
        <c:tickLblPos val="nextTo"/>
        <c:crossAx val="53432704"/>
        <c:crosses val="autoZero"/>
        <c:crossBetween val="between"/>
      </c:valAx>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4"/>
  <c:chart>
    <c:plotArea>
      <c:layout/>
      <c:barChart>
        <c:barDir val="col"/>
        <c:grouping val="clustered"/>
        <c:ser>
          <c:idx val="0"/>
          <c:order val="0"/>
          <c:dLbls>
            <c:showVal val="1"/>
          </c:dLbls>
          <c:cat>
            <c:multiLvlStrRef>
              <c:f>Лист3!$A$28:$C$29</c:f>
              <c:multiLvlStrCache>
                <c:ptCount val="3"/>
                <c:lvl>
                  <c:pt idx="0">
                    <c:v>да</c:v>
                  </c:pt>
                  <c:pt idx="1">
                    <c:v>нет</c:v>
                  </c:pt>
                  <c:pt idx="2">
                    <c:v>не знаю</c:v>
                  </c:pt>
                </c:lvl>
                <c:lvl>
                  <c:pt idx="0">
                    <c:v>Вредны ли компьютерные игры для здоровья?</c:v>
                  </c:pt>
                </c:lvl>
              </c:multiLvlStrCache>
            </c:multiLvlStrRef>
          </c:cat>
          <c:val>
            <c:numRef>
              <c:f>Лист3!$A$30:$C$30</c:f>
              <c:numCache>
                <c:formatCode>0%</c:formatCode>
                <c:ptCount val="3"/>
                <c:pt idx="0">
                  <c:v>0.54</c:v>
                </c:pt>
                <c:pt idx="1">
                  <c:v>0.43000000000000027</c:v>
                </c:pt>
                <c:pt idx="2">
                  <c:v>3.0000000000000002E-2</c:v>
                </c:pt>
              </c:numCache>
            </c:numRef>
          </c:val>
        </c:ser>
        <c:axId val="53461760"/>
        <c:axId val="53463296"/>
      </c:barChart>
      <c:catAx>
        <c:axId val="53461760"/>
        <c:scaling>
          <c:orientation val="minMax"/>
        </c:scaling>
        <c:axPos val="b"/>
        <c:tickLblPos val="nextTo"/>
        <c:crossAx val="53463296"/>
        <c:crosses val="autoZero"/>
        <c:auto val="1"/>
        <c:lblAlgn val="ctr"/>
        <c:lblOffset val="100"/>
      </c:catAx>
      <c:valAx>
        <c:axId val="53463296"/>
        <c:scaling>
          <c:orientation val="minMax"/>
        </c:scaling>
        <c:axPos val="l"/>
        <c:majorGridlines/>
        <c:numFmt formatCode="0%" sourceLinked="1"/>
        <c:tickLblPos val="nextTo"/>
        <c:crossAx val="53461760"/>
        <c:crosses val="autoZero"/>
        <c:crossBetween val="between"/>
      </c:valAx>
    </c:plotArea>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326AB54-685E-4FE4-868E-42508167037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4422EE32-959D-42A5-B378-EBD41248544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333C2E2-AA97-452B-88B6-61B81FFA4093}" type="datetimeFigureOut">
              <a:rPr lang="ru-RU" smtClean="0"/>
              <a:pPr/>
              <a:t>25.03.2015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2FCB9AB1-2B3B-4964-B764-5BC5C82489A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333C2E2-AA97-452B-88B6-61B81FFA4093}" type="datetimeFigureOut">
              <a:rPr lang="ru-RU" smtClean="0"/>
              <a:pPr/>
              <a:t>25.03.2015</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FCB9AB1-2B3B-4964-B764-5BC5C82489A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chemeClr val="tx2"/>
                </a:solidFill>
                <a:latin typeface="+mj-lt"/>
                <a:ea typeface="+mj-ea"/>
                <a:cs typeface="+mj-cs"/>
              </a:rPr>
              <a:t>Компьютерные игры – </a:t>
            </a:r>
            <a:r>
              <a:rPr lang="ru-RU" dirty="0" smtClean="0">
                <a:solidFill>
                  <a:schemeClr val="tx2"/>
                </a:solidFill>
                <a:latin typeface="+mj-lt"/>
                <a:ea typeface="+mj-ea"/>
                <a:cs typeface="+mj-cs"/>
              </a:rPr>
              <a:t/>
            </a:r>
            <a:br>
              <a:rPr lang="ru-RU" dirty="0" smtClean="0">
                <a:solidFill>
                  <a:schemeClr val="tx2"/>
                </a:solidFill>
                <a:latin typeface="+mj-lt"/>
                <a:ea typeface="+mj-ea"/>
                <a:cs typeface="+mj-cs"/>
              </a:rPr>
            </a:br>
            <a:r>
              <a:rPr lang="ru-RU" b="1" dirty="0" smtClean="0">
                <a:solidFill>
                  <a:schemeClr val="tx2"/>
                </a:solidFill>
                <a:latin typeface="+mj-lt"/>
                <a:ea typeface="+mj-ea"/>
                <a:cs typeface="+mj-cs"/>
              </a:rPr>
              <a:t>вред или польза?</a:t>
            </a:r>
            <a:r>
              <a:rPr lang="ru-RU" dirty="0" smtClean="0">
                <a:solidFill>
                  <a:schemeClr val="tx2"/>
                </a:solidFill>
                <a:latin typeface="+mj-lt"/>
                <a:ea typeface="+mj-ea"/>
                <a:cs typeface="+mj-cs"/>
              </a:rPr>
              <a:t/>
            </a:r>
            <a:br>
              <a:rPr lang="ru-RU" dirty="0" smtClean="0">
                <a:solidFill>
                  <a:schemeClr val="tx2"/>
                </a:solidFill>
                <a:latin typeface="+mj-lt"/>
                <a:ea typeface="+mj-ea"/>
                <a:cs typeface="+mj-cs"/>
              </a:rPr>
            </a:br>
            <a:endParaRPr lang="ru-RU" dirty="0"/>
          </a:p>
        </p:txBody>
      </p:sp>
      <p:sp>
        <p:nvSpPr>
          <p:cNvPr id="3" name="Подзаголовок 2"/>
          <p:cNvSpPr>
            <a:spLocks noGrp="1"/>
          </p:cNvSpPr>
          <p:nvPr>
            <p:ph type="subTitle" idx="1"/>
          </p:nvPr>
        </p:nvSpPr>
        <p:spPr>
          <a:xfrm>
            <a:off x="1000100" y="3886200"/>
            <a:ext cx="6772300" cy="1752600"/>
          </a:xfrm>
        </p:spPr>
        <p:txBody>
          <a:bodyPr/>
          <a:lstStyle/>
          <a:p>
            <a:r>
              <a:rPr lang="ru-RU" dirty="0" smtClean="0"/>
              <a:t>Выполнила: </a:t>
            </a:r>
            <a:r>
              <a:rPr lang="ru-RU" dirty="0" smtClean="0"/>
              <a:t>Корчагина Юлия 7 класс</a:t>
            </a:r>
          </a:p>
          <a:p>
            <a:r>
              <a:rPr lang="ru-RU" dirty="0" smtClean="0"/>
              <a:t>Руководитель: </a:t>
            </a:r>
            <a:r>
              <a:rPr lang="ru-RU" dirty="0" smtClean="0"/>
              <a:t>Киреева Т.А.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9" descr="йй"/>
          <p:cNvPicPr>
            <a:picLocks noGrp="1" noChangeAspect="1" noChangeArrowheads="1"/>
          </p:cNvPicPr>
          <p:nvPr>
            <p:ph sz="quarter" idx="1"/>
          </p:nvPr>
        </p:nvPicPr>
        <p:blipFill>
          <a:blip r:embed="rId2" cstate="print"/>
          <a:srcRect/>
          <a:stretch>
            <a:fillRect/>
          </a:stretch>
        </p:blipFill>
        <p:spPr>
          <a:xfrm>
            <a:off x="214282" y="1785926"/>
            <a:ext cx="3059112" cy="2401887"/>
          </a:xfrm>
          <a:noFill/>
        </p:spPr>
      </p:pic>
      <p:pic>
        <p:nvPicPr>
          <p:cNvPr id="14346" name="Picture 10" descr="не"/>
          <p:cNvPicPr>
            <a:picLocks noGrp="1" noChangeAspect="1" noChangeArrowheads="1"/>
          </p:cNvPicPr>
          <p:nvPr>
            <p:ph sz="quarter" idx="2"/>
          </p:nvPr>
        </p:nvPicPr>
        <p:blipFill>
          <a:blip r:embed="rId3" cstate="print"/>
          <a:srcRect/>
          <a:stretch>
            <a:fillRect/>
          </a:stretch>
        </p:blipFill>
        <p:spPr>
          <a:xfrm>
            <a:off x="5715008" y="2786058"/>
            <a:ext cx="3203575" cy="2520950"/>
          </a:xfrm>
          <a:noFill/>
        </p:spPr>
      </p:pic>
      <p:pic>
        <p:nvPicPr>
          <p:cNvPr id="14349" name="Picture 13"/>
          <p:cNvPicPr>
            <a:picLocks noGrp="1" noChangeAspect="1" noChangeArrowheads="1"/>
          </p:cNvPicPr>
          <p:nvPr>
            <p:ph sz="quarter" idx="3"/>
          </p:nvPr>
        </p:nvPicPr>
        <p:blipFill>
          <a:blip r:embed="rId4" cstate="print"/>
          <a:srcRect/>
          <a:stretch>
            <a:fillRect/>
          </a:stretch>
        </p:blipFill>
        <p:spPr>
          <a:xfrm>
            <a:off x="428596" y="4670425"/>
            <a:ext cx="2916238" cy="2187575"/>
          </a:xfrm>
          <a:noFill/>
        </p:spPr>
      </p:pic>
      <p:pic>
        <p:nvPicPr>
          <p:cNvPr id="14350" name="Picture 14"/>
          <p:cNvPicPr>
            <a:picLocks noGrp="1" noChangeAspect="1" noChangeArrowheads="1"/>
          </p:cNvPicPr>
          <p:nvPr>
            <p:ph sz="quarter" idx="4"/>
          </p:nvPr>
        </p:nvPicPr>
        <p:blipFill>
          <a:blip r:embed="rId5" cstate="print"/>
          <a:srcRect/>
          <a:stretch>
            <a:fillRect/>
          </a:stretch>
        </p:blipFill>
        <p:spPr>
          <a:xfrm>
            <a:off x="3643306" y="4670425"/>
            <a:ext cx="2916237" cy="2187575"/>
          </a:xfrm>
          <a:noFill/>
        </p:spPr>
      </p:pic>
      <p:pic>
        <p:nvPicPr>
          <p:cNvPr id="14351" name="Picture 15"/>
          <p:cNvPicPr>
            <a:picLocks noGrp="1" noChangeAspect="1" noChangeArrowheads="1"/>
          </p:cNvPicPr>
          <p:nvPr>
            <p:ph type="title" sz="quarter"/>
          </p:nvPr>
        </p:nvPicPr>
        <p:blipFill>
          <a:blip r:embed="rId6" cstate="print"/>
          <a:srcRect/>
          <a:stretch>
            <a:fillRect/>
          </a:stretch>
        </p:blipFill>
        <p:spPr>
          <a:xfrm>
            <a:off x="3286116" y="1785926"/>
            <a:ext cx="3384550" cy="2447925"/>
          </a:xfrm>
          <a:noFill/>
        </p:spPr>
      </p:pic>
      <p:sp>
        <p:nvSpPr>
          <p:cNvPr id="10247" name="AutoShape 16"/>
          <p:cNvSpPr>
            <a:spLocks noChangeArrowheads="1"/>
          </p:cNvSpPr>
          <p:nvPr/>
        </p:nvSpPr>
        <p:spPr bwMode="auto">
          <a:xfrm>
            <a:off x="571472" y="857232"/>
            <a:ext cx="7704138" cy="720725"/>
          </a:xfrm>
          <a:prstGeom prst="wedgeRoundRectCallout">
            <a:avLst>
              <a:gd name="adj1" fmla="val -16556"/>
              <a:gd name="adj2" fmla="val 51542"/>
              <a:gd name="adj3" fmla="val 16667"/>
            </a:avLst>
          </a:prstGeom>
          <a:solidFill>
            <a:schemeClr val="accent1"/>
          </a:solidFill>
          <a:ln w="9525">
            <a:solidFill>
              <a:schemeClr val="tx1"/>
            </a:solidFill>
            <a:miter lim="800000"/>
            <a:headEnd/>
            <a:tailEnd/>
          </a:ln>
        </p:spPr>
        <p:txBody>
          <a:bodyPr/>
          <a:lstStyle/>
          <a:p>
            <a:r>
              <a:rPr lang="ru-RU" b="1" dirty="0">
                <a:solidFill>
                  <a:srgbClr val="FF6600"/>
                </a:solidFill>
                <a:latin typeface="Arial" pitchFamily="34" charset="0"/>
              </a:rPr>
              <a:t>Игры типа «Убей их всех!»</a:t>
            </a:r>
          </a:p>
        </p:txBody>
      </p:sp>
      <p:sp>
        <p:nvSpPr>
          <p:cNvPr id="8" name="Rectangle 1"/>
          <p:cNvSpPr>
            <a:spLocks noChangeArrowheads="1"/>
          </p:cNvSpPr>
          <p:nvPr/>
        </p:nvSpPr>
        <p:spPr bwMode="auto">
          <a:xfrm>
            <a:off x="1500166" y="285728"/>
            <a:ext cx="58578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Компьютерные игры</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345"/>
                                        </p:tgtEl>
                                        <p:attrNameLst>
                                          <p:attrName>style.visibility</p:attrName>
                                        </p:attrNameLst>
                                      </p:cBhvr>
                                      <p:to>
                                        <p:strVal val="visible"/>
                                      </p:to>
                                    </p:set>
                                    <p:anim calcmode="lin" valueType="num">
                                      <p:cBhvr additive="base">
                                        <p:cTn id="11" dur="500" fill="hold"/>
                                        <p:tgtEl>
                                          <p:spTgt spid="14345"/>
                                        </p:tgtEl>
                                        <p:attrNameLst>
                                          <p:attrName>ppt_x</p:attrName>
                                        </p:attrNameLst>
                                      </p:cBhvr>
                                      <p:tavLst>
                                        <p:tav tm="0">
                                          <p:val>
                                            <p:strVal val="#ppt_x"/>
                                          </p:val>
                                        </p:tav>
                                        <p:tav tm="100000">
                                          <p:val>
                                            <p:strVal val="#ppt_x"/>
                                          </p:val>
                                        </p:tav>
                                      </p:tavLst>
                                    </p:anim>
                                    <p:anim calcmode="lin" valueType="num">
                                      <p:cBhvr additive="base">
                                        <p:cTn id="12"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barn(inHorizontal)">
                                      <p:cBhvr>
                                        <p:cTn id="17" dur="500"/>
                                        <p:tgtEl>
                                          <p:spTgt spid="1434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4349"/>
                                        </p:tgtEl>
                                        <p:attrNameLst>
                                          <p:attrName>style.visibility</p:attrName>
                                        </p:attrNameLst>
                                      </p:cBhvr>
                                      <p:to>
                                        <p:strVal val="visible"/>
                                      </p:to>
                                    </p:set>
                                    <p:anim calcmode="lin" valueType="num">
                                      <p:cBhvr>
                                        <p:cTn id="22" dur="500" fill="hold"/>
                                        <p:tgtEl>
                                          <p:spTgt spid="14349"/>
                                        </p:tgtEl>
                                        <p:attrNameLst>
                                          <p:attrName>ppt_w</p:attrName>
                                        </p:attrNameLst>
                                      </p:cBhvr>
                                      <p:tavLst>
                                        <p:tav tm="0">
                                          <p:val>
                                            <p:fltVal val="0"/>
                                          </p:val>
                                        </p:tav>
                                        <p:tav tm="100000">
                                          <p:val>
                                            <p:strVal val="#ppt_w"/>
                                          </p:val>
                                        </p:tav>
                                      </p:tavLst>
                                    </p:anim>
                                    <p:anim calcmode="lin" valueType="num">
                                      <p:cBhvr>
                                        <p:cTn id="23" dur="500" fill="hold"/>
                                        <p:tgtEl>
                                          <p:spTgt spid="14349"/>
                                        </p:tgtEl>
                                        <p:attrNameLst>
                                          <p:attrName>ppt_h</p:attrName>
                                        </p:attrNameLst>
                                      </p:cBhvr>
                                      <p:tavLst>
                                        <p:tav tm="0">
                                          <p:val>
                                            <p:fltVal val="0"/>
                                          </p:val>
                                        </p:tav>
                                        <p:tav tm="100000">
                                          <p:val>
                                            <p:strVal val="#ppt_h"/>
                                          </p:val>
                                        </p:tav>
                                      </p:tavLst>
                                    </p:anim>
                                    <p:animEffect transition="in" filter="fade">
                                      <p:cBhvr>
                                        <p:cTn id="24" dur="500"/>
                                        <p:tgtEl>
                                          <p:spTgt spid="1434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4350"/>
                                        </p:tgtEl>
                                        <p:attrNameLst>
                                          <p:attrName>style.visibility</p:attrName>
                                        </p:attrNameLst>
                                      </p:cBhvr>
                                      <p:to>
                                        <p:strVal val="visible"/>
                                      </p:to>
                                    </p:set>
                                    <p:animEffect transition="in" filter="box(in)">
                                      <p:cBhvr>
                                        <p:cTn id="29"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p:cNvSpPr>
            <a:spLocks noChangeArrowheads="1"/>
          </p:cNvSpPr>
          <p:nvPr/>
        </p:nvSpPr>
        <p:spPr bwMode="auto">
          <a:xfrm>
            <a:off x="571472" y="428604"/>
            <a:ext cx="7704138" cy="720725"/>
          </a:xfrm>
          <a:prstGeom prst="wedgeRoundRectCallout">
            <a:avLst>
              <a:gd name="adj1" fmla="val -16556"/>
              <a:gd name="adj2" fmla="val 51542"/>
              <a:gd name="adj3" fmla="val 16667"/>
            </a:avLst>
          </a:prstGeom>
          <a:solidFill>
            <a:schemeClr val="accent1"/>
          </a:solidFill>
          <a:ln w="9525">
            <a:solidFill>
              <a:schemeClr val="tx1"/>
            </a:solidFill>
            <a:miter lim="800000"/>
            <a:headEnd/>
            <a:tailEnd/>
          </a:ln>
        </p:spPr>
        <p:txBody>
          <a:bodyPr/>
          <a:lstStyle/>
          <a:p>
            <a:r>
              <a:rPr lang="ru-RU" sz="2400" dirty="0" smtClean="0"/>
              <a:t>Игры  «</a:t>
            </a:r>
            <a:r>
              <a:rPr lang="ru-RU" sz="2400" dirty="0" err="1" smtClean="0"/>
              <a:t>Counter</a:t>
            </a:r>
            <a:r>
              <a:rPr lang="ru-RU" sz="2400" dirty="0" smtClean="0"/>
              <a:t> </a:t>
            </a:r>
            <a:r>
              <a:rPr lang="ru-RU" sz="2400" dirty="0" err="1"/>
              <a:t>Strike</a:t>
            </a:r>
            <a:r>
              <a:rPr lang="ru-RU" sz="2400" dirty="0"/>
              <a:t>». </a:t>
            </a:r>
            <a:endParaRPr lang="ru-RU" sz="2400" b="1" dirty="0">
              <a:solidFill>
                <a:srgbClr val="FF6600"/>
              </a:solidFill>
              <a:latin typeface="Arial" pitchFamily="34" charset="0"/>
            </a:endParaRPr>
          </a:p>
        </p:txBody>
      </p:sp>
      <p:pic>
        <p:nvPicPr>
          <p:cNvPr id="47106" name="Picture 2" descr="Free Download Games Full Version Counter Strike 16 Free Download And Review Games"/>
          <p:cNvPicPr>
            <a:picLocks noChangeAspect="1" noChangeArrowheads="1"/>
          </p:cNvPicPr>
          <p:nvPr/>
        </p:nvPicPr>
        <p:blipFill>
          <a:blip r:embed="rId2" cstate="print"/>
          <a:srcRect/>
          <a:stretch>
            <a:fillRect/>
          </a:stretch>
        </p:blipFill>
        <p:spPr bwMode="auto">
          <a:xfrm>
            <a:off x="285720" y="1214422"/>
            <a:ext cx="3714775" cy="2786082"/>
          </a:xfrm>
          <a:prstGeom prst="rect">
            <a:avLst/>
          </a:prstGeom>
          <a:noFill/>
        </p:spPr>
      </p:pic>
      <p:pic>
        <p:nvPicPr>
          <p:cNvPr id="47108" name="Picture 4" descr="Получить ключ counter strike go"/>
          <p:cNvPicPr>
            <a:picLocks noChangeAspect="1" noChangeArrowheads="1"/>
          </p:cNvPicPr>
          <p:nvPr/>
        </p:nvPicPr>
        <p:blipFill>
          <a:blip r:embed="rId3" cstate="print"/>
          <a:srcRect/>
          <a:stretch>
            <a:fillRect/>
          </a:stretch>
        </p:blipFill>
        <p:spPr bwMode="auto">
          <a:xfrm>
            <a:off x="3643306" y="3929066"/>
            <a:ext cx="3641259" cy="27321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unny Race: скриншоты (screenshots) из игры Сумасшедшие гонки"/>
          <p:cNvPicPr>
            <a:picLocks noChangeAspect="1" noChangeArrowheads="1"/>
          </p:cNvPicPr>
          <p:nvPr/>
        </p:nvPicPr>
        <p:blipFill>
          <a:blip r:embed="rId2" cstate="print"/>
          <a:srcRect/>
          <a:stretch>
            <a:fillRect/>
          </a:stretch>
        </p:blipFill>
        <p:spPr bwMode="auto">
          <a:xfrm>
            <a:off x="428596" y="1214422"/>
            <a:ext cx="3905276" cy="2928958"/>
          </a:xfrm>
          <a:prstGeom prst="rect">
            <a:avLst/>
          </a:prstGeom>
          <a:noFill/>
        </p:spPr>
      </p:pic>
      <p:sp>
        <p:nvSpPr>
          <p:cNvPr id="3" name="AutoShape 16"/>
          <p:cNvSpPr>
            <a:spLocks noChangeArrowheads="1"/>
          </p:cNvSpPr>
          <p:nvPr/>
        </p:nvSpPr>
        <p:spPr bwMode="auto">
          <a:xfrm>
            <a:off x="571472" y="428604"/>
            <a:ext cx="7704138" cy="720725"/>
          </a:xfrm>
          <a:prstGeom prst="wedgeRoundRectCallout">
            <a:avLst>
              <a:gd name="adj1" fmla="val -16556"/>
              <a:gd name="adj2" fmla="val 51542"/>
              <a:gd name="adj3" fmla="val 16667"/>
            </a:avLst>
          </a:prstGeom>
          <a:solidFill>
            <a:schemeClr val="accent1"/>
          </a:solidFill>
          <a:ln w="9525">
            <a:solidFill>
              <a:schemeClr val="tx1"/>
            </a:solidFill>
            <a:miter lim="800000"/>
            <a:headEnd/>
            <a:tailEnd/>
          </a:ln>
        </p:spPr>
        <p:txBody>
          <a:bodyPr/>
          <a:lstStyle/>
          <a:p>
            <a:r>
              <a:rPr lang="ru-RU" sz="2400" dirty="0" smtClean="0"/>
              <a:t>Игры  гонки и спортивные </a:t>
            </a:r>
            <a:endParaRPr lang="ru-RU" sz="2400" b="1" dirty="0">
              <a:solidFill>
                <a:srgbClr val="FF6600"/>
              </a:solidFill>
              <a:latin typeface="Arial" pitchFamily="34" charset="0"/>
            </a:endParaRPr>
          </a:p>
        </p:txBody>
      </p:sp>
      <p:pic>
        <p:nvPicPr>
          <p:cNvPr id="50180" name="Picture 4" descr="RACE 07: Чемпионат WTCC Компьютерные игры - - Купить в Казахстане"/>
          <p:cNvPicPr>
            <a:picLocks noChangeAspect="1" noChangeArrowheads="1"/>
          </p:cNvPicPr>
          <p:nvPr/>
        </p:nvPicPr>
        <p:blipFill>
          <a:blip r:embed="rId3" cstate="print"/>
          <a:srcRect/>
          <a:stretch>
            <a:fillRect/>
          </a:stretch>
        </p:blipFill>
        <p:spPr bwMode="auto">
          <a:xfrm>
            <a:off x="4500562" y="1214422"/>
            <a:ext cx="3929090" cy="2946818"/>
          </a:xfrm>
          <a:prstGeom prst="rect">
            <a:avLst/>
          </a:prstGeom>
          <a:noFill/>
        </p:spPr>
      </p:pic>
      <p:pic>
        <p:nvPicPr>
          <p:cNvPr id="50182" name="Picture 6" descr="Скриншот 41 из 129. Галерея игры London 2012: The official video game of the Olympic Games на Xbox 360."/>
          <p:cNvPicPr>
            <a:picLocks noChangeAspect="1" noChangeArrowheads="1"/>
          </p:cNvPicPr>
          <p:nvPr/>
        </p:nvPicPr>
        <p:blipFill>
          <a:blip r:embed="rId4" cstate="print"/>
          <a:srcRect/>
          <a:stretch>
            <a:fillRect/>
          </a:stretch>
        </p:blipFill>
        <p:spPr bwMode="auto">
          <a:xfrm>
            <a:off x="2214546" y="4071942"/>
            <a:ext cx="4572032" cy="25717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0" descr="screen5"/>
          <p:cNvPicPr>
            <a:picLocks noGrp="1" noChangeAspect="1" noChangeArrowheads="1"/>
          </p:cNvPicPr>
          <p:nvPr>
            <p:ph sz="half" idx="1"/>
          </p:nvPr>
        </p:nvPicPr>
        <p:blipFill>
          <a:blip r:embed="rId2" cstate="print"/>
          <a:srcRect/>
          <a:stretch>
            <a:fillRect/>
          </a:stretch>
        </p:blipFill>
        <p:spPr>
          <a:xfrm>
            <a:off x="539750" y="2924175"/>
            <a:ext cx="4038600" cy="3230563"/>
          </a:xfrm>
        </p:spPr>
      </p:pic>
      <p:pic>
        <p:nvPicPr>
          <p:cNvPr id="11268" name="Picture 11" descr="screen3"/>
          <p:cNvPicPr>
            <a:picLocks noGrp="1" noChangeAspect="1" noChangeArrowheads="1"/>
          </p:cNvPicPr>
          <p:nvPr>
            <p:ph sz="quarter" idx="2"/>
          </p:nvPr>
        </p:nvPicPr>
        <p:blipFill>
          <a:blip r:embed="rId3" cstate="print"/>
          <a:srcRect/>
          <a:stretch>
            <a:fillRect/>
          </a:stretch>
        </p:blipFill>
        <p:spPr>
          <a:xfrm>
            <a:off x="4859338" y="1628775"/>
            <a:ext cx="3960812" cy="3168650"/>
          </a:xfrm>
        </p:spPr>
      </p:pic>
      <p:sp>
        <p:nvSpPr>
          <p:cNvPr id="5" name="AutoShape 16"/>
          <p:cNvSpPr>
            <a:spLocks noChangeArrowheads="1"/>
          </p:cNvSpPr>
          <p:nvPr/>
        </p:nvSpPr>
        <p:spPr bwMode="auto">
          <a:xfrm>
            <a:off x="428596" y="428604"/>
            <a:ext cx="7704138" cy="720725"/>
          </a:xfrm>
          <a:prstGeom prst="wedgeRoundRectCallout">
            <a:avLst>
              <a:gd name="adj1" fmla="val -16556"/>
              <a:gd name="adj2" fmla="val 51542"/>
              <a:gd name="adj3" fmla="val 16667"/>
            </a:avLst>
          </a:prstGeom>
          <a:solidFill>
            <a:schemeClr val="accent1"/>
          </a:solidFill>
          <a:ln w="9525">
            <a:solidFill>
              <a:schemeClr val="tx1"/>
            </a:solidFill>
            <a:miter lim="800000"/>
            <a:headEnd/>
            <a:tailEnd/>
          </a:ln>
        </p:spPr>
        <p:txBody>
          <a:bodyPr/>
          <a:lstStyle/>
          <a:p>
            <a:r>
              <a:rPr lang="ru-RU" sz="2400" dirty="0" smtClean="0"/>
              <a:t> </a:t>
            </a:r>
            <a:endParaRPr lang="ru-RU" sz="2400" b="1" dirty="0">
              <a:solidFill>
                <a:srgbClr val="FF6600"/>
              </a:solidFill>
              <a:latin typeface="Arial" pitchFamily="34" charset="0"/>
            </a:endParaRPr>
          </a:p>
        </p:txBody>
      </p:sp>
      <p:sp>
        <p:nvSpPr>
          <p:cNvPr id="7" name="Rectangle 6"/>
          <p:cNvSpPr txBox="1">
            <a:spLocks noChangeArrowheads="1"/>
          </p:cNvSpPr>
          <p:nvPr/>
        </p:nvSpPr>
        <p:spPr bwMode="auto">
          <a:xfrm>
            <a:off x="914400" y="428604"/>
            <a:ext cx="5014922"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noFill/>
                </a:ln>
                <a:solidFill>
                  <a:schemeClr val="accent2"/>
                </a:solidFill>
                <a:effectLst/>
                <a:uLnTx/>
                <a:uFillTx/>
                <a:latin typeface="+mj-lt"/>
                <a:ea typeface="+mj-ea"/>
                <a:cs typeface="+mj-cs"/>
              </a:rPr>
              <a:t>Стратегии</a:t>
            </a:r>
            <a:r>
              <a:rPr kumimoji="0" lang="ru-RU" sz="4400" b="0" i="0" u="none" strike="noStrike" kern="0" cap="none" spc="0" normalizeH="0" baseline="0" noProof="0" dirty="0" smtClean="0">
                <a:ln>
                  <a:noFill/>
                </a:ln>
                <a:solidFill>
                  <a:schemeClr val="tx2"/>
                </a:solidFill>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6"/>
          <p:cNvPicPr>
            <a:picLocks noGrp="1" noChangeAspect="1" noChangeArrowheads="1"/>
          </p:cNvPicPr>
          <p:nvPr>
            <p:ph sz="half" idx="1"/>
          </p:nvPr>
        </p:nvPicPr>
        <p:blipFill>
          <a:blip r:embed="rId2" cstate="print"/>
          <a:srcRect/>
          <a:stretch>
            <a:fillRect/>
          </a:stretch>
        </p:blipFill>
        <p:spPr>
          <a:xfrm rot="20476948">
            <a:off x="539750" y="1341438"/>
            <a:ext cx="4038600" cy="3028950"/>
          </a:xfrm>
          <a:noFill/>
        </p:spPr>
      </p:pic>
      <p:pic>
        <p:nvPicPr>
          <p:cNvPr id="12292" name="Picture 7"/>
          <p:cNvPicPr>
            <a:picLocks noGrp="1" noChangeAspect="1" noChangeArrowheads="1"/>
          </p:cNvPicPr>
          <p:nvPr>
            <p:ph sz="half" idx="2"/>
          </p:nvPr>
        </p:nvPicPr>
        <p:blipFill>
          <a:blip r:embed="rId3" cstate="print"/>
          <a:srcRect/>
          <a:stretch>
            <a:fillRect/>
          </a:stretch>
        </p:blipFill>
        <p:spPr>
          <a:xfrm rot="20444841">
            <a:off x="4643438" y="3213100"/>
            <a:ext cx="4038600" cy="3028950"/>
          </a:xfrm>
          <a:noFill/>
        </p:spPr>
      </p:pic>
      <p:sp>
        <p:nvSpPr>
          <p:cNvPr id="5" name="AutoShape 16"/>
          <p:cNvSpPr>
            <a:spLocks noChangeArrowheads="1"/>
          </p:cNvSpPr>
          <p:nvPr/>
        </p:nvSpPr>
        <p:spPr bwMode="auto">
          <a:xfrm>
            <a:off x="500034" y="214290"/>
            <a:ext cx="7704138" cy="720725"/>
          </a:xfrm>
          <a:prstGeom prst="wedgeRoundRectCallout">
            <a:avLst>
              <a:gd name="adj1" fmla="val -16556"/>
              <a:gd name="adj2" fmla="val 51542"/>
              <a:gd name="adj3" fmla="val 16667"/>
            </a:avLst>
          </a:prstGeom>
          <a:solidFill>
            <a:schemeClr val="accent1"/>
          </a:solidFill>
          <a:ln w="9525">
            <a:solidFill>
              <a:schemeClr val="tx1"/>
            </a:solidFill>
            <a:miter lim="800000"/>
            <a:headEnd/>
            <a:tailEnd/>
          </a:ln>
        </p:spPr>
        <p:txBody>
          <a:bodyPr/>
          <a:lstStyle/>
          <a:p>
            <a:r>
              <a:rPr lang="ru-RU" sz="2400" dirty="0" smtClean="0"/>
              <a:t> </a:t>
            </a:r>
            <a:endParaRPr lang="ru-RU" sz="2400" b="1" dirty="0">
              <a:solidFill>
                <a:srgbClr val="FF6600"/>
              </a:solidFill>
              <a:latin typeface="Arial" pitchFamily="34" charset="0"/>
            </a:endParaRPr>
          </a:p>
        </p:txBody>
      </p:sp>
      <p:sp>
        <p:nvSpPr>
          <p:cNvPr id="7" name="Rectangle 2"/>
          <p:cNvSpPr txBox="1">
            <a:spLocks noChangeArrowheads="1"/>
          </p:cNvSpPr>
          <p:nvPr/>
        </p:nvSpPr>
        <p:spPr bwMode="auto">
          <a:xfrm>
            <a:off x="428596" y="214290"/>
            <a:ext cx="7500990"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4400" b="1" i="1" u="none" strike="noStrike" kern="0" cap="none" spc="0" normalizeH="0" baseline="0" noProof="0" dirty="0" smtClean="0">
                <a:ln>
                  <a:noFill/>
                </a:ln>
                <a:solidFill>
                  <a:srgbClr val="008000"/>
                </a:solidFill>
                <a:effectLst/>
                <a:uLnTx/>
                <a:uFillTx/>
                <a:latin typeface="Georgia" pitchFamily="18" charset="0"/>
                <a:ea typeface="+mj-ea"/>
                <a:cs typeface="+mj-cs"/>
              </a:rPr>
              <a:t>Игры - приключения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8"/>
          <p:cNvPicPr>
            <a:picLocks noGrp="1" noChangeAspect="1" noChangeArrowheads="1"/>
          </p:cNvPicPr>
          <p:nvPr>
            <p:ph sz="quarter" idx="1"/>
          </p:nvPr>
        </p:nvPicPr>
        <p:blipFill>
          <a:blip r:embed="rId2" cstate="print"/>
          <a:srcRect/>
          <a:stretch>
            <a:fillRect/>
          </a:stretch>
        </p:blipFill>
        <p:spPr>
          <a:xfrm>
            <a:off x="0" y="1916113"/>
            <a:ext cx="2914650" cy="2185987"/>
          </a:xfrm>
          <a:noFill/>
        </p:spPr>
      </p:pic>
      <p:pic>
        <p:nvPicPr>
          <p:cNvPr id="13316" name="Picture 9"/>
          <p:cNvPicPr>
            <a:picLocks noGrp="1" noChangeAspect="1" noChangeArrowheads="1"/>
          </p:cNvPicPr>
          <p:nvPr>
            <p:ph sz="quarter" idx="2"/>
          </p:nvPr>
        </p:nvPicPr>
        <p:blipFill>
          <a:blip r:embed="rId3" cstate="print"/>
          <a:srcRect/>
          <a:stretch>
            <a:fillRect/>
          </a:stretch>
        </p:blipFill>
        <p:spPr>
          <a:xfrm>
            <a:off x="2987675" y="1412875"/>
            <a:ext cx="2914650" cy="2185988"/>
          </a:xfrm>
          <a:noFill/>
        </p:spPr>
      </p:pic>
      <p:pic>
        <p:nvPicPr>
          <p:cNvPr id="13317" name="Picture 10"/>
          <p:cNvPicPr>
            <a:picLocks noGrp="1" noChangeAspect="1" noChangeArrowheads="1"/>
          </p:cNvPicPr>
          <p:nvPr>
            <p:ph sz="quarter" idx="3"/>
          </p:nvPr>
        </p:nvPicPr>
        <p:blipFill>
          <a:blip r:embed="rId4" cstate="print"/>
          <a:srcRect/>
          <a:stretch>
            <a:fillRect/>
          </a:stretch>
        </p:blipFill>
        <p:spPr>
          <a:xfrm>
            <a:off x="0" y="4508500"/>
            <a:ext cx="2916238" cy="2187575"/>
          </a:xfrm>
          <a:noFill/>
        </p:spPr>
      </p:pic>
      <p:pic>
        <p:nvPicPr>
          <p:cNvPr id="13318" name="Picture 13"/>
          <p:cNvPicPr>
            <a:picLocks noGrp="1" noChangeAspect="1" noChangeArrowheads="1"/>
          </p:cNvPicPr>
          <p:nvPr>
            <p:ph sz="quarter" idx="4"/>
          </p:nvPr>
        </p:nvPicPr>
        <p:blipFill>
          <a:blip r:embed="rId5" cstate="print"/>
          <a:srcRect/>
          <a:stretch>
            <a:fillRect/>
          </a:stretch>
        </p:blipFill>
        <p:spPr>
          <a:xfrm>
            <a:off x="2987675" y="4076700"/>
            <a:ext cx="2916238" cy="2187575"/>
          </a:xfrm>
          <a:noFill/>
        </p:spPr>
      </p:pic>
      <p:pic>
        <p:nvPicPr>
          <p:cNvPr id="13319" name="Picture 14"/>
          <p:cNvPicPr>
            <a:picLocks noChangeAspect="1" noChangeArrowheads="1"/>
          </p:cNvPicPr>
          <p:nvPr/>
        </p:nvPicPr>
        <p:blipFill>
          <a:blip r:embed="rId6" cstate="print"/>
          <a:srcRect/>
          <a:stretch>
            <a:fillRect/>
          </a:stretch>
        </p:blipFill>
        <p:spPr bwMode="auto">
          <a:xfrm>
            <a:off x="6229350" y="1844675"/>
            <a:ext cx="2914650" cy="2185988"/>
          </a:xfrm>
          <a:prstGeom prst="rect">
            <a:avLst/>
          </a:prstGeom>
          <a:noFill/>
          <a:ln w="9525">
            <a:noFill/>
            <a:miter lim="800000"/>
            <a:headEnd/>
            <a:tailEnd/>
          </a:ln>
        </p:spPr>
      </p:pic>
      <p:sp>
        <p:nvSpPr>
          <p:cNvPr id="9" name="AutoShape 16"/>
          <p:cNvSpPr>
            <a:spLocks noChangeArrowheads="1"/>
          </p:cNvSpPr>
          <p:nvPr/>
        </p:nvSpPr>
        <p:spPr bwMode="auto">
          <a:xfrm>
            <a:off x="428596" y="428604"/>
            <a:ext cx="7704138" cy="720725"/>
          </a:xfrm>
          <a:prstGeom prst="wedgeRoundRectCallout">
            <a:avLst>
              <a:gd name="adj1" fmla="val -16556"/>
              <a:gd name="adj2" fmla="val 51542"/>
              <a:gd name="adj3" fmla="val 16667"/>
            </a:avLst>
          </a:prstGeom>
          <a:solidFill>
            <a:schemeClr val="accent1"/>
          </a:solidFill>
          <a:ln w="9525">
            <a:solidFill>
              <a:schemeClr val="tx1"/>
            </a:solidFill>
            <a:miter lim="800000"/>
            <a:headEnd/>
            <a:tailEnd/>
          </a:ln>
        </p:spPr>
        <p:txBody>
          <a:bodyPr/>
          <a:lstStyle/>
          <a:p>
            <a:r>
              <a:rPr lang="ru-RU" sz="2400" dirty="0" smtClean="0"/>
              <a:t> </a:t>
            </a:r>
            <a:endParaRPr lang="ru-RU" sz="2400" b="1" dirty="0">
              <a:solidFill>
                <a:srgbClr val="FF6600"/>
              </a:solidFill>
              <a:latin typeface="Arial" pitchFamily="34" charset="0"/>
            </a:endParaRPr>
          </a:p>
        </p:txBody>
      </p:sp>
      <p:sp>
        <p:nvSpPr>
          <p:cNvPr id="11" name="Rectangle 11"/>
          <p:cNvSpPr txBox="1">
            <a:spLocks noChangeArrowheads="1"/>
          </p:cNvSpPr>
          <p:nvPr/>
        </p:nvSpPr>
        <p:spPr bwMode="auto">
          <a:xfrm>
            <a:off x="357158" y="571480"/>
            <a:ext cx="8229600"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000" b="0" i="0" u="none" strike="noStrike" kern="0" cap="none" spc="0" normalizeH="0" baseline="0" noProof="0" dirty="0" smtClean="0">
                <a:ln>
                  <a:noFill/>
                </a:ln>
                <a:solidFill>
                  <a:srgbClr val="FF0066"/>
                </a:solidFill>
                <a:effectLst/>
                <a:uLnTx/>
                <a:uFillTx/>
                <a:latin typeface="CyrillicHover" pitchFamily="2" charset="0"/>
                <a:ea typeface="+mj-ea"/>
                <a:cs typeface="+mj-cs"/>
              </a:rPr>
              <a:t>Обучающие и развивающие игры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Игра Головоломка дракона скачать бесплатно полную версию - 16 Февраля 2012 - AllGamed.ru - бесплатные мини игры, полные версии"/>
          <p:cNvPicPr>
            <a:picLocks noChangeAspect="1" noChangeArrowheads="1"/>
          </p:cNvPicPr>
          <p:nvPr/>
        </p:nvPicPr>
        <p:blipFill>
          <a:blip r:embed="rId2" cstate="print"/>
          <a:srcRect/>
          <a:stretch>
            <a:fillRect/>
          </a:stretch>
        </p:blipFill>
        <p:spPr bwMode="auto">
          <a:xfrm>
            <a:off x="928662" y="1428736"/>
            <a:ext cx="3571900" cy="2678925"/>
          </a:xfrm>
          <a:prstGeom prst="rect">
            <a:avLst/>
          </a:prstGeom>
          <a:noFill/>
        </p:spPr>
      </p:pic>
      <p:pic>
        <p:nvPicPr>
          <p:cNvPr id="3" name="Picture 15"/>
          <p:cNvPicPr>
            <a:picLocks noChangeAspect="1" noChangeArrowheads="1"/>
          </p:cNvPicPr>
          <p:nvPr/>
        </p:nvPicPr>
        <p:blipFill>
          <a:blip r:embed="rId3" cstate="print"/>
          <a:srcRect/>
          <a:stretch>
            <a:fillRect/>
          </a:stretch>
        </p:blipFill>
        <p:spPr bwMode="auto">
          <a:xfrm>
            <a:off x="3214678" y="4357694"/>
            <a:ext cx="2916237" cy="2187575"/>
          </a:xfrm>
          <a:prstGeom prst="rect">
            <a:avLst/>
          </a:prstGeom>
          <a:noFill/>
          <a:ln w="9525">
            <a:noFill/>
            <a:miter lim="800000"/>
            <a:headEnd/>
            <a:tailEnd/>
          </a:ln>
        </p:spPr>
      </p:pic>
      <p:sp>
        <p:nvSpPr>
          <p:cNvPr id="5" name="AutoShape 16"/>
          <p:cNvSpPr>
            <a:spLocks noChangeArrowheads="1"/>
          </p:cNvSpPr>
          <p:nvPr/>
        </p:nvSpPr>
        <p:spPr bwMode="auto">
          <a:xfrm>
            <a:off x="571472" y="428604"/>
            <a:ext cx="7704138" cy="720725"/>
          </a:xfrm>
          <a:prstGeom prst="wedgeRoundRectCallout">
            <a:avLst>
              <a:gd name="adj1" fmla="val -16556"/>
              <a:gd name="adj2" fmla="val 51542"/>
              <a:gd name="adj3" fmla="val 16667"/>
            </a:avLst>
          </a:prstGeom>
          <a:solidFill>
            <a:schemeClr val="accent1"/>
          </a:solidFill>
          <a:ln w="9525">
            <a:solidFill>
              <a:schemeClr val="tx1"/>
            </a:solidFill>
            <a:miter lim="800000"/>
            <a:headEnd/>
            <a:tailEnd/>
          </a:ln>
        </p:spPr>
        <p:txBody>
          <a:bodyPr/>
          <a:lstStyle/>
          <a:p>
            <a:r>
              <a:rPr lang="ru-RU" sz="2400" dirty="0" smtClean="0"/>
              <a:t> </a:t>
            </a:r>
            <a:endParaRPr lang="ru-RU" sz="2400" b="1" dirty="0">
              <a:solidFill>
                <a:srgbClr val="FF6600"/>
              </a:solidFill>
              <a:latin typeface="Arial" pitchFamily="34" charset="0"/>
            </a:endParaRPr>
          </a:p>
        </p:txBody>
      </p:sp>
      <p:sp>
        <p:nvSpPr>
          <p:cNvPr id="6" name="Rectangle 3"/>
          <p:cNvSpPr>
            <a:spLocks noChangeArrowheads="1"/>
          </p:cNvSpPr>
          <p:nvPr/>
        </p:nvSpPr>
        <p:spPr bwMode="auto">
          <a:xfrm>
            <a:off x="857224" y="571480"/>
            <a:ext cx="68580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28600" algn="l"/>
              </a:tabLst>
            </a:pPr>
            <a:r>
              <a:rPr kumimoji="0" lang="ru-RU"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 также «головоломки», например, шахматы.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05" name="Picture 5" descr="Судоку и другие головоломки (2009/RUS/PC) &quot; NIFIGA-SEBE.RU - фотографии, клипарты, вектор, картинки и шаблоны"/>
          <p:cNvPicPr>
            <a:picLocks noChangeAspect="1" noChangeArrowheads="1"/>
          </p:cNvPicPr>
          <p:nvPr/>
        </p:nvPicPr>
        <p:blipFill>
          <a:blip r:embed="rId4" cstate="print"/>
          <a:srcRect/>
          <a:stretch>
            <a:fillRect/>
          </a:stretch>
        </p:blipFill>
        <p:spPr bwMode="auto">
          <a:xfrm>
            <a:off x="4929190" y="1500174"/>
            <a:ext cx="3522672" cy="26432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428604"/>
            <a:ext cx="5673541" cy="461665"/>
          </a:xfrm>
          <a:prstGeom prst="rect">
            <a:avLst/>
          </a:prstGeom>
        </p:spPr>
        <p:txBody>
          <a:bodyPr wrap="none">
            <a:spAutoFit/>
          </a:bodyPr>
          <a:lstStyle/>
          <a:p>
            <a:r>
              <a:rPr lang="ru-RU" sz="2400" b="1" i="1" dirty="0"/>
              <a:t>Значение и польза  компьютерных игр </a:t>
            </a:r>
            <a:endParaRPr lang="ru-RU" sz="2400" i="1" dirty="0"/>
          </a:p>
        </p:txBody>
      </p:sp>
      <p:sp>
        <p:nvSpPr>
          <p:cNvPr id="56321" name="Rectangle 1"/>
          <p:cNvSpPr>
            <a:spLocks noChangeArrowheads="1"/>
          </p:cNvSpPr>
          <p:nvPr/>
        </p:nvSpPr>
        <p:spPr bwMode="auto">
          <a:xfrm>
            <a:off x="0" y="1000108"/>
            <a:ext cx="929780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его помощью работают с документами, ищут и находят необходимую информацию,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учатся, общаются по электронной почте с друзьями и коллегами со всего света, играют.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Поэтому нельзя недооценивать влияние компьютера, компьютерных игр и компьютерного спорта.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6323" name="Picture 3" descr="Муниципальное образовательное учреждение &quot;Нурминская средняя общеобразовательная школа&quot; Балтасинского муниципального района Респ"/>
          <p:cNvPicPr>
            <a:picLocks noChangeAspect="1" noChangeArrowheads="1"/>
          </p:cNvPicPr>
          <p:nvPr/>
        </p:nvPicPr>
        <p:blipFill>
          <a:blip r:embed="rId2" cstate="print"/>
          <a:srcRect/>
          <a:stretch>
            <a:fillRect/>
          </a:stretch>
        </p:blipFill>
        <p:spPr bwMode="auto">
          <a:xfrm>
            <a:off x="571472" y="1857364"/>
            <a:ext cx="3969926" cy="4286280"/>
          </a:xfrm>
          <a:prstGeom prst="rect">
            <a:avLst/>
          </a:prstGeom>
          <a:noFill/>
        </p:spPr>
      </p:pic>
      <p:pic>
        <p:nvPicPr>
          <p:cNvPr id="56325" name="Picture 5" descr="Автор: Шестернина Наталья, ученицы 10 класса &quot;Б&quot;"/>
          <p:cNvPicPr>
            <a:picLocks noChangeAspect="1" noChangeArrowheads="1"/>
          </p:cNvPicPr>
          <p:nvPr/>
        </p:nvPicPr>
        <p:blipFill>
          <a:blip r:embed="rId3" cstate="print"/>
          <a:srcRect/>
          <a:stretch>
            <a:fillRect/>
          </a:stretch>
        </p:blipFill>
        <p:spPr bwMode="auto">
          <a:xfrm>
            <a:off x="4643438" y="1857364"/>
            <a:ext cx="4329575" cy="28575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571480"/>
            <a:ext cx="4582024" cy="369332"/>
          </a:xfrm>
          <a:prstGeom prst="rect">
            <a:avLst/>
          </a:prstGeom>
        </p:spPr>
        <p:txBody>
          <a:bodyPr wrap="none">
            <a:spAutoFit/>
          </a:bodyPr>
          <a:lstStyle/>
          <a:p>
            <a:r>
              <a:rPr lang="ru-RU" b="1" dirty="0"/>
              <a:t>Вред от компьютера и компьютерных игр</a:t>
            </a:r>
            <a:endParaRPr lang="ru-RU" dirty="0"/>
          </a:p>
        </p:txBody>
      </p:sp>
      <p:sp>
        <p:nvSpPr>
          <p:cNvPr id="57345" name="Rectangle 1"/>
          <p:cNvSpPr>
            <a:spLocks noChangeArrowheads="1"/>
          </p:cNvSpPr>
          <p:nvPr/>
        </p:nvSpPr>
        <p:spPr bwMode="auto">
          <a:xfrm>
            <a:off x="357158" y="1071546"/>
            <a:ext cx="264320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Положение сидя.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214282" y="335756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Электромагнитное излучение.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8" name="Picture 4" descr="Вред компьютера на здоровье человека - zdr-obraz.ru"/>
          <p:cNvPicPr>
            <a:picLocks noChangeAspect="1" noChangeArrowheads="1"/>
          </p:cNvPicPr>
          <p:nvPr/>
        </p:nvPicPr>
        <p:blipFill>
          <a:blip r:embed="rId2" cstate="print"/>
          <a:srcRect/>
          <a:stretch>
            <a:fillRect/>
          </a:stretch>
        </p:blipFill>
        <p:spPr bwMode="auto">
          <a:xfrm>
            <a:off x="571472" y="1428736"/>
            <a:ext cx="2571768" cy="2023124"/>
          </a:xfrm>
          <a:prstGeom prst="rect">
            <a:avLst/>
          </a:prstGeom>
          <a:noFill/>
        </p:spPr>
      </p:pic>
      <p:pic>
        <p:nvPicPr>
          <p:cNvPr id="57350" name="Picture 6" descr="Iv школьная научно-практическая конференция"/>
          <p:cNvPicPr>
            <a:picLocks noChangeAspect="1" noChangeArrowheads="1"/>
          </p:cNvPicPr>
          <p:nvPr/>
        </p:nvPicPr>
        <p:blipFill>
          <a:blip r:embed="rId3" cstate="print"/>
          <a:srcRect/>
          <a:stretch>
            <a:fillRect/>
          </a:stretch>
        </p:blipFill>
        <p:spPr bwMode="auto">
          <a:xfrm>
            <a:off x="928662" y="4071942"/>
            <a:ext cx="2619375" cy="1905000"/>
          </a:xfrm>
          <a:prstGeom prst="rect">
            <a:avLst/>
          </a:prstGeom>
          <a:noFill/>
        </p:spPr>
      </p:pic>
      <p:sp>
        <p:nvSpPr>
          <p:cNvPr id="57351" name="Rectangle 7"/>
          <p:cNvSpPr>
            <a:spLocks noChangeArrowheads="1"/>
          </p:cNvSpPr>
          <p:nvPr/>
        </p:nvSpPr>
        <p:spPr bwMode="auto">
          <a:xfrm>
            <a:off x="4786314" y="1000108"/>
            <a:ext cx="264317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Воздействие на зрение.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54" name="Picture 10" descr="Игромания - Энциклопедия матери и ребенка"/>
          <p:cNvPicPr>
            <a:picLocks noChangeAspect="1" noChangeArrowheads="1"/>
          </p:cNvPicPr>
          <p:nvPr/>
        </p:nvPicPr>
        <p:blipFill>
          <a:blip r:embed="rId4" cstate="print"/>
          <a:srcRect/>
          <a:stretch>
            <a:fillRect/>
          </a:stretch>
        </p:blipFill>
        <p:spPr bwMode="auto">
          <a:xfrm>
            <a:off x="5072066" y="1285860"/>
            <a:ext cx="2501870" cy="1785950"/>
          </a:xfrm>
          <a:prstGeom prst="rect">
            <a:avLst/>
          </a:prstGeom>
          <a:noFill/>
        </p:spPr>
      </p:pic>
      <p:sp>
        <p:nvSpPr>
          <p:cNvPr id="57355" name="Rectangle 11"/>
          <p:cNvSpPr>
            <a:spLocks noChangeArrowheads="1"/>
          </p:cNvSpPr>
          <p:nvPr/>
        </p:nvSpPr>
        <p:spPr bwMode="auto">
          <a:xfrm>
            <a:off x="4071934" y="3429000"/>
            <a:ext cx="335755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Перегрузка суставов кистей рук.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57" name="Picture 13" descr="Влияние компьютера на ребенка"/>
          <p:cNvPicPr>
            <a:picLocks noChangeAspect="1" noChangeArrowheads="1"/>
          </p:cNvPicPr>
          <p:nvPr/>
        </p:nvPicPr>
        <p:blipFill>
          <a:blip r:embed="rId5" cstate="print"/>
          <a:srcRect/>
          <a:stretch>
            <a:fillRect/>
          </a:stretch>
        </p:blipFill>
        <p:spPr bwMode="auto">
          <a:xfrm>
            <a:off x="3929058" y="4071942"/>
            <a:ext cx="3508399" cy="18573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85720" y="571480"/>
            <a:ext cx="335755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Стресс при потере информации.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8371" name="Picture 3" descr="Накладка антиэлектромагнитная &quot;Магралит-Т&quot; ООО &quot;Прицеро-П&quot;, Москва - купить по лучшей цене в Донецке от компании &quot;&quot;Арго в Донецк"/>
          <p:cNvPicPr>
            <a:picLocks noChangeAspect="1" noChangeArrowheads="1"/>
          </p:cNvPicPr>
          <p:nvPr/>
        </p:nvPicPr>
        <p:blipFill>
          <a:blip r:embed="rId2" cstate="print"/>
          <a:srcRect/>
          <a:stretch>
            <a:fillRect/>
          </a:stretch>
        </p:blipFill>
        <p:spPr bwMode="auto">
          <a:xfrm>
            <a:off x="500034" y="1428736"/>
            <a:ext cx="3619525" cy="2714644"/>
          </a:xfrm>
          <a:prstGeom prst="rect">
            <a:avLst/>
          </a:prstGeom>
          <a:noFill/>
        </p:spPr>
      </p:pic>
      <p:sp>
        <p:nvSpPr>
          <p:cNvPr id="58372" name="Rectangle 4"/>
          <p:cNvSpPr>
            <a:spLocks noChangeArrowheads="1"/>
          </p:cNvSpPr>
          <p:nvPr/>
        </p:nvSpPr>
        <p:spPr bwMode="auto">
          <a:xfrm>
            <a:off x="4786314" y="642918"/>
            <a:ext cx="335755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Влияние компьютера на психику.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8374" name="Picture 6" descr="Твпрограмма правовая газета умвд россии по Брянской области - страница 11"/>
          <p:cNvPicPr>
            <a:picLocks noChangeAspect="1" noChangeArrowheads="1"/>
          </p:cNvPicPr>
          <p:nvPr/>
        </p:nvPicPr>
        <p:blipFill>
          <a:blip r:embed="rId3" cstate="print"/>
          <a:srcRect/>
          <a:stretch>
            <a:fillRect/>
          </a:stretch>
        </p:blipFill>
        <p:spPr bwMode="auto">
          <a:xfrm>
            <a:off x="4500562" y="1500174"/>
            <a:ext cx="4191028" cy="25717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талог статей"/>
          <p:cNvPicPr>
            <a:picLocks noChangeAspect="1" noChangeArrowheads="1"/>
          </p:cNvPicPr>
          <p:nvPr/>
        </p:nvPicPr>
        <p:blipFill>
          <a:blip r:embed="rId2" cstate="print"/>
          <a:srcRect/>
          <a:stretch>
            <a:fillRect/>
          </a:stretch>
        </p:blipFill>
        <p:spPr bwMode="auto">
          <a:xfrm>
            <a:off x="467544" y="404664"/>
            <a:ext cx="4524375" cy="3390900"/>
          </a:xfrm>
          <a:prstGeom prst="rect">
            <a:avLst/>
          </a:prstGeom>
          <a:noFill/>
        </p:spPr>
      </p:pic>
      <p:pic>
        <p:nvPicPr>
          <p:cNvPr id="1028" name="Picture 4" descr="Выше челку. - Студия красоты в Черёмушках"/>
          <p:cNvPicPr>
            <a:picLocks noChangeAspect="1" noChangeArrowheads="1"/>
          </p:cNvPicPr>
          <p:nvPr/>
        </p:nvPicPr>
        <p:blipFill>
          <a:blip r:embed="rId3" cstate="print"/>
          <a:srcRect/>
          <a:stretch>
            <a:fillRect/>
          </a:stretch>
        </p:blipFill>
        <p:spPr bwMode="auto">
          <a:xfrm>
            <a:off x="3059832" y="3356992"/>
            <a:ext cx="4342082" cy="32403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00166" y="357166"/>
            <a:ext cx="590668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Исследование использования компьютерных игр</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Диаграмма 2"/>
          <p:cNvGraphicFramePr/>
          <p:nvPr/>
        </p:nvGraphicFramePr>
        <p:xfrm>
          <a:off x="785786" y="1142984"/>
          <a:ext cx="6786610" cy="4071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857224" y="928670"/>
          <a:ext cx="6357966" cy="444343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C:\Users\Раушания\Desktop\Воспитатель_за_компьютером_1.jpg"/>
          <p:cNvPicPr>
            <a:picLocks noChangeAspect="1" noChangeArrowheads="1"/>
          </p:cNvPicPr>
          <p:nvPr/>
        </p:nvPicPr>
        <p:blipFill>
          <a:blip r:embed="rId3" cstate="print"/>
          <a:srcRect/>
          <a:stretch>
            <a:fillRect/>
          </a:stretch>
        </p:blipFill>
        <p:spPr bwMode="auto">
          <a:xfrm>
            <a:off x="214282" y="4572008"/>
            <a:ext cx="2013688" cy="200026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187624" y="260648"/>
          <a:ext cx="6572296" cy="5472608"/>
        </p:xfrm>
        <a:graphic>
          <a:graphicData uri="http://schemas.openxmlformats.org/drawingml/2006/chart">
            <c:chart xmlns:c="http://schemas.openxmlformats.org/drawingml/2006/chart" xmlns:r="http://schemas.openxmlformats.org/officeDocument/2006/relationships" r:id="rId2"/>
          </a:graphicData>
        </a:graphic>
      </p:graphicFrame>
      <p:pic>
        <p:nvPicPr>
          <p:cNvPr id="27650" name="Picture 2" descr="Рисунки карикатуры на тему компьютер - Карикатуры и шаржи"/>
          <p:cNvPicPr>
            <a:picLocks noChangeAspect="1" noChangeArrowheads="1"/>
          </p:cNvPicPr>
          <p:nvPr/>
        </p:nvPicPr>
        <p:blipFill>
          <a:blip r:embed="rId3" cstate="print"/>
          <a:srcRect/>
          <a:stretch>
            <a:fillRect/>
          </a:stretch>
        </p:blipFill>
        <p:spPr bwMode="auto">
          <a:xfrm>
            <a:off x="0" y="4941168"/>
            <a:ext cx="1920032" cy="191683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5357850" cy="3643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p:nvPr/>
        </p:nvGraphicFramePr>
        <p:xfrm>
          <a:off x="3571868" y="3571876"/>
          <a:ext cx="5357818" cy="31718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857224" y="785794"/>
          <a:ext cx="6429420"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214282" y="428604"/>
            <a:ext cx="850109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Многие всё-таки считают, что компьютерные игры вредны для здоровья, но это их не останавливает.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Диаграмма 6"/>
          <p:cNvGraphicFramePr/>
          <p:nvPr/>
        </p:nvGraphicFramePr>
        <p:xfrm>
          <a:off x="642910" y="1428736"/>
          <a:ext cx="6715172" cy="39290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500034" y="142852"/>
            <a:ext cx="4572000" cy="6370975"/>
          </a:xfrm>
          <a:prstGeom prst="rect">
            <a:avLst/>
          </a:prstGeom>
          <a:noFill/>
          <a:ln w="9525">
            <a:noFill/>
            <a:miter lim="800000"/>
            <a:headEnd/>
            <a:tailEnd/>
          </a:ln>
        </p:spPr>
        <p:txBody>
          <a:bodyPr wrap="square">
            <a:spAutoFit/>
          </a:bodyPr>
          <a:lstStyle/>
          <a:p>
            <a:pPr algn="ctr"/>
            <a:r>
              <a:rPr lang="ru-RU" sz="2800" b="1" dirty="0" smtClean="0">
                <a:latin typeface="+mj-lt"/>
              </a:rPr>
              <a:t>Заключение</a:t>
            </a:r>
            <a:r>
              <a:rPr lang="ru-RU" sz="2800" b="1" dirty="0" smtClean="0">
                <a:solidFill>
                  <a:srgbClr val="7030A0"/>
                </a:solidFill>
                <a:latin typeface="+mj-lt"/>
              </a:rPr>
              <a:t> </a:t>
            </a:r>
          </a:p>
          <a:p>
            <a:endParaRPr lang="ru-RU" sz="2400" b="1" dirty="0" smtClean="0">
              <a:latin typeface="Arial" charset="0"/>
            </a:endParaRPr>
          </a:p>
          <a:p>
            <a:r>
              <a:rPr lang="ru-RU" sz="2400" b="1" dirty="0" smtClean="0"/>
              <a:t>Сгорбленная </a:t>
            </a:r>
            <a:r>
              <a:rPr lang="ru-RU" sz="2400" b="1" dirty="0"/>
              <a:t>поза , долгая неподвижность приводят ко многим болезням.</a:t>
            </a:r>
          </a:p>
          <a:p>
            <a:r>
              <a:rPr lang="ru-RU" sz="2400" b="1" dirty="0"/>
              <a:t>Излишнее увлечение компьютерными играми  мешает развиваться детскому творчеству, игры показывают придуманный мир. Но окружающий нас мир  надо познавать творчески. Ребенок, часами просиживающий перед компьютером, мало читает, его интересы сужаются до размеров экрана. </a:t>
            </a:r>
          </a:p>
        </p:txBody>
      </p:sp>
      <p:pic>
        <p:nvPicPr>
          <p:cNvPr id="19459" name="Picture 5" descr="imagesCANQ8082"/>
          <p:cNvPicPr>
            <a:picLocks noChangeAspect="1" noChangeArrowheads="1"/>
          </p:cNvPicPr>
          <p:nvPr/>
        </p:nvPicPr>
        <p:blipFill>
          <a:blip r:embed="rId2" cstate="print"/>
          <a:srcRect/>
          <a:stretch>
            <a:fillRect/>
          </a:stretch>
        </p:blipFill>
        <p:spPr bwMode="auto">
          <a:xfrm>
            <a:off x="5286380" y="214290"/>
            <a:ext cx="2808287" cy="2016125"/>
          </a:xfrm>
          <a:prstGeom prst="rect">
            <a:avLst/>
          </a:prstGeom>
          <a:noFill/>
          <a:ln w="9525">
            <a:noFill/>
            <a:miter lim="800000"/>
            <a:headEnd/>
            <a:tailEnd/>
          </a:ln>
        </p:spPr>
      </p:pic>
      <p:pic>
        <p:nvPicPr>
          <p:cNvPr id="19460" name="Picture 6" descr="imagesCAIJWL8Q"/>
          <p:cNvPicPr>
            <a:picLocks noChangeAspect="1" noChangeArrowheads="1"/>
          </p:cNvPicPr>
          <p:nvPr/>
        </p:nvPicPr>
        <p:blipFill>
          <a:blip r:embed="rId3" cstate="print"/>
          <a:srcRect/>
          <a:stretch>
            <a:fillRect/>
          </a:stretch>
        </p:blipFill>
        <p:spPr bwMode="auto">
          <a:xfrm>
            <a:off x="5357818" y="4643446"/>
            <a:ext cx="2952750" cy="1997075"/>
          </a:xfrm>
          <a:prstGeom prst="rect">
            <a:avLst/>
          </a:prstGeom>
          <a:noFill/>
          <a:ln w="9525">
            <a:noFill/>
            <a:miter lim="800000"/>
            <a:headEnd/>
            <a:tailEnd/>
          </a:ln>
        </p:spPr>
      </p:pic>
      <p:pic>
        <p:nvPicPr>
          <p:cNvPr id="97282" name="Picture 2" descr="C:\Users\Раушания\Desktop\i (5).jpg"/>
          <p:cNvPicPr>
            <a:picLocks noChangeAspect="1" noChangeArrowheads="1"/>
          </p:cNvPicPr>
          <p:nvPr/>
        </p:nvPicPr>
        <p:blipFill>
          <a:blip r:embed="rId4" cstate="print"/>
          <a:srcRect/>
          <a:stretch>
            <a:fillRect/>
          </a:stretch>
        </p:blipFill>
        <p:spPr bwMode="auto">
          <a:xfrm>
            <a:off x="5357818" y="2428868"/>
            <a:ext cx="2714644" cy="2035983"/>
          </a:xfrm>
          <a:prstGeom prst="rect">
            <a:avLst/>
          </a:prstGeom>
          <a:noFill/>
        </p:spPr>
      </p:pic>
      <p:pic>
        <p:nvPicPr>
          <p:cNvPr id="8" name="Picture 2" descr="C:\Users\Раушания\Desktop\i (5).jpg"/>
          <p:cNvPicPr>
            <a:picLocks noChangeAspect="1" noChangeArrowheads="1"/>
          </p:cNvPicPr>
          <p:nvPr/>
        </p:nvPicPr>
        <p:blipFill>
          <a:blip r:embed="rId4" cstate="print"/>
          <a:srcRect/>
          <a:stretch>
            <a:fillRect/>
          </a:stretch>
        </p:blipFill>
        <p:spPr bwMode="auto">
          <a:xfrm>
            <a:off x="5510218" y="2581268"/>
            <a:ext cx="2714644" cy="2035983"/>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42844" y="214290"/>
            <a:ext cx="5338770" cy="6643710"/>
          </a:xfrm>
        </p:spPr>
        <p:txBody>
          <a:bodyPr>
            <a:noAutofit/>
          </a:bodyPr>
          <a:lstStyle/>
          <a:p>
            <a:pPr>
              <a:buNone/>
            </a:pPr>
            <a:r>
              <a:rPr lang="ru-RU" dirty="0" smtClean="0">
                <a:solidFill>
                  <a:srgbClr val="0070C0"/>
                </a:solidFill>
                <a:latin typeface="Times New Roman" pitchFamily="18" charset="0"/>
                <a:cs typeface="Times New Roman" pitchFamily="18" charset="0"/>
              </a:rPr>
              <a:t>    </a:t>
            </a:r>
            <a:r>
              <a:rPr lang="ru-RU" dirty="0" smtClean="0">
                <a:latin typeface="Times New Roman" pitchFamily="18" charset="0"/>
                <a:cs typeface="Times New Roman" pitchFamily="18" charset="0"/>
              </a:rPr>
              <a:t>При разумном подходе, детские компьютерные игры полезны:  одни игры – это лучший способ расслабиться, другие развивают у детей скорость реакции и логическое мышление, третьи – дают возможность выплеснуть накопившуюся энергию. А совместные игры детей, посредством Интернета или локальной сети, развивают навыки общения.  Но всё должно быть в меру.</a:t>
            </a:r>
            <a:endParaRPr lang="ru-RU" dirty="0">
              <a:latin typeface="Times New Roman" pitchFamily="18" charset="0"/>
              <a:cs typeface="Times New Roman" pitchFamily="18" charset="0"/>
            </a:endParaRPr>
          </a:p>
        </p:txBody>
      </p:sp>
      <p:pic>
        <p:nvPicPr>
          <p:cNvPr id="5" name="Picture 2" descr="C:\Users\Раушания\Desktop\103119307_large_0000000000000000.png"/>
          <p:cNvPicPr>
            <a:picLocks noGrp="1" noChangeAspect="1" noChangeArrowheads="1"/>
          </p:cNvPicPr>
          <p:nvPr>
            <p:ph sz="half" idx="2"/>
          </p:nvPr>
        </p:nvPicPr>
        <p:blipFill>
          <a:blip r:embed="rId2" cstate="print"/>
          <a:srcRect/>
          <a:stretch>
            <a:fillRect/>
          </a:stretch>
        </p:blipFill>
        <p:spPr bwMode="auto">
          <a:xfrm>
            <a:off x="5000628" y="1928802"/>
            <a:ext cx="2573577" cy="2357454"/>
          </a:xfrm>
          <a:prstGeom prst="rect">
            <a:avLst/>
          </a:prstGeom>
          <a:noFill/>
        </p:spPr>
      </p:pic>
      <p:pic>
        <p:nvPicPr>
          <p:cNvPr id="6" name="Picture 2" descr="C:\Users\Раушания\Desktop\инф1_jpg.jpg"/>
          <p:cNvPicPr>
            <a:picLocks noChangeAspect="1" noChangeArrowheads="1"/>
          </p:cNvPicPr>
          <p:nvPr/>
        </p:nvPicPr>
        <p:blipFill>
          <a:blip r:embed="rId3" cstate="print"/>
          <a:srcRect/>
          <a:stretch>
            <a:fillRect/>
          </a:stretch>
        </p:blipFill>
        <p:spPr bwMode="auto">
          <a:xfrm>
            <a:off x="6477014" y="0"/>
            <a:ext cx="2666986" cy="2000240"/>
          </a:xfrm>
          <a:prstGeom prst="rect">
            <a:avLst/>
          </a:prstGeom>
          <a:noFill/>
        </p:spPr>
      </p:pic>
      <p:pic>
        <p:nvPicPr>
          <p:cNvPr id="7" name="Picture 2" descr="C:\Users\Раушания\Desktop\komp.jpg"/>
          <p:cNvPicPr>
            <a:picLocks noChangeAspect="1" noChangeArrowheads="1"/>
          </p:cNvPicPr>
          <p:nvPr/>
        </p:nvPicPr>
        <p:blipFill>
          <a:blip r:embed="rId4" cstate="print"/>
          <a:srcRect/>
          <a:stretch>
            <a:fillRect/>
          </a:stretch>
        </p:blipFill>
        <p:spPr bwMode="auto">
          <a:xfrm>
            <a:off x="6429388" y="4048143"/>
            <a:ext cx="2428860" cy="2809857"/>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28596" y="642918"/>
            <a:ext cx="8261236" cy="44012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Выводы.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 думаю, что моя работа была полезной и для меня и для ребят,</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которые увлекаются компьютерными играми. Я теперь  внимательно</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выбираю игры. Советую  за помощью обратиться к родителям,</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которые помогут определить:  качество игры;  жанр игры; </a:t>
            </a:r>
          </a:p>
          <a:p>
            <a:pPr lvl="0" indent="457200" algn="just"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содержание игры.</a:t>
            </a:r>
          </a:p>
          <a:p>
            <a:pPr lvl="0" indent="457200" algn="just" eaLnBrk="0" fontAlgn="base" hangingPunct="0">
              <a:spcBef>
                <a:spcPct val="0"/>
              </a:spcBef>
              <a:spcAft>
                <a:spcPct val="0"/>
              </a:spcAft>
            </a:pPr>
            <a:r>
              <a:rPr lang="ru-RU" sz="2000" dirty="0" smtClean="0"/>
              <a:t> Использование компьютерных игр  позволяет: </a:t>
            </a:r>
          </a:p>
          <a:p>
            <a:pPr lvl="0" indent="457200" algn="just" eaLnBrk="0" fontAlgn="base" hangingPunct="0">
              <a:spcBef>
                <a:spcPct val="0"/>
              </a:spcBef>
              <a:spcAft>
                <a:spcPct val="0"/>
              </a:spcAft>
            </a:pPr>
            <a:r>
              <a:rPr lang="ru-RU" sz="2000" dirty="0" smtClean="0"/>
              <a:t>гораздо легче и быстрее развивать память, внимание, воображение, </a:t>
            </a:r>
          </a:p>
          <a:p>
            <a:pPr lvl="0" indent="457200" algn="just" eaLnBrk="0" fontAlgn="base" hangingPunct="0">
              <a:spcBef>
                <a:spcPct val="0"/>
              </a:spcBef>
              <a:spcAft>
                <a:spcPct val="0"/>
              </a:spcAft>
            </a:pPr>
            <a:r>
              <a:rPr lang="ru-RU" sz="2000" dirty="0" smtClean="0"/>
              <a:t>умение находить  закономерности. </a:t>
            </a:r>
          </a:p>
          <a:p>
            <a:pPr indent="457200" algn="just" eaLnBrk="0" fontAlgn="base" hangingPunct="0">
              <a:spcBef>
                <a:spcPct val="0"/>
              </a:spcBef>
              <a:spcAft>
                <a:spcPct val="0"/>
              </a:spcAft>
            </a:pPr>
            <a:r>
              <a:rPr lang="ru-RU" sz="2000" dirty="0" smtClean="0"/>
              <a:t>В то же время мы узнали и  о вредном воздействии таких игр.</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indent="457200" algn="just" eaLnBrk="0" fontAlgn="base" hangingPunct="0">
              <a:spcBef>
                <a:spcPct val="0"/>
              </a:spcBef>
              <a:spcAft>
                <a:spcPct val="0"/>
              </a:spcAft>
            </a:pPr>
            <a:r>
              <a:rPr lang="ru-RU" sz="2000" dirty="0" smtClean="0"/>
              <a:t>Последние исследования ученых показали, что не сам компьютер </a:t>
            </a:r>
          </a:p>
          <a:p>
            <a:pPr indent="457200" algn="just" eaLnBrk="0" fontAlgn="base" hangingPunct="0">
              <a:spcBef>
                <a:spcPct val="0"/>
              </a:spcBef>
              <a:spcAft>
                <a:spcPct val="0"/>
              </a:spcAft>
            </a:pPr>
            <a:r>
              <a:rPr lang="ru-RU" sz="2000" dirty="0" smtClean="0"/>
              <a:t>негативно воздействует на организм человека, а неправильное его</a:t>
            </a:r>
          </a:p>
          <a:p>
            <a:pPr indent="457200" algn="just" eaLnBrk="0" fontAlgn="base" hangingPunct="0">
              <a:spcBef>
                <a:spcPct val="0"/>
              </a:spcBef>
              <a:spcAft>
                <a:spcPct val="0"/>
              </a:spcAft>
            </a:pPr>
            <a:r>
              <a:rPr lang="ru-RU" sz="2000" dirty="0" smtClean="0"/>
              <a:t> расположение, несоблюдение временных ограничений по возрасту.</a:t>
            </a:r>
          </a:p>
          <a:p>
            <a:pPr lvl="0" indent="457200" algn="just" eaLnBrk="0" fontAlgn="base" hangingPunct="0">
              <a:spcBef>
                <a:spcPct val="0"/>
              </a:spcBef>
              <a:spcAft>
                <a:spcPct val="0"/>
              </a:spcAf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abyyyw.jpg"/>
          <p:cNvPicPr>
            <a:picLocks noChangeAspect="1"/>
          </p:cNvPicPr>
          <p:nvPr/>
        </p:nvPicPr>
        <p:blipFill>
          <a:blip r:embed="rId2" cstate="print"/>
          <a:stretch>
            <a:fillRect/>
          </a:stretch>
        </p:blipFill>
        <p:spPr>
          <a:xfrm>
            <a:off x="0" y="1"/>
            <a:ext cx="9144000" cy="6857999"/>
          </a:xfrm>
          <a:prstGeom prst="rect">
            <a:avLst/>
          </a:prstGeom>
          <a:ln>
            <a:noFill/>
          </a:ln>
          <a:effectLst>
            <a:softEdge rad="112500"/>
          </a:effectLst>
        </p:spPr>
      </p:pic>
      <p:sp>
        <p:nvSpPr>
          <p:cNvPr id="3" name="Прямоугольник 2"/>
          <p:cNvSpPr/>
          <p:nvPr/>
        </p:nvSpPr>
        <p:spPr>
          <a:xfrm>
            <a:off x="285720" y="1"/>
            <a:ext cx="8858280" cy="1323439"/>
          </a:xfrm>
          <a:prstGeom prst="rect">
            <a:avLst/>
          </a:prstGeom>
          <a:noFill/>
        </p:spPr>
        <p:txBody>
          <a:bodyPr wrap="square" lIns="91440" tIns="45720" rIns="91440" bIns="45720">
            <a:spAutoFit/>
          </a:bodyPr>
          <a:lstStyle/>
          <a:p>
            <a:pPr algn="ctr"/>
            <a:r>
              <a:rPr lang="ru-RU" sz="4000" b="1" cap="all" dirty="0" smtClean="0">
                <a:ln w="9000" cmpd="sng">
                  <a:solidFill>
                    <a:schemeClr val="bg1"/>
                  </a:solidFill>
                  <a:prstDash val="solid"/>
                </a:ln>
                <a:solidFill>
                  <a:schemeClr val="accent2">
                    <a:lumMod val="75000"/>
                  </a:schemeClr>
                </a:solidFill>
                <a:effectLst>
                  <a:reflection blurRad="12700" stA="28000" endPos="45000" dist="1000" dir="5400000" sy="-100000" algn="bl" rotWithShape="0"/>
                </a:effectLst>
              </a:rPr>
              <a:t>Играть или не играть </a:t>
            </a:r>
            <a:r>
              <a:rPr lang="ru-RU" sz="4000" b="1" cap="all" spc="0" dirty="0" smtClean="0">
                <a:ln w="9000" cmpd="sng">
                  <a:solidFill>
                    <a:schemeClr val="bg1"/>
                  </a:solidFill>
                  <a:prstDash val="solid"/>
                </a:ln>
                <a:solidFill>
                  <a:schemeClr val="accent2">
                    <a:lumMod val="75000"/>
                  </a:schemeClr>
                </a:solidFill>
                <a:effectLst>
                  <a:reflection blurRad="12700" stA="28000" endPos="45000" dist="1000" dir="5400000" sy="-100000" algn="bl" rotWithShape="0"/>
                </a:effectLst>
              </a:rPr>
              <a:t>?</a:t>
            </a:r>
          </a:p>
          <a:p>
            <a:pPr algn="ctr"/>
            <a:r>
              <a:rPr lang="ru-RU" sz="4000" b="1" cap="all" dirty="0" smtClean="0">
                <a:ln w="9000" cmpd="sng">
                  <a:solidFill>
                    <a:schemeClr val="bg1"/>
                  </a:solidFill>
                  <a:prstDash val="solid"/>
                </a:ln>
                <a:solidFill>
                  <a:schemeClr val="accent2">
                    <a:lumMod val="75000"/>
                  </a:schemeClr>
                </a:solidFill>
                <a:effectLst>
                  <a:reflection blurRad="12700" stA="28000" endPos="45000" dist="1000" dir="5400000" sy="-100000" algn="bl" rotWithShape="0"/>
                </a:effectLst>
              </a:rPr>
              <a:t>Выбор за вами…</a:t>
            </a:r>
            <a:endParaRPr lang="ru-RU" sz="4000" b="1" cap="all" spc="0" dirty="0">
              <a:ln w="9000" cmpd="sng">
                <a:solidFill>
                  <a:schemeClr val="bg1"/>
                </a:solidFill>
                <a:prstDash val="solid"/>
              </a:ln>
              <a:solidFill>
                <a:schemeClr val="accent2">
                  <a:lumMod val="75000"/>
                </a:schemeClr>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714348" y="428604"/>
            <a:ext cx="7775575" cy="1944687"/>
          </a:xfrm>
          <a:prstGeom prst="rect">
            <a:avLst/>
          </a:prstGeom>
        </p:spPr>
        <p:txBody>
          <a:bodyPr wrap="none" fromWordArt="1">
            <a:prstTxWarp prst="textPlain">
              <a:avLst>
                <a:gd name="adj" fmla="val 50000"/>
              </a:avLst>
            </a:prstTxWarp>
          </a:bodyPr>
          <a:lstStyle/>
          <a:p>
            <a:pPr algn="ctr"/>
            <a:r>
              <a:rPr lang="ru-RU" sz="3200" b="1" i="1" kern="10" dirty="0">
                <a:ln w="9525">
                  <a:noFill/>
                  <a:round/>
                  <a:headEnd/>
                  <a:tailEnd/>
                </a:ln>
                <a:effectLst>
                  <a:outerShdw dist="35921" dir="2700000" algn="ctr" rotWithShape="0">
                    <a:srgbClr val="808080">
                      <a:alpha val="50000"/>
                    </a:srgbClr>
                  </a:outerShdw>
                </a:effectLst>
                <a:latin typeface="Bookman Old Style"/>
              </a:rPr>
              <a:t>КОМПЬЮТЕРНЫЕ ИГРЫ –</a:t>
            </a:r>
          </a:p>
          <a:p>
            <a:pPr algn="ctr"/>
            <a:r>
              <a:rPr lang="ru-RU" sz="3200" b="1" i="1" kern="10" dirty="0">
                <a:ln w="9525">
                  <a:noFill/>
                  <a:round/>
                  <a:headEnd/>
                  <a:tailEnd/>
                </a:ln>
                <a:effectLst>
                  <a:outerShdw dist="35921" dir="2700000" algn="ctr" rotWithShape="0">
                    <a:srgbClr val="808080">
                      <a:alpha val="50000"/>
                    </a:srgbClr>
                  </a:outerShdw>
                </a:effectLst>
                <a:latin typeface="Bookman Old Style"/>
              </a:rPr>
              <a:t> ХОРОШО ИЛИ ПЛОХО?</a:t>
            </a:r>
          </a:p>
        </p:txBody>
      </p:sp>
      <p:sp>
        <p:nvSpPr>
          <p:cNvPr id="3" name="Rectangle 7"/>
          <p:cNvSpPr>
            <a:spLocks noChangeArrowheads="1"/>
          </p:cNvSpPr>
          <p:nvPr/>
        </p:nvSpPr>
        <p:spPr bwMode="auto">
          <a:xfrm>
            <a:off x="285720" y="2857496"/>
            <a:ext cx="8501062" cy="1800225"/>
          </a:xfrm>
          <a:prstGeom prst="rect">
            <a:avLst/>
          </a:prstGeom>
          <a:noFill/>
          <a:ln w="9525">
            <a:noFill/>
            <a:miter lim="800000"/>
            <a:headEnd/>
            <a:tailEnd/>
          </a:ln>
        </p:spPr>
        <p:txBody>
          <a:bodyPr anchor="ctr">
            <a:spAutoFit/>
          </a:bodyPr>
          <a:lstStyle/>
          <a:p>
            <a:pPr algn="just" eaLnBrk="0" hangingPunct="0"/>
            <a:r>
              <a:rPr lang="ru-RU" sz="2800" dirty="0">
                <a:solidFill>
                  <a:srgbClr val="7030A0"/>
                </a:solidFill>
                <a:cs typeface="Times New Roman" pitchFamily="18" charset="0"/>
              </a:rPr>
              <a:t>Я </a:t>
            </a:r>
            <a:r>
              <a:rPr lang="ru-RU" sz="2800" dirty="0" smtClean="0">
                <a:solidFill>
                  <a:srgbClr val="7030A0"/>
                </a:solidFill>
                <a:cs typeface="Times New Roman" pitchFamily="18" charset="0"/>
              </a:rPr>
              <a:t>выбрала </a:t>
            </a:r>
            <a:r>
              <a:rPr lang="ru-RU" sz="2800" dirty="0">
                <a:solidFill>
                  <a:srgbClr val="7030A0"/>
                </a:solidFill>
                <a:cs typeface="Times New Roman" pitchFamily="18" charset="0"/>
              </a:rPr>
              <a:t>эту тему потому, что меня заинтересовало, </a:t>
            </a:r>
            <a:r>
              <a:rPr lang="en-US" sz="2800" dirty="0">
                <a:solidFill>
                  <a:srgbClr val="7030A0"/>
                </a:solidFill>
                <a:cs typeface="Times New Roman" pitchFamily="18" charset="0"/>
              </a:rPr>
              <a:t> </a:t>
            </a:r>
            <a:r>
              <a:rPr lang="ru-RU" sz="2800" i="1" dirty="0">
                <a:solidFill>
                  <a:srgbClr val="7030A0"/>
                </a:solidFill>
                <a:cs typeface="Times New Roman" pitchFamily="18" charset="0"/>
              </a:rPr>
              <a:t>как же воздействуют компьютерные игры  на ребенка,</a:t>
            </a:r>
            <a:r>
              <a:rPr lang="en-US" sz="2800" i="1" dirty="0">
                <a:solidFill>
                  <a:srgbClr val="7030A0"/>
                </a:solidFill>
                <a:cs typeface="Times New Roman" pitchFamily="18" charset="0"/>
              </a:rPr>
              <a:t> </a:t>
            </a:r>
            <a:r>
              <a:rPr lang="ru-RU" sz="2800" i="1" dirty="0">
                <a:solidFill>
                  <a:srgbClr val="7030A0"/>
                </a:solidFill>
                <a:cs typeface="Times New Roman" pitchFamily="18" charset="0"/>
              </a:rPr>
              <a:t>в какие игры можно играть, а в какие нельзя и почему?</a:t>
            </a:r>
            <a:endParaRPr lang="ru-RU" sz="2800" i="1" dirty="0">
              <a:solidFill>
                <a:srgbClr val="7030A0"/>
              </a:solidFill>
            </a:endParaRPr>
          </a:p>
        </p:txBody>
      </p:sp>
      <p:pic>
        <p:nvPicPr>
          <p:cNvPr id="4" name="Picture 15"/>
          <p:cNvPicPr>
            <a:picLocks noChangeAspect="1" noChangeArrowheads="1"/>
          </p:cNvPicPr>
          <p:nvPr/>
        </p:nvPicPr>
        <p:blipFill>
          <a:blip r:embed="rId2" cstate="print"/>
          <a:srcRect/>
          <a:stretch>
            <a:fillRect/>
          </a:stretch>
        </p:blipFill>
        <p:spPr bwMode="auto">
          <a:xfrm>
            <a:off x="3071802" y="4143380"/>
            <a:ext cx="31496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к рождаются мастера компьютерной графики? / Ребенок.BY"/>
          <p:cNvPicPr>
            <a:picLocks noChangeAspect="1" noChangeArrowheads="1"/>
          </p:cNvPicPr>
          <p:nvPr/>
        </p:nvPicPr>
        <p:blipFill>
          <a:blip r:embed="rId2" cstate="print"/>
          <a:srcRect/>
          <a:stretch>
            <a:fillRect/>
          </a:stretch>
        </p:blipFill>
        <p:spPr bwMode="auto">
          <a:xfrm>
            <a:off x="1357290" y="1785926"/>
            <a:ext cx="6096000" cy="4572000"/>
          </a:xfrm>
          <a:prstGeom prst="rect">
            <a:avLst/>
          </a:prstGeom>
          <a:noFill/>
        </p:spPr>
      </p:pic>
      <p:sp>
        <p:nvSpPr>
          <p:cNvPr id="1027" name="Rectangle 3"/>
          <p:cNvSpPr>
            <a:spLocks noChangeArrowheads="1"/>
          </p:cNvSpPr>
          <p:nvPr/>
        </p:nvSpPr>
        <p:spPr bwMode="auto">
          <a:xfrm>
            <a:off x="-357222" y="357166"/>
            <a:ext cx="973683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ru-RU" sz="2400" dirty="0">
                <a:latin typeface="Times New Roman" pitchFamily="18" charset="0"/>
                <a:ea typeface="Calibri" pitchFamily="34" charset="0"/>
                <a:cs typeface="Times New Roman" pitchFamily="18" charset="0"/>
              </a:rPr>
              <a:t>Б</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ольшинство школьников проводит много времени за компьютером,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 является  неотъемлемой частью их жизни и не все из них знают,</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какие правила надо соблюдать, чтоб сохранить своё здоровье.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428604"/>
            <a:ext cx="4028026" cy="769441"/>
          </a:xfrm>
          <a:prstGeom prst="rect">
            <a:avLst/>
          </a:prstGeom>
        </p:spPr>
        <p:txBody>
          <a:bodyPr wrap="none">
            <a:spAutoFit/>
          </a:bodyPr>
          <a:lstStyle/>
          <a:p>
            <a:r>
              <a:rPr lang="ru-RU" sz="4400" b="1" i="1" dirty="0"/>
              <a:t>Актуальность</a:t>
            </a:r>
            <a:r>
              <a:rPr lang="ru-RU" sz="4400" i="1" dirty="0"/>
              <a:t> </a:t>
            </a:r>
          </a:p>
        </p:txBody>
      </p:sp>
      <p:sp>
        <p:nvSpPr>
          <p:cNvPr id="40961" name="Rectangle 1"/>
          <p:cNvSpPr>
            <a:spLocks noChangeArrowheads="1"/>
          </p:cNvSpPr>
          <p:nvPr/>
        </p:nvSpPr>
        <p:spPr bwMode="auto">
          <a:xfrm>
            <a:off x="142844" y="1142984"/>
            <a:ext cx="9342942"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компьютерные игры используются детьми разного возраста и по разному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влияют на здоровье в зависимости от времени, места, продолжительности игр.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Недостаточное знание детей и их родителей о вреде и пользе компьютерных</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игр в настоящее время составляет большую проблему.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3" name="Picture 3" descr="Растет поколение недееспособных - Новости медицины / Likar.INFO"/>
          <p:cNvPicPr>
            <a:picLocks noChangeAspect="1" noChangeArrowheads="1"/>
          </p:cNvPicPr>
          <p:nvPr/>
        </p:nvPicPr>
        <p:blipFill>
          <a:blip r:embed="rId2" cstate="print"/>
          <a:srcRect/>
          <a:stretch>
            <a:fillRect/>
          </a:stretch>
        </p:blipFill>
        <p:spPr bwMode="auto">
          <a:xfrm>
            <a:off x="428596" y="2571744"/>
            <a:ext cx="2928958" cy="2194394"/>
          </a:xfrm>
          <a:prstGeom prst="rect">
            <a:avLst/>
          </a:prstGeom>
          <a:noFill/>
        </p:spPr>
      </p:pic>
      <p:pic>
        <p:nvPicPr>
          <p:cNvPr id="5" name="Picture 11" descr="E:\исследовательская работа Компьютерные игры - хорошо или плохо\визитка\rdgisvoyhf.jpg"/>
          <p:cNvPicPr>
            <a:picLocks noChangeAspect="1" noChangeArrowheads="1"/>
          </p:cNvPicPr>
          <p:nvPr/>
        </p:nvPicPr>
        <p:blipFill>
          <a:blip r:embed="rId3" cstate="print"/>
          <a:srcRect/>
          <a:stretch>
            <a:fillRect/>
          </a:stretch>
        </p:blipFill>
        <p:spPr bwMode="auto">
          <a:xfrm>
            <a:off x="6572264" y="2357430"/>
            <a:ext cx="2061550" cy="2738435"/>
          </a:xfrm>
          <a:prstGeom prst="rect">
            <a:avLst/>
          </a:prstGeom>
          <a:noFill/>
          <a:ln w="9525">
            <a:noFill/>
            <a:miter lim="800000"/>
            <a:headEnd/>
            <a:tailEnd/>
          </a:ln>
        </p:spPr>
      </p:pic>
      <p:pic>
        <p:nvPicPr>
          <p:cNvPr id="40965" name="Picture 5" descr="DELFI foto Фото Ребенок за компьютером"/>
          <p:cNvPicPr>
            <a:picLocks noChangeAspect="1" noChangeArrowheads="1"/>
          </p:cNvPicPr>
          <p:nvPr/>
        </p:nvPicPr>
        <p:blipFill>
          <a:blip r:embed="rId4" cstate="print"/>
          <a:srcRect/>
          <a:stretch>
            <a:fillRect/>
          </a:stretch>
        </p:blipFill>
        <p:spPr bwMode="auto">
          <a:xfrm>
            <a:off x="2786050" y="3929066"/>
            <a:ext cx="4179123" cy="27860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143108" y="500042"/>
            <a:ext cx="40719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работы:</a:t>
            </a:r>
            <a:endParaRPr kumimoji="0" lang="ru-RU" sz="3200" b="0" i="1"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433057" y="1798067"/>
            <a:ext cx="861101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Изучение воздействия компьютерных игр и компьютера </a:t>
            </a:r>
          </a:p>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организм детей.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Ответить на вопрос: «Компьютерные игры – вред или польза?»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3240" y="571480"/>
            <a:ext cx="2286016" cy="707886"/>
          </a:xfrm>
          <a:prstGeom prst="rect">
            <a:avLst/>
          </a:prstGeom>
        </p:spPr>
        <p:txBody>
          <a:bodyPr wrap="square">
            <a:spAutoFit/>
          </a:bodyPr>
          <a:lstStyle/>
          <a:p>
            <a:r>
              <a:rPr lang="ru-RU" sz="4000" b="1" i="1" dirty="0" smtClean="0"/>
              <a:t>Задачи</a:t>
            </a:r>
            <a:r>
              <a:rPr lang="ru-RU" sz="4000" b="1" i="1" dirty="0"/>
              <a:t>:</a:t>
            </a:r>
            <a:endParaRPr lang="ru-RU" sz="4000" i="1" dirty="0"/>
          </a:p>
        </p:txBody>
      </p:sp>
      <p:sp>
        <p:nvSpPr>
          <p:cNvPr id="43009" name="Rectangle 1"/>
          <p:cNvSpPr>
            <a:spLocks noChangeArrowheads="1"/>
          </p:cNvSpPr>
          <p:nvPr/>
        </p:nvSpPr>
        <p:spPr bwMode="auto">
          <a:xfrm>
            <a:off x="642910" y="1643050"/>
            <a:ext cx="807249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Расширить свой кругозор;</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Собрать материал о компьютерных играх;</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Классифицировать и систематизировать собранный материал;</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Изучить литературу, выявить основные вредные факторы компьютерных игр;</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Провести социологическое исследование;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Оформить результаты проведённой работы;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Подготовить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мультимедийную</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презентацию.</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28596" y="571480"/>
            <a:ext cx="821537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Объектом исследования </a:t>
            </a:r>
            <a:r>
              <a:rPr kumimoji="0" lang="ru-RU"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является процесс использования компьютера.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35" name="Picture 3" descr="Компьютер для школьника (2011/RePack) &quot; Fresh-INFO.org - Только свежее."/>
          <p:cNvPicPr>
            <a:picLocks noChangeAspect="1" noChangeArrowheads="1"/>
          </p:cNvPicPr>
          <p:nvPr/>
        </p:nvPicPr>
        <p:blipFill>
          <a:blip r:embed="rId2" cstate="print"/>
          <a:srcRect/>
          <a:stretch>
            <a:fillRect/>
          </a:stretch>
        </p:blipFill>
        <p:spPr bwMode="auto">
          <a:xfrm>
            <a:off x="500034" y="1571612"/>
            <a:ext cx="4095779" cy="3071834"/>
          </a:xfrm>
          <a:prstGeom prst="rect">
            <a:avLst/>
          </a:prstGeom>
          <a:noFill/>
        </p:spPr>
      </p:pic>
      <p:pic>
        <p:nvPicPr>
          <p:cNvPr id="44037" name="Picture 5" descr="Day.Az - Новости - Из-за компьютера снижается минеральная плотность костей"/>
          <p:cNvPicPr>
            <a:picLocks noChangeAspect="1" noChangeArrowheads="1"/>
          </p:cNvPicPr>
          <p:nvPr/>
        </p:nvPicPr>
        <p:blipFill>
          <a:blip r:embed="rId3" cstate="print"/>
          <a:srcRect/>
          <a:stretch>
            <a:fillRect/>
          </a:stretch>
        </p:blipFill>
        <p:spPr bwMode="auto">
          <a:xfrm>
            <a:off x="4572000" y="1571612"/>
            <a:ext cx="4387589" cy="307183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214678" y="714356"/>
            <a:ext cx="21431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Гипотеза: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1214414" y="1357298"/>
            <a:ext cx="7146700"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предполагаю, что при правильном использовании</a:t>
            </a:r>
          </a:p>
          <a:p>
            <a:pPr marL="0" marR="0" lvl="0"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компьютерных игр будет больше пользы, чем вреда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60" name="Picture 4" descr="Развивающие компьютерные игры у дошкольника. Польза или вред?! :: Статьи :: Кроха - Форум Донецка для заботливых родителей"/>
          <p:cNvPicPr>
            <a:picLocks noChangeAspect="1" noChangeArrowheads="1"/>
          </p:cNvPicPr>
          <p:nvPr/>
        </p:nvPicPr>
        <p:blipFill>
          <a:blip r:embed="rId2" cstate="print"/>
          <a:srcRect/>
          <a:stretch>
            <a:fillRect/>
          </a:stretch>
        </p:blipFill>
        <p:spPr bwMode="auto">
          <a:xfrm>
            <a:off x="2000232" y="2428868"/>
            <a:ext cx="5222118" cy="36433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n2">
  <a:themeElements>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Fon2</Template>
  <TotalTime>325</TotalTime>
  <Words>585</Words>
  <Application>Microsoft Office PowerPoint</Application>
  <PresentationFormat>Экран (4:3)</PresentationFormat>
  <Paragraphs>75</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Fon2</vt:lpstr>
      <vt:lpstr>Компьютерные игры –  вред или польза?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Компьютер –  вред или польза?</dc:title>
  <dc:creator>rostov</dc:creator>
  <cp:lastModifiedBy>Грушевская ООШ</cp:lastModifiedBy>
  <cp:revision>34</cp:revision>
  <dcterms:created xsi:type="dcterms:W3CDTF">2015-03-21T17:39:52Z</dcterms:created>
  <dcterms:modified xsi:type="dcterms:W3CDTF">2015-03-25T06:39:38Z</dcterms:modified>
</cp:coreProperties>
</file>