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65090-5BD3-4066-AAE4-C8633BCD484D}" type="datetimeFigureOut">
              <a:rPr lang="ru-RU" smtClean="0"/>
              <a:pPr/>
              <a:t>12.10.2017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706B1-4D98-4751-96CF-D0C5CF05FF69}" type="slidenum">
              <a:rPr lang="ru-RU" smtClean="0"/>
              <a:pPr/>
              <a:t>‹#›</a:t>
            </a:fld>
            <a:endParaRPr lang="ru-RU"/>
          </a:p>
        </p:txBody>
      </p:sp>
    </p:spTree>
    <p:extLst>
      <p:ext uri="{BB962C8B-B14F-4D97-AF65-F5344CB8AC3E}">
        <p14:creationId xmlns:p14="http://schemas.microsoft.com/office/powerpoint/2010/main" val="258039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38706B1-4D98-4751-96CF-D0C5CF05FF69}"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47CAFD-27C0-4F31-ADEB-D72CE71BFAD8}" type="datetimeFigureOut">
              <a:rPr lang="ru-RU" smtClean="0"/>
              <a:pPr/>
              <a:t>12.10.2017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83022-CAEE-4CA2-BC8C-55C2DC8A1DD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3500000" scaled="1"/>
          <a:tileRect/>
        </a:gradFill>
        <a:effectLst/>
      </p:bgPr>
    </p:bg>
    <p:spTree>
      <p:nvGrpSpPr>
        <p:cNvPr id="1" name=""/>
        <p:cNvGrpSpPr/>
        <p:nvPr/>
      </p:nvGrpSpPr>
      <p:grpSpPr>
        <a:xfrm>
          <a:off x="0" y="0"/>
          <a:ext cx="0" cy="0"/>
          <a:chOff x="0" y="0"/>
          <a:chExt cx="0" cy="0"/>
        </a:xfrm>
      </p:grpSpPr>
      <p:sp>
        <p:nvSpPr>
          <p:cNvPr id="7" name="Скругленный прямоугольник 6"/>
          <p:cNvSpPr/>
          <p:nvPr/>
        </p:nvSpPr>
        <p:spPr>
          <a:xfrm>
            <a:off x="357158" y="357166"/>
            <a:ext cx="8501122" cy="6215106"/>
          </a:xfrm>
          <a:prstGeom prst="roundRect">
            <a:avLst/>
          </a:prstGeom>
          <a:solidFill>
            <a:schemeClr val="bg1">
              <a:alpha val="49000"/>
            </a:schemeClr>
          </a:solid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7CAFD-27C0-4F31-ADEB-D72CE71BFAD8}" type="datetimeFigureOut">
              <a:rPr lang="ru-RU" smtClean="0"/>
              <a:pPr/>
              <a:t>12.10.2017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83022-CAEE-4CA2-BC8C-55C2DC8A1DD1}" type="slidenum">
              <a:rPr lang="ru-RU" smtClean="0"/>
              <a:pPr/>
              <a:t>‹#›</a:t>
            </a:fld>
            <a:endParaRPr lang="ru-RU"/>
          </a:p>
        </p:txBody>
      </p:sp>
      <p:pic>
        <p:nvPicPr>
          <p:cNvPr id="1027" name="Picture 3" descr="C:\Users\Натали\Desktop\18.png"/>
          <p:cNvPicPr>
            <a:picLocks noChangeAspect="1" noChangeArrowheads="1"/>
          </p:cNvPicPr>
          <p:nvPr/>
        </p:nvPicPr>
        <p:blipFill>
          <a:blip r:embed="rId13" cstate="print"/>
          <a:srcRect/>
          <a:stretch>
            <a:fillRect/>
          </a:stretch>
        </p:blipFill>
        <p:spPr bwMode="auto">
          <a:xfrm>
            <a:off x="0" y="3119437"/>
            <a:ext cx="3074987" cy="3738563"/>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214422"/>
            <a:ext cx="8072494" cy="1470025"/>
          </a:xfrm>
        </p:spPr>
        <p:txBody>
          <a:bodyPr/>
          <a:lstStyle/>
          <a:p>
            <a:r>
              <a:rPr lang="ru-RU" b="1" dirty="0" smtClean="0">
                <a:latin typeface="Times New Roman" pitchFamily="18" charset="0"/>
                <a:cs typeface="Times New Roman" pitchFamily="18" charset="0"/>
              </a:rPr>
              <a:t>Тест</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«Хорошие ли Вы родители?»</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857232"/>
            <a:ext cx="8229600" cy="1143000"/>
          </a:xfrm>
        </p:spPr>
        <p:txBody>
          <a:bodyPr/>
          <a:lstStyle/>
          <a:p>
            <a:r>
              <a:rPr lang="ru-RU" dirty="0" smtClean="0">
                <a:latin typeface="Times New Roman" pitchFamily="18" charset="0"/>
                <a:cs typeface="Times New Roman" pitchFamily="18" charset="0"/>
              </a:rPr>
              <a:t>Подсчет результатов</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a:xfrm>
            <a:off x="857224" y="2143116"/>
            <a:ext cx="7500990" cy="3983047"/>
          </a:xfrm>
        </p:spPr>
        <p:txBody>
          <a:bodyPr/>
          <a:lstStyle/>
          <a:p>
            <a:r>
              <a:rPr lang="ru-RU" dirty="0" smtClean="0">
                <a:latin typeface="Times New Roman" pitchFamily="18" charset="0"/>
                <a:cs typeface="Times New Roman" pitchFamily="18" charset="0"/>
              </a:rPr>
              <a:t>За каждый ответ «да» на вопросы: 2, 4, 6, 8, 10, 12, 14, а также за ответ «нет» на вопросы: 1, 3, 5, 7, 9, 11, 13, 15 Вы получаете по 10 очков. За каждое «не знаю» получаете по 5 очков.</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143000"/>
          </a:xfrm>
        </p:spPr>
        <p:txBody>
          <a:bodyPr/>
          <a:lstStyle/>
          <a:p>
            <a:r>
              <a:rPr lang="ru-RU" dirty="0" smtClean="0">
                <a:latin typeface="Times New Roman" pitchFamily="18" charset="0"/>
                <a:cs typeface="Times New Roman" pitchFamily="18" charset="0"/>
              </a:rPr>
              <a:t>100 – 150 очков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600200"/>
            <a:ext cx="7901014" cy="4525963"/>
          </a:xfrm>
        </p:spPr>
        <p:txBody>
          <a:bodyPr>
            <a:normAutofit/>
          </a:bodyPr>
          <a:lstStyle/>
          <a:p>
            <a:pPr algn="ctr"/>
            <a:r>
              <a:rPr lang="ru-RU" sz="2400" dirty="0" smtClean="0">
                <a:latin typeface="Times New Roman" pitchFamily="18" charset="0"/>
                <a:cs typeface="Times New Roman" pitchFamily="18" charset="0"/>
              </a:rPr>
              <a:t>Вы располагаете большими возможностями правильно понимать собственного ребенка. Ваши взгляды и суждения – Ваши союзники в решении различных воспитательных проблем. Если этому на практике сопутствует подобное открытое поведение, полное терпимости, Вас можно признать примером, достойным подражания. Для идеала Вам не хватает одного маленького шага. Им может стать </a:t>
            </a:r>
            <a:r>
              <a:rPr lang="ru-RU" sz="2400" dirty="0" err="1" smtClean="0">
                <a:latin typeface="Times New Roman" pitchFamily="18" charset="0"/>
                <a:cs typeface="Times New Roman" pitchFamily="18" charset="0"/>
              </a:rPr>
              <a:t>мнеие</a:t>
            </a:r>
            <a:r>
              <a:rPr lang="ru-RU" sz="2400" dirty="0" smtClean="0">
                <a:latin typeface="Times New Roman" pitchFamily="18" charset="0"/>
                <a:cs typeface="Times New Roman" pitchFamily="18" charset="0"/>
              </a:rPr>
              <a:t> Вашего ребенка. Рискнете?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lstStyle/>
          <a:p>
            <a:r>
              <a:rPr lang="ru-RU" dirty="0" smtClean="0">
                <a:latin typeface="Times New Roman" pitchFamily="18" charset="0"/>
                <a:cs typeface="Times New Roman" pitchFamily="18" charset="0"/>
              </a:rPr>
              <a:t>50 – 99 очков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600200"/>
            <a:ext cx="7901014" cy="4525963"/>
          </a:xfrm>
        </p:spPr>
        <p:txBody>
          <a:bodyPr>
            <a:normAutofit/>
          </a:bodyPr>
          <a:lstStyle/>
          <a:p>
            <a:pPr algn="ctr"/>
            <a:r>
              <a:rPr lang="ru-RU" sz="2400" dirty="0" smtClean="0">
                <a:latin typeface="Times New Roman" pitchFamily="18" charset="0"/>
                <a:cs typeface="Times New Roman" pitchFamily="18" charset="0"/>
              </a:rPr>
              <a:t>Вы находитесь на правильной дороге к лучшему пониманию собственного ребенка. Свои временные трудности или проблемы с ребенком Вы можете разрешить, начав с себя. И не старайтесь оправдываться нехваткой времени или натурой Вашего ребенка. Есть несколько областей, в которых Вы имеете на ребенка влияние; постарайтесь это использовать. И не забывайте, что понимать – это не всегда означает принимать. Не только ребенка, но и собственную личность тоже.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lstStyle/>
          <a:p>
            <a:r>
              <a:rPr lang="ru-RU" dirty="0" smtClean="0">
                <a:latin typeface="Times New Roman" pitchFamily="18" charset="0"/>
                <a:cs typeface="Times New Roman" pitchFamily="18" charset="0"/>
              </a:rPr>
              <a:t>0 – 49 очков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600200"/>
            <a:ext cx="7901014" cy="4525963"/>
          </a:xfrm>
        </p:spPr>
        <p:txBody>
          <a:bodyPr>
            <a:normAutofit/>
          </a:bodyPr>
          <a:lstStyle/>
          <a:p>
            <a:pPr algn="ctr"/>
            <a:r>
              <a:rPr lang="ru-RU" sz="2400" dirty="0" smtClean="0">
                <a:latin typeface="Times New Roman" pitchFamily="18" charset="0"/>
                <a:cs typeface="Times New Roman" pitchFamily="18" charset="0"/>
              </a:rPr>
              <a:t>Кажется, можно только посочувствовать Вашему ребенку, поскольку он не попал к родителю – доброму другу и проводнику на трудной дороге получения жизненного опыта. Но еще не все потеряно. Если Вы действительно хотите что-то сделать для Вашего ребенка, попробуйте иначе. Может, Вы найдете кого-то, кто поможет Вам в этом. Это будет нелегко, зато в будущем вернется благодарностью и сложившейся жизнью Вашего ребенка.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14356"/>
            <a:ext cx="8229600" cy="4786346"/>
          </a:xfrm>
        </p:spPr>
        <p:txBody>
          <a:bodyPr>
            <a:normAutofit/>
          </a:bodyPr>
          <a:lstStyle/>
          <a:p>
            <a:r>
              <a:rPr lang="ru-RU" sz="3200" dirty="0" smtClean="0">
                <a:latin typeface="Times New Roman" pitchFamily="18" charset="0"/>
                <a:cs typeface="Times New Roman" pitchFamily="18" charset="0"/>
              </a:rPr>
              <a:t>Хорошие дети – наша хорошая старость, плохие дети – плохая старость. Так думайте о будущем, а будущее – это наши дети.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Счастья Вам, мир Вашему дому!</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Источники:</a:t>
            </a:r>
            <a:endParaRPr lang="ru-RU" dirty="0">
              <a:latin typeface="Times New Roman" pitchFamily="18" charset="0"/>
              <a:cs typeface="Times New Roman" pitchFamily="18" charset="0"/>
            </a:endParaRPr>
          </a:p>
        </p:txBody>
      </p:sp>
      <p:sp>
        <p:nvSpPr>
          <p:cNvPr id="4" name="Содержимое 3"/>
          <p:cNvSpPr>
            <a:spLocks noGrp="1"/>
          </p:cNvSpPr>
          <p:nvPr>
            <p:ph idx="1"/>
          </p:nvPr>
        </p:nvSpPr>
        <p:spPr/>
        <p:txBody>
          <a:bodyPr>
            <a:normAutofit/>
          </a:bodyPr>
          <a:lstStyle/>
          <a:p>
            <a:r>
              <a:rPr lang="ru-RU" sz="2400" dirty="0" smtClean="0">
                <a:latin typeface="Times New Roman" pitchFamily="18" charset="0"/>
                <a:cs typeface="Times New Roman" pitchFamily="18" charset="0"/>
              </a:rPr>
              <a:t>Родительские собрания в начальной школе. Выпуск 3/авт. сост. Н.В. </a:t>
            </a:r>
            <a:r>
              <a:rPr lang="ru-RU" sz="2400" dirty="0" err="1" smtClean="0">
                <a:latin typeface="Times New Roman" pitchFamily="18" charset="0"/>
                <a:cs typeface="Times New Roman" pitchFamily="18" charset="0"/>
              </a:rPr>
              <a:t>Лободина</a:t>
            </a:r>
            <a:r>
              <a:rPr lang="ru-RU" sz="2400" dirty="0" smtClean="0">
                <a:latin typeface="Times New Roman" pitchFamily="18" charset="0"/>
                <a:cs typeface="Times New Roman" pitchFamily="18" charset="0"/>
              </a:rPr>
              <a:t> – Волгоград: Учитель, 2007.</a:t>
            </a:r>
          </a:p>
          <a:p>
            <a:r>
              <a:rPr lang="ru-RU" sz="2400" dirty="0" smtClean="0">
                <a:latin typeface="Times New Roman" pitchFamily="18" charset="0"/>
                <a:cs typeface="Times New Roman" pitchFamily="18" charset="0"/>
              </a:rPr>
              <a:t>Цветок с бабочками. http://alfaday.net/clipart/png-psd-on-transparent-background/305846-cvetochnyy-dekor-cvetochnye-klastery-kompozicii-ih-cvetov-cvetochnye-ugolki-klipart-v-formate-png.html</a:t>
            </a: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869006"/>
          </a:xfrm>
        </p:spPr>
        <p:txBody>
          <a:bodyPr>
            <a:normAutofit/>
          </a:bodyPr>
          <a:lstStyle/>
          <a:p>
            <a:r>
              <a:rPr lang="ru-RU" sz="2800" dirty="0" smtClean="0">
                <a:latin typeface="Times New Roman" pitchFamily="18" charset="0"/>
                <a:cs typeface="Times New Roman" pitchFamily="18" charset="0"/>
              </a:rPr>
              <a:t>Помните, что дети Ваши будут обходиться с Вами так же, как Вы обходитесь с Вашими родителями.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Фалес</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Природа, создав людей такими, каковы они есть, даровала им великое утешение от многих зол, наделив их семьей и родиной.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У. </a:t>
            </a:r>
            <a:r>
              <a:rPr lang="ru-RU" sz="2800" i="1" dirty="0" err="1" smtClean="0">
                <a:latin typeface="Times New Roman" pitchFamily="18" charset="0"/>
                <a:cs typeface="Times New Roman" pitchFamily="18" charset="0"/>
              </a:rPr>
              <a:t>Фоскало</a:t>
            </a: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Дружная семья гору свернет.</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Русская народная пословица</a:t>
            </a: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571612"/>
            <a:ext cx="8229600" cy="1143000"/>
          </a:xfrm>
        </p:spPr>
        <p:txBody>
          <a:bodyPr/>
          <a:lstStyle/>
          <a:p>
            <a:r>
              <a:rPr lang="ru-RU" dirty="0" smtClean="0">
                <a:latin typeface="Times New Roman" pitchFamily="18" charset="0"/>
                <a:cs typeface="Times New Roman" pitchFamily="18" charset="0"/>
              </a:rPr>
              <a:t>«Хорошие ли Вы родители»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71604" y="2786058"/>
            <a:ext cx="6429420" cy="3340105"/>
          </a:xfrm>
        </p:spPr>
        <p:txBody>
          <a:bodyPr/>
          <a:lstStyle/>
          <a:p>
            <a:pPr>
              <a:buNone/>
            </a:pPr>
            <a:r>
              <a:rPr lang="ru-RU" dirty="0" smtClean="0">
                <a:latin typeface="Times New Roman" pitchFamily="18" charset="0"/>
                <a:cs typeface="Times New Roman" pitchFamily="18" charset="0"/>
              </a:rPr>
              <a:t>    На вопросы этого теста можно отвечать «да», «нет», «не знаю».</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p:spPr>
        <p:txBody>
          <a:bodyPr>
            <a:normAutofit/>
          </a:bodyPr>
          <a:lstStyle/>
          <a:p>
            <a:r>
              <a:rPr lang="ru-RU" sz="3200" dirty="0" smtClean="0">
                <a:latin typeface="Times New Roman" pitchFamily="18" charset="0"/>
                <a:cs typeface="Times New Roman" pitchFamily="18" charset="0"/>
              </a:rPr>
              <a:t>1. На некоторые поступки ребенка Вы часто реагируете «взрывом», а потом жалеете об этом.</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2. Иногда Вы пользуетесь помощью или советами друзей, когда не знаете, как реагировать на поведение Вашего ребенка.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5072098"/>
          </a:xfrm>
        </p:spPr>
        <p:txBody>
          <a:bodyPr>
            <a:normAutofit/>
          </a:bodyPr>
          <a:lstStyle/>
          <a:p>
            <a:r>
              <a:rPr lang="ru-RU" sz="3200" dirty="0" smtClean="0">
                <a:latin typeface="Times New Roman" pitchFamily="18" charset="0"/>
                <a:cs typeface="Times New Roman" pitchFamily="18" charset="0"/>
              </a:rPr>
              <a:t>3. Ваши интуиция и опыт – лучшие советчики в воспитании ребенка.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4. Иногда Вам случается доверять ребенку секрет, который Вы никому другому не рассказали бы.</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5. Вас обижает негативное мнение о Вашем ребенке других людей.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786478"/>
          </a:xfrm>
        </p:spPr>
        <p:txBody>
          <a:bodyPr>
            <a:normAutofit/>
          </a:bodyPr>
          <a:lstStyle/>
          <a:p>
            <a:r>
              <a:rPr lang="ru-RU" sz="3200" dirty="0" smtClean="0">
                <a:latin typeface="Times New Roman" pitchFamily="18" charset="0"/>
                <a:cs typeface="Times New Roman" pitchFamily="18" charset="0"/>
              </a:rPr>
              <a:t>6. Вам случается просить у ребенка прощения за свое поведение.</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7. Вы считаете, что ребенок не должен иметь секретов от своих родителей.</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8. Вы замечаете между своим характером и характером ребенка различия, которые иногда удивляют (радуют) Вас.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786478"/>
          </a:xfrm>
        </p:spPr>
        <p:txBody>
          <a:bodyPr>
            <a:normAutofit/>
          </a:bodyPr>
          <a:lstStyle/>
          <a:p>
            <a:r>
              <a:rPr lang="ru-RU" sz="3200" dirty="0" smtClean="0">
                <a:latin typeface="Times New Roman" pitchFamily="18" charset="0"/>
                <a:cs typeface="Times New Roman" pitchFamily="18" charset="0"/>
              </a:rPr>
              <a:t>9. Вы слишком сильно переживаете неприятности или неудачи Вашего ребенка.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10. Вы можете удержаться от покупки интересной игрушки для ребенка (даже если у Вас есть деньги), потому что знаете, что ими полон дом.</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ru-RU" sz="3200" dirty="0" smtClean="0">
                <a:latin typeface="Times New Roman" pitchFamily="18" charset="0"/>
                <a:cs typeface="Times New Roman" pitchFamily="18" charset="0"/>
              </a:rPr>
              <a:t>11. Вы считаете, что до определенного возраста лучший воспитательный аргумент для ребенка – физическое наказание (ремень).</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12. Ваш ребенок именно таков, о каком Вы мечтали.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13. Ваш ребенок доставляет Вам больше хлопот, чем радости.</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a:bodyPr>
          <a:lstStyle/>
          <a:p>
            <a:r>
              <a:rPr lang="ru-RU" sz="3200" dirty="0" smtClean="0">
                <a:latin typeface="Times New Roman" pitchFamily="18" charset="0"/>
                <a:cs typeface="Times New Roman" pitchFamily="18" charset="0"/>
              </a:rPr>
              <a:t>14. Иногда Вам кажется, что ребенок учит Вас новым мыслям и поведению.</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15. У Вас конфликты с собственным ребенком.</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Бабочка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Бабочка 2</Template>
  <TotalTime>52</TotalTime>
  <Words>484</Words>
  <Application>Microsoft Office PowerPoint</Application>
  <PresentationFormat>Экран (4:3)</PresentationFormat>
  <Paragraphs>31</Paragraphs>
  <Slides>15</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Бабочка 2</vt:lpstr>
      <vt:lpstr>Тест  «Хорошие ли Вы родители?»</vt:lpstr>
      <vt:lpstr>Помните, что дети Ваши будут обходиться с Вами так же, как Вы обходитесь с Вашими родителями.                                                  Фалес  Природа, создав людей такими, каковы они есть, даровала им великое утешение от многих зол, наделив их семьей и родиной.                                                         У. Фоскало  Дружная семья гору свернет.                                          Русская народная пословица</vt:lpstr>
      <vt:lpstr>«Хорошие ли Вы родители»</vt:lpstr>
      <vt:lpstr>1. На некоторые поступки ребенка Вы часто реагируете «взрывом», а потом жалеете об этом.  2. Иногда Вы пользуетесь помощью или советами друзей, когда не знаете, как реагировать на поведение Вашего ребенка.    </vt:lpstr>
      <vt:lpstr>3. Ваши интуиция и опыт – лучшие советчики в воспитании ребенка.  4. Иногда Вам случается доверять ребенку секрет, который Вы никому другому не рассказали бы.  5. Вас обижает негативное мнение о Вашем ребенке других людей.  </vt:lpstr>
      <vt:lpstr>6. Вам случается просить у ребенка прощения за свое поведение.  7. Вы считаете, что ребенок не должен иметь секретов от своих родителей.  8. Вы замечаете между своим характером и характером ребенка различия, которые иногда удивляют (радуют) Вас.   </vt:lpstr>
      <vt:lpstr>9. Вы слишком сильно переживаете неприятности или неудачи Вашего ребенка.  10. Вы можете удержаться от покупки интересной игрушки для ребенка (даже если у Вас есть деньги), потому что знаете, что ими полон дом.  </vt:lpstr>
      <vt:lpstr>11. Вы считаете, что до определенного возраста лучший воспитательный аргумент для ребенка – физическое наказание (ремень).  12. Ваш ребенок именно таков, о каком Вы мечтали.  13. Ваш ребенок доставляет Вам больше хлопот, чем радости. </vt:lpstr>
      <vt:lpstr>14. Иногда Вам кажется, что ребенок учит Вас новым мыслям и поведению.  15. У Вас конфликты с собственным ребенком. </vt:lpstr>
      <vt:lpstr>Подсчет результатов</vt:lpstr>
      <vt:lpstr>100 – 150 очков</vt:lpstr>
      <vt:lpstr>50 – 99 очков</vt:lpstr>
      <vt:lpstr>0 – 49 очков</vt:lpstr>
      <vt:lpstr>Хорошие дети – наша хорошая старость, плохие дети – плохая старость. Так думайте о будущем, а будущее – это наши дети. Счастья Вам, мир Вашему дому!</vt:lpstr>
      <vt:lpstr>Источники:</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Натали</dc:creator>
  <cp:lastModifiedBy>Admin</cp:lastModifiedBy>
  <cp:revision>9</cp:revision>
  <dcterms:created xsi:type="dcterms:W3CDTF">2014-05-25T06:13:15Z</dcterms:created>
  <dcterms:modified xsi:type="dcterms:W3CDTF">2017-10-12T10:31:16Z</dcterms:modified>
</cp:coreProperties>
</file>