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62" r:id="rId4"/>
    <p:sldId id="259" r:id="rId5"/>
    <p:sldId id="264" r:id="rId6"/>
    <p:sldId id="258" r:id="rId7"/>
    <p:sldId id="293" r:id="rId8"/>
    <p:sldId id="260" r:id="rId9"/>
    <p:sldId id="267" r:id="rId10"/>
    <p:sldId id="265" r:id="rId11"/>
    <p:sldId id="266" r:id="rId12"/>
    <p:sldId id="268" r:id="rId13"/>
    <p:sldId id="270" r:id="rId14"/>
    <p:sldId id="272" r:id="rId15"/>
    <p:sldId id="269" r:id="rId16"/>
    <p:sldId id="271" r:id="rId17"/>
    <p:sldId id="290" r:id="rId18"/>
    <p:sldId id="289" r:id="rId19"/>
    <p:sldId id="275" r:id="rId20"/>
    <p:sldId id="295" r:id="rId21"/>
    <p:sldId id="276" r:id="rId22"/>
    <p:sldId id="278" r:id="rId23"/>
    <p:sldId id="288" r:id="rId24"/>
    <p:sldId id="283" r:id="rId25"/>
    <p:sldId id="280" r:id="rId26"/>
    <p:sldId id="294" r:id="rId27"/>
    <p:sldId id="292" r:id="rId28"/>
    <p:sldId id="291" r:id="rId29"/>
    <p:sldId id="281"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2" autoAdjust="0"/>
    <p:restoredTop sz="94660"/>
  </p:normalViewPr>
  <p:slideViewPr>
    <p:cSldViewPr>
      <p:cViewPr>
        <p:scale>
          <a:sx n="80" d="100"/>
          <a:sy n="80" d="100"/>
        </p:scale>
        <p:origin x="-918" y="5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Лист1!$B$1</c:f>
              <c:strCache>
                <c:ptCount val="1"/>
                <c:pt idx="0">
                  <c:v>Синицы</c:v>
                </c:pt>
              </c:strCache>
            </c:strRef>
          </c:tx>
          <c:cat>
            <c:strRef>
              <c:f>Лист1!$A$2</c:f>
              <c:strCache>
                <c:ptCount val="1"/>
                <c:pt idx="0">
                  <c:v>Виды птиц</c:v>
                </c:pt>
              </c:strCache>
            </c:strRef>
          </c:cat>
          <c:val>
            <c:numRef>
              <c:f>Лист1!$B$2</c:f>
              <c:numCache>
                <c:formatCode>General</c:formatCode>
                <c:ptCount val="1"/>
                <c:pt idx="0">
                  <c:v>4</c:v>
                </c:pt>
              </c:numCache>
            </c:numRef>
          </c:val>
        </c:ser>
        <c:ser>
          <c:idx val="1"/>
          <c:order val="1"/>
          <c:tx>
            <c:strRef>
              <c:f>Лист1!$C$1</c:f>
              <c:strCache>
                <c:ptCount val="1"/>
                <c:pt idx="0">
                  <c:v>Воробьи</c:v>
                </c:pt>
              </c:strCache>
            </c:strRef>
          </c:tx>
          <c:cat>
            <c:strRef>
              <c:f>Лист1!$A$2</c:f>
              <c:strCache>
                <c:ptCount val="1"/>
                <c:pt idx="0">
                  <c:v>Виды птиц</c:v>
                </c:pt>
              </c:strCache>
            </c:strRef>
          </c:cat>
          <c:val>
            <c:numRef>
              <c:f>Лист1!$C$2</c:f>
              <c:numCache>
                <c:formatCode>General</c:formatCode>
                <c:ptCount val="1"/>
                <c:pt idx="0">
                  <c:v>12</c:v>
                </c:pt>
              </c:numCache>
            </c:numRef>
          </c:val>
        </c:ser>
        <c:ser>
          <c:idx val="2"/>
          <c:order val="2"/>
          <c:tx>
            <c:strRef>
              <c:f>Лист1!$D$1</c:f>
              <c:strCache>
                <c:ptCount val="1"/>
                <c:pt idx="0">
                  <c:v>Голуби</c:v>
                </c:pt>
              </c:strCache>
            </c:strRef>
          </c:tx>
          <c:cat>
            <c:strRef>
              <c:f>Лист1!$A$2</c:f>
              <c:strCache>
                <c:ptCount val="1"/>
                <c:pt idx="0">
                  <c:v>Виды птиц</c:v>
                </c:pt>
              </c:strCache>
            </c:strRef>
          </c:cat>
          <c:val>
            <c:numRef>
              <c:f>Лист1!$D$2</c:f>
              <c:numCache>
                <c:formatCode>General</c:formatCode>
                <c:ptCount val="1"/>
                <c:pt idx="0">
                  <c:v>10</c:v>
                </c:pt>
              </c:numCache>
            </c:numRef>
          </c:val>
        </c:ser>
        <c:ser>
          <c:idx val="3"/>
          <c:order val="3"/>
          <c:tx>
            <c:strRef>
              <c:f>Лист1!$E$1</c:f>
              <c:strCache>
                <c:ptCount val="1"/>
                <c:pt idx="0">
                  <c:v>Снегири</c:v>
                </c:pt>
              </c:strCache>
            </c:strRef>
          </c:tx>
          <c:cat>
            <c:strRef>
              <c:f>Лист1!$A$2</c:f>
              <c:strCache>
                <c:ptCount val="1"/>
                <c:pt idx="0">
                  <c:v>Виды птиц</c:v>
                </c:pt>
              </c:strCache>
            </c:strRef>
          </c:cat>
          <c:val>
            <c:numRef>
              <c:f>Лист1!$E$2</c:f>
              <c:numCache>
                <c:formatCode>General</c:formatCode>
                <c:ptCount val="1"/>
                <c:pt idx="0">
                  <c:v>2</c:v>
                </c:pt>
              </c:numCache>
            </c:numRef>
          </c:val>
        </c:ser>
        <c:ser>
          <c:idx val="4"/>
          <c:order val="4"/>
          <c:tx>
            <c:strRef>
              <c:f>Лист1!$F$1</c:f>
              <c:strCache>
                <c:ptCount val="1"/>
                <c:pt idx="0">
                  <c:v>Ворона</c:v>
                </c:pt>
              </c:strCache>
            </c:strRef>
          </c:tx>
          <c:cat>
            <c:strRef>
              <c:f>Лист1!$A$2</c:f>
              <c:strCache>
                <c:ptCount val="1"/>
                <c:pt idx="0">
                  <c:v>Виды птиц</c:v>
                </c:pt>
              </c:strCache>
            </c:strRef>
          </c:cat>
          <c:val>
            <c:numRef>
              <c:f>Лист1!$F$2</c:f>
              <c:numCache>
                <c:formatCode>General</c:formatCode>
                <c:ptCount val="1"/>
                <c:pt idx="0">
                  <c:v>6</c:v>
                </c:pt>
              </c:numCache>
            </c:numRef>
          </c:val>
        </c:ser>
        <c:axId val="27134208"/>
        <c:axId val="27152384"/>
      </c:barChart>
      <c:catAx>
        <c:axId val="27134208"/>
        <c:scaling>
          <c:orientation val="minMax"/>
        </c:scaling>
        <c:axPos val="b"/>
        <c:numFmt formatCode="General" sourceLinked="1"/>
        <c:tickLblPos val="nextTo"/>
        <c:crossAx val="27152384"/>
        <c:crosses val="autoZero"/>
        <c:auto val="1"/>
        <c:lblAlgn val="ctr"/>
        <c:lblOffset val="100"/>
      </c:catAx>
      <c:valAx>
        <c:axId val="27152384"/>
        <c:scaling>
          <c:orientation val="minMax"/>
        </c:scaling>
        <c:axPos val="l"/>
        <c:majorGridlines/>
        <c:numFmt formatCode="General" sourceLinked="1"/>
        <c:tickLblPos val="nextTo"/>
        <c:crossAx val="27134208"/>
        <c:crosses val="autoZero"/>
        <c:crossBetween val="between"/>
      </c:valAx>
    </c:plotArea>
    <c:legend>
      <c:legendPos val="r"/>
      <c:layout/>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640C0-D8A2-498D-A496-2E26F3D1E543}" type="datetimeFigureOut">
              <a:rPr lang="ru-RU" smtClean="0"/>
              <a:pPr/>
              <a:t>04.10.2016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9C37A-399D-439F-88A6-0BBA9F8301B2}" type="slidenum">
              <a:rPr lang="ru-RU" smtClean="0"/>
              <a:pPr/>
              <a:t>‹#›</a:t>
            </a:fld>
            <a:endParaRPr lang="ru-RU"/>
          </a:p>
        </p:txBody>
      </p:sp>
      <p:pic>
        <p:nvPicPr>
          <p:cNvPr id="8" name="Рисунок 7" descr="31076fe0aaf7.jpg"/>
          <p:cNvPicPr>
            <a:picLocks noChangeAspect="1"/>
          </p:cNvPicPr>
          <p:nvPr userDrawn="1"/>
        </p:nvPicPr>
        <p:blipFill>
          <a:blip r:embed="rId4" cstate="print"/>
          <a:stretch>
            <a:fillRect/>
          </a:stretch>
        </p:blipFill>
        <p:spPr>
          <a:xfrm>
            <a:off x="0" y="0"/>
            <a:ext cx="5148064" cy="1407674"/>
          </a:xfrm>
          <a:prstGeom prst="rect">
            <a:avLst/>
          </a:prstGeom>
        </p:spPr>
      </p:pic>
      <p:pic>
        <p:nvPicPr>
          <p:cNvPr id="10" name="Рисунок 9" descr="31076fe0aaf7.jpg"/>
          <p:cNvPicPr>
            <a:picLocks noChangeAspect="1"/>
          </p:cNvPicPr>
          <p:nvPr userDrawn="1"/>
        </p:nvPicPr>
        <p:blipFill>
          <a:blip r:embed="rId4" cstate="print"/>
          <a:srcRect r="22380"/>
          <a:stretch>
            <a:fillRect/>
          </a:stretch>
        </p:blipFill>
        <p:spPr>
          <a:xfrm>
            <a:off x="5148064" y="0"/>
            <a:ext cx="3995936" cy="14076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5" r:id="rId2"/>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E:\&#1055;&#1088;&#1086;&#1077;&#1082;&#1090;\72.wav"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E:\&#1055;&#1088;&#1086;&#1077;&#1082;&#1090;\175.wav"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file:///E:\&#1055;&#1088;&#1086;&#1077;&#1082;&#1090;\&#1043;&#1086;&#1083;&#1086;&#1089;&#1072;-&#1087;&#1090;&#1080;&#1094;-&#1057;&#1085;&#1077;&#1075;&#1080;&#1088;&#1100;(muzofon.com).mp3"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E:\&#1055;&#1088;&#1086;&#1077;&#1082;&#1090;\&#1074;&#1080;&#1076;&#1077;&#1086;\SDC10944.AV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C:\Users\&#1087;&#1082;-&#1080;&#1076;&#1077;&#1103;\Desktop\&#1055;&#1088;&#1086;&#1077;&#1082;&#1090;%20&#1055;&#1086;&#1082;&#1086;&#1088;&#1084;&#1080;&#1090;&#1077;%20&#1087;&#1090;&#1080;&#1094;%20&#1079;&#1080;&#1084;&#1086;&#1081;\djatel.mp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E:\&#1055;&#1088;&#1086;&#1077;&#1082;&#1090;\430%20(1).wav"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340768"/>
            <a:ext cx="7772400" cy="1584177"/>
          </a:xfrm>
        </p:spPr>
        <p:txBody>
          <a:bodyPr>
            <a:normAutofit/>
          </a:bodyPr>
          <a:lstStyle/>
          <a:p>
            <a:r>
              <a:rPr lang="ru-RU" sz="4800" b="1" dirty="0" smtClean="0">
                <a:solidFill>
                  <a:schemeClr val="tx2">
                    <a:lumMod val="75000"/>
                  </a:schemeClr>
                </a:solidFill>
                <a:latin typeface="Times New Roman" pitchFamily="18" charset="0"/>
                <a:cs typeface="Times New Roman" pitchFamily="18" charset="0"/>
              </a:rPr>
              <a:t>«</a:t>
            </a:r>
            <a:r>
              <a:rPr lang="ru-RU" sz="4800" b="1" i="1" dirty="0" smtClean="0">
                <a:solidFill>
                  <a:schemeClr val="tx2">
                    <a:lumMod val="75000"/>
                  </a:schemeClr>
                </a:solidFill>
                <a:latin typeface="Times New Roman" pitchFamily="18" charset="0"/>
                <a:cs typeface="Times New Roman" pitchFamily="18" charset="0"/>
              </a:rPr>
              <a:t>Покормите птиц зимой»</a:t>
            </a:r>
            <a:endParaRPr lang="ru-RU" sz="4800" b="1" i="1" dirty="0">
              <a:solidFill>
                <a:schemeClr val="tx2">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508104" y="3501008"/>
            <a:ext cx="3200400" cy="1656184"/>
          </a:xfrm>
        </p:spPr>
        <p:txBody>
          <a:bodyPr>
            <a:normAutofit lnSpcReduction="10000"/>
          </a:bodyPr>
          <a:lstStyle/>
          <a:p>
            <a:pPr algn="l"/>
            <a:r>
              <a:rPr lang="ru-RU" sz="2000" dirty="0" smtClean="0">
                <a:solidFill>
                  <a:schemeClr val="tx1"/>
                </a:solidFill>
                <a:latin typeface="Times New Roman" pitchFamily="18" charset="0"/>
                <a:cs typeface="Times New Roman" pitchFamily="18" charset="0"/>
              </a:rPr>
              <a:t>Авторы: учащиеся 1 «А» класса МБОУ «СШ №34»</a:t>
            </a:r>
          </a:p>
          <a:p>
            <a:pPr algn="l"/>
            <a:r>
              <a:rPr lang="ru-RU" sz="2000" dirty="0" smtClean="0">
                <a:solidFill>
                  <a:schemeClr val="tx1"/>
                </a:solidFill>
                <a:latin typeface="Times New Roman" pitchFamily="18" charset="0"/>
                <a:cs typeface="Times New Roman" pitchFamily="18" charset="0"/>
              </a:rPr>
              <a:t>г. Смоленска и учитель первой категории </a:t>
            </a:r>
            <a:r>
              <a:rPr lang="ru-RU" sz="2000" dirty="0" err="1" smtClean="0">
                <a:solidFill>
                  <a:schemeClr val="tx1"/>
                </a:solidFill>
                <a:latin typeface="Times New Roman" pitchFamily="18" charset="0"/>
                <a:cs typeface="Times New Roman" pitchFamily="18" charset="0"/>
              </a:rPr>
              <a:t>Жежерина</a:t>
            </a:r>
            <a:r>
              <a:rPr lang="ru-RU" sz="2000" dirty="0" smtClean="0">
                <a:solidFill>
                  <a:schemeClr val="tx1"/>
                </a:solidFill>
                <a:latin typeface="Times New Roman" pitchFamily="18" charset="0"/>
                <a:cs typeface="Times New Roman" pitchFamily="18" charset="0"/>
              </a:rPr>
              <a:t> О.Н.</a:t>
            </a:r>
          </a:p>
        </p:txBody>
      </p:sp>
      <p:pic>
        <p:nvPicPr>
          <p:cNvPr id="5" name="Рисунок 4" descr="C:\Users\User\Pictures\Покормим птиц.jpg"/>
          <p:cNvPicPr/>
          <p:nvPr/>
        </p:nvPicPr>
        <p:blipFill>
          <a:blip r:embed="rId2" cstate="print"/>
          <a:srcRect/>
          <a:stretch>
            <a:fillRect/>
          </a:stretch>
        </p:blipFill>
        <p:spPr bwMode="auto">
          <a:xfrm>
            <a:off x="1043608" y="2852936"/>
            <a:ext cx="3528392" cy="324036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56792"/>
            <a:ext cx="4320480"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lumMod val="50000"/>
                  </a:schemeClr>
                </a:solidFill>
                <a:latin typeface="Times New Roman" pitchFamily="18" charset="0"/>
                <a:cs typeface="Times New Roman" pitchFamily="18" charset="0"/>
              </a:rPr>
              <a:t>Сойка</a:t>
            </a:r>
          </a:p>
          <a:p>
            <a:r>
              <a:rPr lang="ru-RU" sz="2400" dirty="0" smtClean="0">
                <a:solidFill>
                  <a:srgbClr val="002060"/>
                </a:solidFill>
                <a:latin typeface="Times New Roman" pitchFamily="18" charset="0"/>
                <a:cs typeface="Times New Roman" pitchFamily="18" charset="0"/>
              </a:rPr>
              <a:t>Яркая подвижная птица. Зимой охотно поедают семена и плоды разнообразных растений, а также личинки насекомых, зимующих на деревьях. Из-за найденного корма всегда поднимают ссору с громким криком – «</a:t>
            </a:r>
            <a:r>
              <a:rPr lang="ru-RU" sz="2400" dirty="0" err="1" smtClean="0">
                <a:solidFill>
                  <a:srgbClr val="002060"/>
                </a:solidFill>
                <a:latin typeface="Times New Roman" pitchFamily="18" charset="0"/>
                <a:cs typeface="Times New Roman" pitchFamily="18" charset="0"/>
              </a:rPr>
              <a:t>гээ-гээ-гээ</a:t>
            </a:r>
            <a:r>
              <a:rPr lang="ru-RU" sz="2400" dirty="0" smtClean="0">
                <a:solidFill>
                  <a:srgbClr val="002060"/>
                </a:solidFill>
                <a:latin typeface="Times New Roman" pitchFamily="18" charset="0"/>
                <a:cs typeface="Times New Roman" pitchFamily="18" charset="0"/>
              </a:rPr>
              <a:t>».</a:t>
            </a:r>
            <a:endParaRPr lang="ru-RU" sz="2400" dirty="0">
              <a:solidFill>
                <a:srgbClr val="002060"/>
              </a:solidFill>
              <a:latin typeface="Times New Roman" pitchFamily="18" charset="0"/>
              <a:cs typeface="Times New Roman" pitchFamily="18" charset="0"/>
            </a:endParaRPr>
          </a:p>
        </p:txBody>
      </p:sp>
      <p:pic>
        <p:nvPicPr>
          <p:cNvPr id="4098" name="Picture 2" descr="C:\Users\пк-идея\Desktop\soyka12.jpg"/>
          <p:cNvPicPr>
            <a:picLocks noChangeAspect="1" noChangeArrowheads="1"/>
          </p:cNvPicPr>
          <p:nvPr/>
        </p:nvPicPr>
        <p:blipFill>
          <a:blip r:embed="rId3" cstate="email"/>
          <a:srcRect/>
          <a:stretch>
            <a:fillRect/>
          </a:stretch>
        </p:blipFill>
        <p:spPr bwMode="auto">
          <a:xfrm>
            <a:off x="4499992" y="2204864"/>
            <a:ext cx="4371823" cy="3650775"/>
          </a:xfrm>
          <a:prstGeom prst="rect">
            <a:avLst/>
          </a:prstGeom>
          <a:ln>
            <a:noFill/>
          </a:ln>
          <a:effectLst>
            <a:softEdge rad="112500"/>
          </a:effectLst>
        </p:spPr>
      </p:pic>
      <p:pic>
        <p:nvPicPr>
          <p:cNvPr id="4" name="72.wav">
            <a:hlinkClick r:id="" action="ppaction://media"/>
          </p:cNvPr>
          <p:cNvPicPr>
            <a:picLocks noRot="1" noChangeAspect="1"/>
          </p:cNvPicPr>
          <p:nvPr>
            <a:audioFile r:link="rId1"/>
          </p:nvPr>
        </p:nvPicPr>
        <p:blipFill>
          <a:blip r:embed="rId4" cstate="print"/>
          <a:stretch>
            <a:fillRect/>
          </a:stretch>
        </p:blipFill>
        <p:spPr>
          <a:xfrm>
            <a:off x="539552" y="6093296"/>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556792"/>
            <a:ext cx="3816424"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lumMod val="50000"/>
                  </a:schemeClr>
                </a:solidFill>
                <a:latin typeface="Times New Roman" pitchFamily="18" charset="0"/>
                <a:cs typeface="Times New Roman" pitchFamily="18" charset="0"/>
              </a:rPr>
              <a:t>Синица большая</a:t>
            </a:r>
          </a:p>
          <a:p>
            <a:pPr algn="ctr"/>
            <a:r>
              <a:rPr lang="ru-RU" sz="2400" dirty="0" smtClean="0">
                <a:solidFill>
                  <a:srgbClr val="002060"/>
                </a:solidFill>
                <a:latin typeface="Times New Roman" pitchFamily="18" charset="0"/>
                <a:cs typeface="Times New Roman" pitchFamily="18" charset="0"/>
              </a:rPr>
              <a:t>Живёт повсюду в парках и на улицах города. Синичку можно узнать по её писку «синь-синь-синь». Зимой питается семенами и другой растительной пищей. Чаще всего именно синицы посещают зимой кормушки.</a:t>
            </a:r>
            <a:endParaRPr lang="ru-RU" sz="2400" dirty="0">
              <a:solidFill>
                <a:srgbClr val="002060"/>
              </a:solidFill>
              <a:latin typeface="Times New Roman" pitchFamily="18" charset="0"/>
              <a:cs typeface="Times New Roman" pitchFamily="18" charset="0"/>
            </a:endParaRPr>
          </a:p>
        </p:txBody>
      </p:sp>
      <p:pic>
        <p:nvPicPr>
          <p:cNvPr id="4" name="Рисунок 3" descr="C:\Users\пк-идея\Desktop\42-25155719_Parus_major.jpg"/>
          <p:cNvPicPr/>
          <p:nvPr/>
        </p:nvPicPr>
        <p:blipFill>
          <a:blip r:embed="rId3" cstate="email"/>
          <a:srcRect/>
          <a:stretch>
            <a:fillRect/>
          </a:stretch>
        </p:blipFill>
        <p:spPr bwMode="auto">
          <a:xfrm>
            <a:off x="4067944" y="2204864"/>
            <a:ext cx="4792216" cy="3528392"/>
          </a:xfrm>
          <a:prstGeom prst="rect">
            <a:avLst/>
          </a:prstGeom>
          <a:ln>
            <a:noFill/>
          </a:ln>
          <a:effectLst>
            <a:softEdge rad="112500"/>
          </a:effectLst>
        </p:spPr>
      </p:pic>
      <p:pic>
        <p:nvPicPr>
          <p:cNvPr id="7" name="176.wav">
            <a:hlinkClick r:id="" action="ppaction://media"/>
          </p:cNvPr>
          <p:cNvPicPr>
            <a:picLocks noRot="1" noChangeAspect="1"/>
          </p:cNvPicPr>
          <p:nvPr>
            <a:wavAudioFile r:embed="rId1" name="176.wav"/>
          </p:nvPr>
        </p:nvPicPr>
        <p:blipFill>
          <a:blip r:embed="rId4" cstate="print"/>
          <a:stretch>
            <a:fillRect/>
          </a:stretch>
        </p:blipFill>
        <p:spPr>
          <a:xfrm>
            <a:off x="251520" y="6021288"/>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72816"/>
            <a:ext cx="3672408" cy="4032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lumMod val="50000"/>
                  </a:schemeClr>
                </a:solidFill>
                <a:latin typeface="Times New Roman" pitchFamily="18" charset="0"/>
                <a:cs typeface="Times New Roman" pitchFamily="18" charset="0"/>
              </a:rPr>
              <a:t>Поползень</a:t>
            </a:r>
          </a:p>
          <a:p>
            <a:r>
              <a:rPr lang="ru-RU" sz="2400" dirty="0" smtClean="0">
                <a:solidFill>
                  <a:srgbClr val="002060"/>
                </a:solidFill>
                <a:latin typeface="Times New Roman" pitchFamily="18" charset="0"/>
                <a:cs typeface="Times New Roman" pitchFamily="18" charset="0"/>
              </a:rPr>
              <a:t>Эта птичка передвигается по стволу вниз головой так же хорошо, как и головой вверх. Бегая он засовывает свой длинный и острый клюв в каждую трещинку в надежде найти корм. Очень любит орехи</a:t>
            </a:r>
            <a:r>
              <a:rPr lang="ru-RU" sz="2400" dirty="0" smtClean="0">
                <a:solidFill>
                  <a:srgbClr val="002060"/>
                </a:solidFill>
              </a:rPr>
              <a:t>. </a:t>
            </a:r>
            <a:endParaRPr lang="ru-RU" sz="2400" dirty="0">
              <a:solidFill>
                <a:srgbClr val="002060"/>
              </a:solidFill>
            </a:endParaRPr>
          </a:p>
        </p:txBody>
      </p:sp>
      <p:pic>
        <p:nvPicPr>
          <p:cNvPr id="6146" name="Picture 2" descr="C:\Users\пк-идея\Desktop\post-1169-1109192349.jpg"/>
          <p:cNvPicPr>
            <a:picLocks noChangeAspect="1" noChangeArrowheads="1"/>
          </p:cNvPicPr>
          <p:nvPr/>
        </p:nvPicPr>
        <p:blipFill>
          <a:blip r:embed="rId3" cstate="email"/>
          <a:srcRect/>
          <a:stretch>
            <a:fillRect/>
          </a:stretch>
        </p:blipFill>
        <p:spPr bwMode="auto">
          <a:xfrm>
            <a:off x="4283968" y="2276872"/>
            <a:ext cx="4521014" cy="3429943"/>
          </a:xfrm>
          <a:prstGeom prst="rect">
            <a:avLst/>
          </a:prstGeom>
          <a:ln>
            <a:noFill/>
          </a:ln>
          <a:effectLst>
            <a:softEdge rad="112500"/>
          </a:effectLst>
        </p:spPr>
      </p:pic>
      <p:pic>
        <p:nvPicPr>
          <p:cNvPr id="4" name="223.wav">
            <a:hlinkClick r:id="" action="ppaction://media"/>
          </p:cNvPr>
          <p:cNvPicPr>
            <a:picLocks noRot="1" noChangeAspect="1"/>
          </p:cNvPicPr>
          <p:nvPr>
            <a:wavAudioFile r:embed="rId1" name="223.wav"/>
          </p:nvPr>
        </p:nvPicPr>
        <p:blipFill>
          <a:blip r:embed="rId4" cstate="print"/>
          <a:stretch>
            <a:fillRect/>
          </a:stretch>
        </p:blipFill>
        <p:spPr>
          <a:xfrm>
            <a:off x="755576" y="5949280"/>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556792"/>
            <a:ext cx="3456384" cy="468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lumMod val="50000"/>
                  </a:schemeClr>
                </a:solidFill>
                <a:latin typeface="Times New Roman" pitchFamily="18" charset="0"/>
                <a:cs typeface="Times New Roman" pitchFamily="18" charset="0"/>
              </a:rPr>
              <a:t>Домовой воробей</a:t>
            </a:r>
          </a:p>
          <a:p>
            <a:r>
              <a:rPr lang="ru-RU" sz="2400" dirty="0" smtClean="0">
                <a:solidFill>
                  <a:srgbClr val="002060"/>
                </a:solidFill>
                <a:latin typeface="Times New Roman" pitchFamily="18" charset="0"/>
                <a:cs typeface="Times New Roman" pitchFamily="18" charset="0"/>
              </a:rPr>
              <a:t>Бойкая, энергичная, задиристая птичка. Держатся домовые воробьи стайками. Могут даже выгонять скворцов из скворечников. Издаёт разнообразный щебет, чириканье. Питается семенами, в меньшей степени насекомыми.</a:t>
            </a:r>
            <a:endParaRPr lang="ru-RU" sz="2400" dirty="0">
              <a:solidFill>
                <a:srgbClr val="002060"/>
              </a:solidFill>
              <a:latin typeface="Times New Roman" pitchFamily="18" charset="0"/>
              <a:cs typeface="Times New Roman" pitchFamily="18" charset="0"/>
            </a:endParaRPr>
          </a:p>
        </p:txBody>
      </p:sp>
      <p:pic>
        <p:nvPicPr>
          <p:cNvPr id="4" name="Picture 2" descr="C:\Users\пк-идея\Desktop\фото акция птицы\фото\SAM_0150.JPG"/>
          <p:cNvPicPr>
            <a:picLocks noChangeAspect="1" noChangeArrowheads="1"/>
          </p:cNvPicPr>
          <p:nvPr/>
        </p:nvPicPr>
        <p:blipFill>
          <a:blip r:embed="rId3" cstate="email"/>
          <a:srcRect/>
          <a:stretch>
            <a:fillRect/>
          </a:stretch>
        </p:blipFill>
        <p:spPr bwMode="auto">
          <a:xfrm>
            <a:off x="3884985" y="1988840"/>
            <a:ext cx="4844369" cy="4104456"/>
          </a:xfrm>
          <a:prstGeom prst="rect">
            <a:avLst/>
          </a:prstGeom>
          <a:ln>
            <a:noFill/>
          </a:ln>
          <a:effectLst>
            <a:softEdge rad="112500"/>
          </a:effectLst>
        </p:spPr>
      </p:pic>
      <p:pic>
        <p:nvPicPr>
          <p:cNvPr id="7" name="175.wav">
            <a:hlinkClick r:id="" action="ppaction://media"/>
          </p:cNvPr>
          <p:cNvPicPr>
            <a:picLocks noRot="1" noChangeAspect="1"/>
          </p:cNvPicPr>
          <p:nvPr>
            <a:audioFile r:link="rId1"/>
          </p:nvPr>
        </p:nvPicPr>
        <p:blipFill>
          <a:blip r:embed="rId4" cstate="print"/>
          <a:stretch>
            <a:fillRect/>
          </a:stretch>
        </p:blipFill>
        <p:spPr>
          <a:xfrm>
            <a:off x="683568" y="6237312"/>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7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00808"/>
            <a:ext cx="3528392"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lumMod val="50000"/>
                  </a:schemeClr>
                </a:solidFill>
                <a:latin typeface="Times New Roman" pitchFamily="18" charset="0"/>
                <a:cs typeface="Times New Roman" pitchFamily="18" charset="0"/>
              </a:rPr>
              <a:t>Снегирь</a:t>
            </a:r>
          </a:p>
          <a:p>
            <a:r>
              <a:rPr lang="ru-RU" sz="2400" dirty="0" smtClean="0">
                <a:solidFill>
                  <a:srgbClr val="002060"/>
                </a:solidFill>
                <a:latin typeface="Times New Roman" pitchFamily="18" charset="0"/>
                <a:cs typeface="Times New Roman" pitchFamily="18" charset="0"/>
              </a:rPr>
              <a:t>Маленькая птичка беспрестанно поющая «</a:t>
            </a:r>
            <a:r>
              <a:rPr lang="ru-RU" sz="2400" dirty="0" err="1" smtClean="0">
                <a:solidFill>
                  <a:srgbClr val="002060"/>
                </a:solidFill>
                <a:latin typeface="Times New Roman" pitchFamily="18" charset="0"/>
                <a:cs typeface="Times New Roman" pitchFamily="18" charset="0"/>
              </a:rPr>
              <a:t>жю-жю-жю</a:t>
            </a:r>
            <a:r>
              <a:rPr lang="ru-RU" sz="2400" dirty="0" smtClean="0">
                <a:solidFill>
                  <a:srgbClr val="002060"/>
                </a:solidFill>
                <a:latin typeface="Times New Roman" pitchFamily="18" charset="0"/>
                <a:cs typeface="Times New Roman" pitchFamily="18" charset="0"/>
              </a:rPr>
              <a:t>». Питается ягодами рябины, выедает из них семена, а мякоть плодов выбрасывает.</a:t>
            </a:r>
            <a:endParaRPr lang="ru-RU" sz="2400" dirty="0">
              <a:solidFill>
                <a:srgbClr val="002060"/>
              </a:solidFill>
              <a:latin typeface="Times New Roman" pitchFamily="18" charset="0"/>
              <a:cs typeface="Times New Roman" pitchFamily="18" charset="0"/>
            </a:endParaRPr>
          </a:p>
        </p:txBody>
      </p:sp>
      <p:pic>
        <p:nvPicPr>
          <p:cNvPr id="3074" name="Picture 2" descr="C:\Users\пк-идея\Desktop\фото акция птицы\фото\SDC10231.JPG"/>
          <p:cNvPicPr>
            <a:picLocks noChangeAspect="1" noChangeArrowheads="1"/>
          </p:cNvPicPr>
          <p:nvPr/>
        </p:nvPicPr>
        <p:blipFill>
          <a:blip r:embed="rId3" cstate="email"/>
          <a:srcRect/>
          <a:stretch>
            <a:fillRect/>
          </a:stretch>
        </p:blipFill>
        <p:spPr bwMode="auto">
          <a:xfrm>
            <a:off x="3995936" y="1844824"/>
            <a:ext cx="4983894" cy="3737920"/>
          </a:xfrm>
          <a:prstGeom prst="rect">
            <a:avLst/>
          </a:prstGeom>
          <a:ln>
            <a:noFill/>
          </a:ln>
          <a:effectLst>
            <a:softEdge rad="112500"/>
          </a:effectLst>
        </p:spPr>
      </p:pic>
      <p:pic>
        <p:nvPicPr>
          <p:cNvPr id="4" name="Голоса-птиц-Снегирь(muzofon.com).mp3">
            <a:hlinkClick r:id="" action="ppaction://media"/>
          </p:cNvPr>
          <p:cNvPicPr>
            <a:picLocks noRot="1" noChangeAspect="1"/>
          </p:cNvPicPr>
          <p:nvPr>
            <a:audioFile r:link="rId1"/>
          </p:nvPr>
        </p:nvPicPr>
        <p:blipFill>
          <a:blip r:embed="rId4" cstate="print"/>
          <a:stretch>
            <a:fillRect/>
          </a:stretch>
        </p:blipFill>
        <p:spPr>
          <a:xfrm>
            <a:off x="755576" y="5877272"/>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2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00808"/>
            <a:ext cx="3312368" cy="4176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lumMod val="50000"/>
                  </a:schemeClr>
                </a:solidFill>
                <a:latin typeface="Times New Roman" pitchFamily="18" charset="0"/>
                <a:cs typeface="Times New Roman" pitchFamily="18" charset="0"/>
              </a:rPr>
              <a:t>Свиристель</a:t>
            </a:r>
          </a:p>
          <a:p>
            <a:r>
              <a:rPr lang="ru-RU" sz="2400" dirty="0" smtClean="0">
                <a:solidFill>
                  <a:srgbClr val="002060"/>
                </a:solidFill>
                <a:latin typeface="Times New Roman" pitchFamily="18" charset="0"/>
                <a:cs typeface="Times New Roman" pitchFamily="18" charset="0"/>
              </a:rPr>
              <a:t>Назвали эту птицу так за её нежную птичью трель «</a:t>
            </a:r>
            <a:r>
              <a:rPr lang="ru-RU" sz="2400" dirty="0" err="1" smtClean="0">
                <a:solidFill>
                  <a:srgbClr val="002060"/>
                </a:solidFill>
                <a:latin typeface="Times New Roman" pitchFamily="18" charset="0"/>
                <a:cs typeface="Times New Roman" pitchFamily="18" charset="0"/>
              </a:rPr>
              <a:t>сви-ри-ри-ри-ри</a:t>
            </a:r>
            <a:r>
              <a:rPr lang="ru-RU" sz="2400" dirty="0" smtClean="0">
                <a:solidFill>
                  <a:srgbClr val="002060"/>
                </a:solidFill>
                <a:latin typeface="Times New Roman" pitchFamily="18" charset="0"/>
                <a:cs typeface="Times New Roman" pitchFamily="18" charset="0"/>
              </a:rPr>
              <a:t>», похожую на звучание свирели. Эти птички в нашем городе появляются довольно часто и облепляют городские рябины.</a:t>
            </a:r>
            <a:endParaRPr lang="ru-RU" sz="2400" dirty="0">
              <a:solidFill>
                <a:srgbClr val="002060"/>
              </a:solidFill>
              <a:latin typeface="Times New Roman" pitchFamily="18" charset="0"/>
              <a:cs typeface="Times New Roman" pitchFamily="18" charset="0"/>
            </a:endParaRPr>
          </a:p>
        </p:txBody>
      </p:sp>
      <p:pic>
        <p:nvPicPr>
          <p:cNvPr id="5122" name="Picture 2" descr="C:\Users\пк-идея\Desktop\sviristeli.jpg"/>
          <p:cNvPicPr>
            <a:picLocks noChangeAspect="1" noChangeArrowheads="1"/>
          </p:cNvPicPr>
          <p:nvPr/>
        </p:nvPicPr>
        <p:blipFill>
          <a:blip r:embed="rId3" cstate="email"/>
          <a:srcRect/>
          <a:stretch>
            <a:fillRect/>
          </a:stretch>
        </p:blipFill>
        <p:spPr bwMode="auto">
          <a:xfrm>
            <a:off x="4932040" y="1700808"/>
            <a:ext cx="3508640" cy="4562517"/>
          </a:xfrm>
          <a:prstGeom prst="rect">
            <a:avLst/>
          </a:prstGeom>
          <a:ln>
            <a:noFill/>
          </a:ln>
          <a:effectLst>
            <a:softEdge rad="112500"/>
          </a:effectLst>
        </p:spPr>
      </p:pic>
      <p:pic>
        <p:nvPicPr>
          <p:cNvPr id="4" name="460.wav">
            <a:hlinkClick r:id="" action="ppaction://media"/>
          </p:cNvPr>
          <p:cNvPicPr>
            <a:picLocks noRot="1" noChangeAspect="1"/>
          </p:cNvPicPr>
          <p:nvPr>
            <a:wavAudioFile r:embed="rId1" name="460.wav"/>
          </p:nvPr>
        </p:nvPicPr>
        <p:blipFill>
          <a:blip r:embed="rId4" cstate="print"/>
          <a:stretch>
            <a:fillRect/>
          </a:stretch>
        </p:blipFill>
        <p:spPr>
          <a:xfrm>
            <a:off x="683568" y="5949280"/>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700808"/>
            <a:ext cx="3888432"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lumMod val="50000"/>
                  </a:schemeClr>
                </a:solidFill>
                <a:latin typeface="Times New Roman" pitchFamily="18" charset="0"/>
                <a:cs typeface="Times New Roman" pitchFamily="18" charset="0"/>
              </a:rPr>
              <a:t>Клёст</a:t>
            </a:r>
          </a:p>
          <a:p>
            <a:r>
              <a:rPr lang="ru-RU" sz="2400" dirty="0" smtClean="0">
                <a:solidFill>
                  <a:srgbClr val="002060"/>
                </a:solidFill>
                <a:latin typeface="Times New Roman" pitchFamily="18" charset="0"/>
                <a:cs typeface="Times New Roman" pitchFamily="18" charset="0"/>
              </a:rPr>
              <a:t>Главная отличительная особенность клеста – клюв, сложенный крестиком, он помогает птице отгибать чешуйки шишки и ловко доставать из неё семена. Эти семена содержат много смолы, которую клесты очень любят.</a:t>
            </a:r>
            <a:endParaRPr lang="ru-RU" sz="2400" dirty="0">
              <a:solidFill>
                <a:srgbClr val="002060"/>
              </a:solidFill>
              <a:latin typeface="Times New Roman" pitchFamily="18" charset="0"/>
              <a:cs typeface="Times New Roman" pitchFamily="18" charset="0"/>
            </a:endParaRPr>
          </a:p>
        </p:txBody>
      </p:sp>
      <p:pic>
        <p:nvPicPr>
          <p:cNvPr id="7170" name="Picture 2" descr="C:\Users\пк-идея\Desktop\0015-025-Kljost.jpg"/>
          <p:cNvPicPr>
            <a:picLocks noChangeAspect="1" noChangeArrowheads="1"/>
          </p:cNvPicPr>
          <p:nvPr/>
        </p:nvPicPr>
        <p:blipFill>
          <a:blip r:embed="rId3" cstate="email"/>
          <a:srcRect/>
          <a:stretch>
            <a:fillRect/>
          </a:stretch>
        </p:blipFill>
        <p:spPr bwMode="auto">
          <a:xfrm>
            <a:off x="4283968" y="2132856"/>
            <a:ext cx="4625330" cy="3519763"/>
          </a:xfrm>
          <a:prstGeom prst="rect">
            <a:avLst/>
          </a:prstGeom>
          <a:ln>
            <a:noFill/>
          </a:ln>
          <a:effectLst>
            <a:softEdge rad="112500"/>
          </a:effectLst>
        </p:spPr>
      </p:pic>
      <p:pic>
        <p:nvPicPr>
          <p:cNvPr id="4" name="387.wav">
            <a:hlinkClick r:id="" action="ppaction://media"/>
          </p:cNvPr>
          <p:cNvPicPr>
            <a:picLocks noRot="1" noChangeAspect="1"/>
          </p:cNvPicPr>
          <p:nvPr>
            <a:wavAudioFile r:embed="rId1" name="387.wav"/>
          </p:nvPr>
        </p:nvPicPr>
        <p:blipFill>
          <a:blip r:embed="rId4" cstate="print"/>
          <a:stretch>
            <a:fillRect/>
          </a:stretch>
        </p:blipFill>
        <p:spPr>
          <a:xfrm>
            <a:off x="683568" y="6093296"/>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556792"/>
            <a:ext cx="4896544" cy="646331"/>
          </a:xfrm>
          <a:prstGeom prst="rect">
            <a:avLst/>
          </a:prstGeom>
        </p:spPr>
        <p:txBody>
          <a:bodyPr wrap="square">
            <a:spAutoFit/>
          </a:bodyPr>
          <a:lstStyle/>
          <a:p>
            <a:r>
              <a:rPr lang="ru-RU" sz="3600" b="1" dirty="0" smtClean="0">
                <a:solidFill>
                  <a:srgbClr val="990000"/>
                </a:solidFill>
              </a:rPr>
              <a:t>Листовка–обращение</a:t>
            </a:r>
            <a:r>
              <a:rPr lang="ru-RU" sz="3600" dirty="0" smtClean="0">
                <a:solidFill>
                  <a:srgbClr val="990000"/>
                </a:solidFill>
              </a:rPr>
              <a:t> </a:t>
            </a:r>
            <a:endParaRPr lang="ru-RU" sz="3600" dirty="0">
              <a:solidFill>
                <a:srgbClr val="990000"/>
              </a:solidFill>
            </a:endParaRPr>
          </a:p>
        </p:txBody>
      </p:sp>
      <p:sp>
        <p:nvSpPr>
          <p:cNvPr id="27650" name="Rectangle 2"/>
          <p:cNvSpPr>
            <a:spLocks noChangeArrowheads="1"/>
          </p:cNvSpPr>
          <p:nvPr/>
        </p:nvSpPr>
        <p:spPr bwMode="auto">
          <a:xfrm>
            <a:off x="1547664" y="2420888"/>
            <a:ext cx="6467475" cy="3990975"/>
          </a:xfrm>
          <a:prstGeom prst="rect">
            <a:avLst/>
          </a:prstGeom>
          <a:solidFill>
            <a:srgbClr val="FFFF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ru-RU" sz="3600" b="1" i="0" u="none" strike="noStrike" cap="none" normalizeH="0" baseline="0" smtClean="0">
                <a:ln>
                  <a:noFill/>
                </a:ln>
                <a:solidFill>
                  <a:srgbClr val="000099"/>
                </a:solidFill>
                <a:effectLst/>
                <a:latin typeface="Calibri" pitchFamily="34" charset="0"/>
                <a:cs typeface="Arial" pitchFamily="34" charset="0"/>
              </a:rPr>
              <a:t>«Покормите птиц зимой!»</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ru-RU" sz="1400" b="1" i="0" u="none" strike="noStrike" cap="none" normalizeH="0" baseline="0" smtClean="0">
                <a:ln>
                  <a:noFill/>
                </a:ln>
                <a:solidFill>
                  <a:srgbClr val="1F497D"/>
                </a:solidFill>
                <a:effectLst/>
                <a:latin typeface="Calibri" pitchFamily="34" charset="0"/>
                <a:cs typeface="Arial" pitchFamily="34" charset="0"/>
              </a:rPr>
              <a:t>Дорогие ребята!</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ru-RU" sz="1400" b="1" i="0" u="none" strike="noStrike" cap="none" normalizeH="0" baseline="0" smtClean="0">
                <a:ln>
                  <a:noFill/>
                </a:ln>
                <a:solidFill>
                  <a:srgbClr val="1F497D"/>
                </a:solidFill>
                <a:effectLst/>
                <a:latin typeface="Calibri" pitchFamily="34" charset="0"/>
                <a:cs typeface="Arial" pitchFamily="34" charset="0"/>
              </a:rPr>
              <a:t>Зимой очень трудно птицам. Они ждут нашей помощи. Сделайте и развесьте кормушки. Не забывайте подсыпать корм. Нерегулярное наполнение кормушки может вызвать гибель привыкших к подкормке пернатых. Птицы – наши друзья! Весной они нас отблагодарят.</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1" u="none" strike="noStrike" cap="none" normalizeH="0" baseline="0" smtClean="0">
                <a:ln>
                  <a:noFill/>
                </a:ln>
                <a:solidFill>
                  <a:srgbClr val="1F497D"/>
                </a:solidFill>
                <a:effectLst/>
                <a:latin typeface="Calibri" pitchFamily="34" charset="0"/>
                <a:cs typeface="Arial" pitchFamily="34" charset="0"/>
              </a:rPr>
              <a:t>Ученики 2 «А» класса</a:t>
            </a:r>
            <a:endParaRPr kumimoji="0" lang="ru-RU" sz="1400" b="1" i="1" u="none" strike="noStrike" cap="none" normalizeH="0" baseline="0" smtClean="0">
              <a:ln>
                <a:noFill/>
              </a:ln>
              <a:solidFill>
                <a:srgbClr val="1F497D"/>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Рисунок 3"/>
          <p:cNvPicPr/>
          <p:nvPr/>
        </p:nvPicPr>
        <p:blipFill>
          <a:blip r:embed="rId2" cstate="print"/>
          <a:stretch>
            <a:fillRect/>
          </a:stretch>
        </p:blipFill>
        <p:spPr>
          <a:xfrm>
            <a:off x="4139952" y="4797152"/>
            <a:ext cx="1368152" cy="1440160"/>
          </a:xfrm>
          <a:prstGeom prst="rect">
            <a:avLst/>
          </a:prstGeom>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srcRect/>
          <a:stretch>
            <a:fillRect/>
          </a:stretch>
        </p:blipFill>
        <p:spPr bwMode="auto">
          <a:xfrm>
            <a:off x="6732240" y="2492896"/>
            <a:ext cx="2151757" cy="1584176"/>
          </a:xfrm>
          <a:prstGeom prst="rect">
            <a:avLst/>
          </a:prstGeom>
          <a:noFill/>
          <a:ln w="9525">
            <a:noFill/>
            <a:miter lim="800000"/>
            <a:headEnd/>
            <a:tailEnd/>
          </a:ln>
        </p:spPr>
      </p:pic>
      <p:sp>
        <p:nvSpPr>
          <p:cNvPr id="2050" name="Rectangle 2"/>
          <p:cNvSpPr>
            <a:spLocks noChangeArrowheads="1"/>
          </p:cNvSpPr>
          <p:nvPr/>
        </p:nvSpPr>
        <p:spPr bwMode="auto">
          <a:xfrm>
            <a:off x="395536" y="2060848"/>
            <a:ext cx="626469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3050" marR="0" lvl="0" indent="-2730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Кормушки лучше делать самые простые – из пакетов из–под молочных продуктов. А также из пластиковых бутылок, укреплённых вверх дном, чтобы зерно постепенно высыпалось на подставку. Кормушка должна быть удобна и безопасна для птиц (плотное крепление, никаких острых краёв)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273050" marR="0" lvl="0" indent="-2730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lang="ru-RU" sz="1400" dirty="0" smtClean="0">
                <a:latin typeface="Arial" pitchFamily="34" charset="0"/>
                <a:ea typeface="Times New Roman" pitchFamily="18" charset="0"/>
                <a:cs typeface="Arial" pitchFamily="34" charset="0"/>
              </a:rPr>
              <a:t>. Развешивайте кормушки в спокойных для птиц местах.</a:t>
            </a:r>
          </a:p>
          <a:p>
            <a:pPr marL="273050" marR="0" lvl="0" indent="-273050" algn="l" defTabSz="914400" rtl="0" eaLnBrk="0" fontAlgn="base" latinLnBrk="0" hangingPunct="0">
              <a:lnSpc>
                <a:spcPct val="100000"/>
              </a:lnSpc>
              <a:spcBef>
                <a:spcPct val="0"/>
              </a:spcBef>
              <a:spcAft>
                <a:spcPct val="0"/>
              </a:spcAft>
              <a:buClrTx/>
              <a:buSzTx/>
              <a:buFontTx/>
              <a:buNone/>
              <a:tabLst/>
            </a:pPr>
            <a:r>
              <a:rPr lang="ru-RU" sz="1400" dirty="0" smtClean="0">
                <a:latin typeface="Arial" pitchFamily="34" charset="0"/>
                <a:ea typeface="Times New Roman" pitchFamily="18" charset="0"/>
                <a:cs typeface="Arial" pitchFamily="34" charset="0"/>
              </a:rPr>
              <a:t>3. Следите, чтобы корм в кормушке был постоянно.</a:t>
            </a:r>
          </a:p>
          <a:p>
            <a:pPr marL="273050" marR="0" lvl="0" indent="-273050" algn="l" defTabSz="914400" rtl="0" eaLnBrk="0" fontAlgn="base" latinLnBrk="0" hangingPunct="0">
              <a:lnSpc>
                <a:spcPct val="100000"/>
              </a:lnSpc>
              <a:spcBef>
                <a:spcPct val="0"/>
              </a:spcBef>
              <a:spcAft>
                <a:spcPct val="0"/>
              </a:spcAft>
              <a:buClrTx/>
              <a:buSzTx/>
              <a:buFontTx/>
              <a:buNone/>
              <a:tabLst/>
            </a:pPr>
            <a:r>
              <a:rPr lang="ru-RU" sz="1400" dirty="0" smtClean="0">
                <a:latin typeface="Arial" pitchFamily="34" charset="0"/>
                <a:ea typeface="Times New Roman" pitchFamily="18" charset="0"/>
                <a:cs typeface="Arial" pitchFamily="34" charset="0"/>
              </a:rPr>
              <a:t>4. Кормушки нужно держать в чистоте.</a:t>
            </a:r>
          </a:p>
          <a:p>
            <a:pPr marL="273050" marR="0" lvl="0" indent="-273050" algn="l" defTabSz="914400" rtl="0" eaLnBrk="0" fontAlgn="base" latinLnBrk="0" hangingPunct="0">
              <a:lnSpc>
                <a:spcPct val="100000"/>
              </a:lnSpc>
              <a:spcBef>
                <a:spcPct val="0"/>
              </a:spcBef>
              <a:spcAft>
                <a:spcPct val="0"/>
              </a:spcAft>
              <a:buClrTx/>
              <a:buSzTx/>
              <a:buFontTx/>
              <a:buNone/>
              <a:tabLst/>
            </a:pPr>
            <a:r>
              <a:rPr lang="ru-RU" sz="1400" dirty="0" smtClean="0">
                <a:latin typeface="Arial" pitchFamily="34" charset="0"/>
                <a:ea typeface="Times New Roman" pitchFamily="18" charset="0"/>
                <a:cs typeface="Arial" pitchFamily="34" charset="0"/>
              </a:rPr>
              <a:t>5. Следите, чтобы в кормушке не было снега.</a:t>
            </a:r>
          </a:p>
          <a:p>
            <a:pPr marL="273050" marR="0" lvl="0" indent="-273050" algn="l" defTabSz="914400" rtl="0" eaLnBrk="0" fontAlgn="base" latinLnBrk="0" hangingPunct="0">
              <a:lnSpc>
                <a:spcPct val="100000"/>
              </a:lnSpc>
              <a:spcBef>
                <a:spcPct val="0"/>
              </a:spcBef>
              <a:spcAft>
                <a:spcPct val="0"/>
              </a:spcAft>
              <a:buClrTx/>
              <a:buSzTx/>
              <a:buFontTx/>
              <a:buNone/>
              <a:tabLst/>
            </a:pPr>
            <a:r>
              <a:rPr lang="ru-RU" sz="1400" dirty="0" smtClean="0">
                <a:latin typeface="Arial" pitchFamily="34" charset="0"/>
                <a:ea typeface="Times New Roman" pitchFamily="18" charset="0"/>
                <a:cs typeface="Arial" pitchFamily="34" charset="0"/>
              </a:rPr>
              <a:t>6. Помните, что основные зимние корма: семечки арбуза, дыни, тыквы, пшеничные отруби, овсяные хлопья, пшено, семена подсолнечника (не жареные, не солёные), сушёные ягоды боярышника, шиповника, крошки белого хлеба, несолёное свиное сало, говяжий жир. Нельзя кормить птиц солёными продуктами и ржаным хлебом (это смертельно опасно для них)</a:t>
            </a:r>
          </a:p>
        </p:txBody>
      </p:sp>
      <p:sp>
        <p:nvSpPr>
          <p:cNvPr id="5" name="Прямоугольник 4"/>
          <p:cNvSpPr/>
          <p:nvPr/>
        </p:nvSpPr>
        <p:spPr>
          <a:xfrm>
            <a:off x="539552" y="1556792"/>
            <a:ext cx="5976664" cy="461665"/>
          </a:xfrm>
          <a:prstGeom prst="rect">
            <a:avLst/>
          </a:prstGeom>
        </p:spPr>
        <p:txBody>
          <a:bodyPr wrap="square">
            <a:spAutoFit/>
          </a:bodyPr>
          <a:lstStyle/>
          <a:p>
            <a:pPr lvl="0" fontAlgn="base">
              <a:spcBef>
                <a:spcPct val="0"/>
              </a:spcBef>
              <a:spcAft>
                <a:spcPct val="0"/>
              </a:spcAft>
            </a:pPr>
            <a:r>
              <a:rPr lang="ru-RU" sz="2400" b="1" dirty="0" smtClean="0">
                <a:solidFill>
                  <a:srgbClr val="FF0000"/>
                </a:solidFill>
                <a:latin typeface="Arial" pitchFamily="34" charset="0"/>
                <a:ea typeface="Times New Roman" pitchFamily="18" charset="0"/>
                <a:cs typeface="Arial" pitchFamily="34" charset="0"/>
              </a:rPr>
              <a:t>Памятка  “Как подкармливать птиц”</a:t>
            </a:r>
            <a:endParaRPr lang="ru-RU" sz="2400" dirty="0" smtClean="0">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412776"/>
            <a:ext cx="81369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2">
                    <a:lumMod val="50000"/>
                  </a:schemeClr>
                </a:solidFill>
                <a:latin typeface="Times New Roman" pitchFamily="18" charset="0"/>
                <a:cs typeface="Times New Roman" pitchFamily="18" charset="0"/>
              </a:rPr>
              <a:t>Акция «Покормите птиц зимой!»</a:t>
            </a:r>
            <a:endParaRPr lang="ru-RU" sz="2800" b="1" dirty="0">
              <a:solidFill>
                <a:schemeClr val="accent2">
                  <a:lumMod val="50000"/>
                </a:schemeClr>
              </a:solidFill>
              <a:latin typeface="Times New Roman" pitchFamily="18" charset="0"/>
              <a:cs typeface="Times New Roman" pitchFamily="18" charset="0"/>
            </a:endParaRPr>
          </a:p>
        </p:txBody>
      </p:sp>
      <p:sp>
        <p:nvSpPr>
          <p:cNvPr id="5" name="Прямоугольник 4"/>
          <p:cNvSpPr/>
          <p:nvPr/>
        </p:nvSpPr>
        <p:spPr>
          <a:xfrm>
            <a:off x="3995936" y="1772816"/>
            <a:ext cx="4464496"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smtClean="0">
                <a:solidFill>
                  <a:srgbClr val="002060"/>
                </a:solidFill>
                <a:latin typeface="Times New Roman" pitchFamily="18" charset="0"/>
                <a:cs typeface="Times New Roman" pitchFamily="18" charset="0"/>
              </a:rPr>
              <a:t>Кормушки лучше делать самые простые – из тетра пакетов, а также из пластиковых бутылок. </a:t>
            </a:r>
            <a:endParaRPr lang="ru-RU" sz="2800" dirty="0">
              <a:solidFill>
                <a:srgbClr val="002060"/>
              </a:solidFill>
              <a:latin typeface="Times New Roman" pitchFamily="18" charset="0"/>
              <a:cs typeface="Times New Roman" pitchFamily="18" charset="0"/>
            </a:endParaRPr>
          </a:p>
        </p:txBody>
      </p:sp>
      <p:sp>
        <p:nvSpPr>
          <p:cNvPr id="8" name="Прямоугольник 7"/>
          <p:cNvSpPr/>
          <p:nvPr/>
        </p:nvSpPr>
        <p:spPr>
          <a:xfrm>
            <a:off x="251520" y="4653136"/>
            <a:ext cx="4788024" cy="954107"/>
          </a:xfrm>
          <a:prstGeom prst="rect">
            <a:avLst/>
          </a:prstGeom>
        </p:spPr>
        <p:txBody>
          <a:bodyPr wrap="square">
            <a:spAutoFit/>
          </a:bodyPr>
          <a:lstStyle/>
          <a:p>
            <a:r>
              <a:rPr lang="ru-RU" sz="2800" dirty="0" smtClean="0">
                <a:solidFill>
                  <a:srgbClr val="002060"/>
                </a:solidFill>
                <a:latin typeface="Times New Roman" pitchFamily="18" charset="0"/>
                <a:cs typeface="Times New Roman" pitchFamily="18" charset="0"/>
              </a:rPr>
              <a:t>Более долговечные кормушки сделанные из дерева. </a:t>
            </a:r>
            <a:endParaRPr lang="ru-RU" sz="2800" dirty="0"/>
          </a:p>
        </p:txBody>
      </p:sp>
      <p:pic>
        <p:nvPicPr>
          <p:cNvPr id="10" name="Рисунок 9" descr="SDC12186.JPG"/>
          <p:cNvPicPr>
            <a:picLocks noChangeAspect="1"/>
          </p:cNvPicPr>
          <p:nvPr/>
        </p:nvPicPr>
        <p:blipFill>
          <a:blip r:embed="rId2" cstate="print"/>
          <a:stretch>
            <a:fillRect/>
          </a:stretch>
        </p:blipFill>
        <p:spPr>
          <a:xfrm>
            <a:off x="388842" y="1844824"/>
            <a:ext cx="3499589" cy="2592288"/>
          </a:xfrm>
          <a:prstGeom prst="rect">
            <a:avLst/>
          </a:prstGeom>
        </p:spPr>
      </p:pic>
      <p:pic>
        <p:nvPicPr>
          <p:cNvPr id="6" name="Picture 7" descr="C:\Users\Artem\Desktop\Новая папка\IMG_0361.JPG"/>
          <p:cNvPicPr>
            <a:picLocks noChangeAspect="1" noChangeArrowheads="1"/>
          </p:cNvPicPr>
          <p:nvPr/>
        </p:nvPicPr>
        <p:blipFill>
          <a:blip r:embed="rId3" cstate="print"/>
          <a:srcRect/>
          <a:stretch>
            <a:fillRect/>
          </a:stretch>
        </p:blipFill>
        <p:spPr bwMode="auto">
          <a:xfrm>
            <a:off x="6012160" y="3789040"/>
            <a:ext cx="2232248" cy="285231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DC10944.AVI">
            <a:hlinkClick r:id="" action="ppaction://media"/>
          </p:cNvPr>
          <p:cNvPicPr>
            <a:picLocks noRot="1" noChangeAspect="1"/>
          </p:cNvPicPr>
          <p:nvPr>
            <a:videoFile r:link="rId1"/>
          </p:nvPr>
        </p:nvPicPr>
        <p:blipFill>
          <a:blip r:embed="rId3" cstate="print"/>
          <a:stretch>
            <a:fillRect/>
          </a:stretch>
        </p:blipFill>
        <p:spPr>
          <a:xfrm>
            <a:off x="1619672" y="1484784"/>
            <a:ext cx="6096000" cy="4572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rtem\Desktop\Новая папка\IMG_0358.JPG"/>
          <p:cNvPicPr>
            <a:picLocks noChangeAspect="1" noChangeArrowheads="1"/>
          </p:cNvPicPr>
          <p:nvPr/>
        </p:nvPicPr>
        <p:blipFill>
          <a:blip r:embed="rId2" cstate="print"/>
          <a:srcRect/>
          <a:stretch>
            <a:fillRect/>
          </a:stretch>
        </p:blipFill>
        <p:spPr bwMode="auto">
          <a:xfrm>
            <a:off x="395536" y="1556792"/>
            <a:ext cx="3900488" cy="2921000"/>
          </a:xfrm>
          <a:prstGeom prst="rect">
            <a:avLst/>
          </a:prstGeom>
          <a:noFill/>
          <a:ln w="9525">
            <a:noFill/>
            <a:miter lim="800000"/>
            <a:headEnd/>
            <a:tailEnd/>
          </a:ln>
        </p:spPr>
      </p:pic>
      <p:pic>
        <p:nvPicPr>
          <p:cNvPr id="4" name="Picture 6" descr="C:\Users\Artem\Desktop\Новая папка\IMG_0355.JPG"/>
          <p:cNvPicPr>
            <a:picLocks noChangeAspect="1" noChangeArrowheads="1"/>
          </p:cNvPicPr>
          <p:nvPr/>
        </p:nvPicPr>
        <p:blipFill>
          <a:blip r:embed="rId3" cstate="print"/>
          <a:srcRect/>
          <a:stretch>
            <a:fillRect/>
          </a:stretch>
        </p:blipFill>
        <p:spPr bwMode="auto">
          <a:xfrm>
            <a:off x="5508625" y="1484313"/>
            <a:ext cx="2713038" cy="3621087"/>
          </a:xfrm>
          <a:prstGeom prst="rect">
            <a:avLst/>
          </a:prstGeom>
          <a:noFill/>
          <a:ln w="9525">
            <a:noFill/>
            <a:miter lim="800000"/>
            <a:headEnd/>
            <a:tailEnd/>
          </a:ln>
        </p:spPr>
      </p:pic>
      <p:pic>
        <p:nvPicPr>
          <p:cNvPr id="3" name="Picture 7" descr="C:\Users\Artem\Desktop\Новая папка\IMG_0376.JPG"/>
          <p:cNvPicPr>
            <a:picLocks noChangeAspect="1" noChangeArrowheads="1"/>
          </p:cNvPicPr>
          <p:nvPr/>
        </p:nvPicPr>
        <p:blipFill>
          <a:blip r:embed="rId4" cstate="print"/>
          <a:srcRect/>
          <a:stretch>
            <a:fillRect/>
          </a:stretch>
        </p:blipFill>
        <p:spPr bwMode="auto">
          <a:xfrm>
            <a:off x="2627784" y="4133850"/>
            <a:ext cx="3635375" cy="272415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412776"/>
            <a:ext cx="74168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accent2">
                    <a:lumMod val="50000"/>
                  </a:schemeClr>
                </a:solidFill>
                <a:latin typeface="Times New Roman" pitchFamily="18" charset="0"/>
                <a:cs typeface="Times New Roman" pitchFamily="18" charset="0"/>
              </a:rPr>
              <a:t>Наблюдение</a:t>
            </a:r>
            <a:endParaRPr lang="ru-RU" sz="3200" b="1" dirty="0">
              <a:solidFill>
                <a:schemeClr val="accent2">
                  <a:lumMod val="50000"/>
                </a:schemeClr>
              </a:solidFill>
              <a:latin typeface="Times New Roman" pitchFamily="18" charset="0"/>
              <a:cs typeface="Times New Roman" pitchFamily="18" charset="0"/>
            </a:endParaRPr>
          </a:p>
        </p:txBody>
      </p:sp>
      <p:sp>
        <p:nvSpPr>
          <p:cNvPr id="6" name="Прямоугольник 5"/>
          <p:cNvSpPr/>
          <p:nvPr/>
        </p:nvSpPr>
        <p:spPr>
          <a:xfrm>
            <a:off x="179512" y="2060848"/>
            <a:ext cx="482453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ru-RU" sz="2400" dirty="0" smtClean="0">
                <a:solidFill>
                  <a:srgbClr val="002060"/>
                </a:solidFill>
                <a:latin typeface="Times New Roman" pitchFamily="18" charset="0"/>
                <a:cs typeface="Times New Roman" pitchFamily="18" charset="0"/>
              </a:rPr>
              <a:t>Каждый день мы наполняли</a:t>
            </a:r>
          </a:p>
          <a:p>
            <a:pPr marL="457200" indent="-457200"/>
            <a:r>
              <a:rPr lang="ru-RU" sz="2400" dirty="0" smtClean="0">
                <a:solidFill>
                  <a:srgbClr val="002060"/>
                </a:solidFill>
                <a:latin typeface="Times New Roman" pitchFamily="18" charset="0"/>
                <a:cs typeface="Times New Roman" pitchFamily="18" charset="0"/>
              </a:rPr>
              <a:t>      кормушки различными видами корма.</a:t>
            </a:r>
          </a:p>
          <a:p>
            <a:pPr algn="ctr"/>
            <a:r>
              <a:rPr lang="ru-RU" dirty="0" smtClean="0"/>
              <a:t> </a:t>
            </a:r>
            <a:endParaRPr lang="ru-RU" dirty="0"/>
          </a:p>
        </p:txBody>
      </p:sp>
      <p:sp>
        <p:nvSpPr>
          <p:cNvPr id="7" name="Прямоугольник 6"/>
          <p:cNvSpPr/>
          <p:nvPr/>
        </p:nvSpPr>
        <p:spPr>
          <a:xfrm>
            <a:off x="4211960" y="2924944"/>
            <a:ext cx="4680520" cy="2308324"/>
          </a:xfrm>
          <a:prstGeom prst="rect">
            <a:avLst/>
          </a:prstGeom>
        </p:spPr>
        <p:txBody>
          <a:bodyPr wrap="square">
            <a:spAutoFit/>
          </a:bodyPr>
          <a:lstStyle/>
          <a:p>
            <a:r>
              <a:rPr lang="ru-RU" sz="2400" dirty="0" smtClean="0">
                <a:solidFill>
                  <a:srgbClr val="002060"/>
                </a:solidFill>
                <a:latin typeface="Times New Roman" pitchFamily="18" charset="0"/>
                <a:cs typeface="Times New Roman" pitchFamily="18" charset="0"/>
              </a:rPr>
              <a:t>2. Проводили наблюдения за кормушками в течение часа, записывали в лист наблюдений температуру воздуха, </a:t>
            </a:r>
            <a:r>
              <a:rPr lang="ru-RU" sz="2400" dirty="0" err="1" smtClean="0">
                <a:solidFill>
                  <a:srgbClr val="002060"/>
                </a:solidFill>
                <a:latin typeface="Times New Roman" pitchFamily="18" charset="0"/>
                <a:cs typeface="Times New Roman" pitchFamily="18" charset="0"/>
              </a:rPr>
              <a:t>облачность,число</a:t>
            </a:r>
            <a:r>
              <a:rPr lang="ru-RU" sz="2400" dirty="0" smtClean="0">
                <a:solidFill>
                  <a:srgbClr val="002060"/>
                </a:solidFill>
                <a:latin typeface="Times New Roman" pitchFamily="18" charset="0"/>
                <a:cs typeface="Times New Roman" pitchFamily="18" charset="0"/>
              </a:rPr>
              <a:t> птиц, прилетающих к кормушке.</a:t>
            </a:r>
          </a:p>
        </p:txBody>
      </p:sp>
      <p:pic>
        <p:nvPicPr>
          <p:cNvPr id="10" name="Рисунок 9" descr="DSC09107.JPG"/>
          <p:cNvPicPr>
            <a:picLocks noChangeAspect="1"/>
          </p:cNvPicPr>
          <p:nvPr/>
        </p:nvPicPr>
        <p:blipFill>
          <a:blip r:embed="rId2" cstate="print"/>
          <a:stretch>
            <a:fillRect/>
          </a:stretch>
        </p:blipFill>
        <p:spPr>
          <a:xfrm>
            <a:off x="539552" y="3068960"/>
            <a:ext cx="3168352" cy="2160240"/>
          </a:xfrm>
          <a:prstGeom prst="rect">
            <a:avLst/>
          </a:prstGeom>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23528" y="1700808"/>
          <a:ext cx="8496943" cy="4413258"/>
        </p:xfrm>
        <a:graphic>
          <a:graphicData uri="http://schemas.openxmlformats.org/drawingml/2006/table">
            <a:tbl>
              <a:tblPr/>
              <a:tblGrid>
                <a:gridCol w="1512167"/>
                <a:gridCol w="3465078"/>
                <a:gridCol w="3519698"/>
              </a:tblGrid>
              <a:tr h="417541">
                <a:tc>
                  <a:txBody>
                    <a:bodyPr/>
                    <a:lstStyle/>
                    <a:p>
                      <a:pPr algn="just">
                        <a:lnSpc>
                          <a:spcPct val="100000"/>
                        </a:lnSpc>
                        <a:spcAft>
                          <a:spcPts val="0"/>
                        </a:spcAft>
                      </a:pPr>
                      <a:r>
                        <a:rPr lang="ru-RU" sz="1600" b="1" dirty="0">
                          <a:solidFill>
                            <a:schemeClr val="tx2">
                              <a:lumMod val="50000"/>
                            </a:schemeClr>
                          </a:solidFill>
                          <a:latin typeface="Times New Roman"/>
                          <a:ea typeface="Times New Roman"/>
                          <a:cs typeface="Times New Roman"/>
                        </a:rPr>
                        <a:t>Название птицы</a:t>
                      </a:r>
                      <a:endParaRPr lang="ru-RU" sz="1600" b="1" dirty="0">
                        <a:solidFill>
                          <a:schemeClr val="tx2">
                            <a:lumMod val="50000"/>
                          </a:schemeClr>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b="1" dirty="0">
                          <a:solidFill>
                            <a:schemeClr val="tx2">
                              <a:lumMod val="50000"/>
                            </a:schemeClr>
                          </a:solidFill>
                          <a:latin typeface="Times New Roman"/>
                          <a:ea typeface="Times New Roman"/>
                          <a:cs typeface="Times New Roman"/>
                        </a:rPr>
                        <a:t>Чем питается в природе зимой</a:t>
                      </a:r>
                      <a:endParaRPr lang="ru-RU" sz="1600" b="1" dirty="0">
                        <a:solidFill>
                          <a:schemeClr val="tx2">
                            <a:lumMod val="50000"/>
                          </a:schemeClr>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b="1" dirty="0">
                          <a:solidFill>
                            <a:schemeClr val="tx2">
                              <a:lumMod val="50000"/>
                            </a:schemeClr>
                          </a:solidFill>
                          <a:latin typeface="Times New Roman"/>
                          <a:ea typeface="Times New Roman"/>
                          <a:cs typeface="Times New Roman"/>
                        </a:rPr>
                        <a:t>Чем можно подкармливать</a:t>
                      </a:r>
                      <a:endParaRPr lang="ru-RU" sz="1600" b="1" dirty="0">
                        <a:solidFill>
                          <a:schemeClr val="tx2">
                            <a:lumMod val="50000"/>
                          </a:schemeClr>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99170">
                <a:tc>
                  <a:txBody>
                    <a:bodyPr/>
                    <a:lstStyle/>
                    <a:p>
                      <a:pPr algn="just">
                        <a:lnSpc>
                          <a:spcPct val="100000"/>
                        </a:lnSpc>
                        <a:spcAft>
                          <a:spcPts val="0"/>
                        </a:spcAft>
                      </a:pPr>
                      <a:r>
                        <a:rPr lang="ru-RU" sz="1600" b="1" dirty="0">
                          <a:solidFill>
                            <a:schemeClr val="tx2">
                              <a:lumMod val="50000"/>
                            </a:schemeClr>
                          </a:solidFill>
                          <a:latin typeface="Times New Roman"/>
                          <a:ea typeface="Times New Roman"/>
                          <a:cs typeface="Times New Roman"/>
                        </a:rPr>
                        <a:t>Воробей домовой</a:t>
                      </a:r>
                      <a:endParaRPr lang="ru-RU" sz="1600" b="1" dirty="0">
                        <a:solidFill>
                          <a:schemeClr val="tx2">
                            <a:lumMod val="50000"/>
                          </a:schemeClr>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Семена сорных растений, хлебные крошки.</a:t>
                      </a:r>
                      <a:endParaRPr lang="ru-RU" sz="16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Овес и просо</a:t>
                      </a:r>
                      <a:r>
                        <a:rPr lang="ru-RU" sz="1600" dirty="0" smtClean="0">
                          <a:solidFill>
                            <a:srgbClr val="000000"/>
                          </a:solidFill>
                          <a:latin typeface="Times New Roman"/>
                          <a:ea typeface="Times New Roman"/>
                          <a:cs typeface="Times New Roman"/>
                        </a:rPr>
                        <a:t>, пшеничные </a:t>
                      </a:r>
                      <a:r>
                        <a:rPr lang="ru-RU" sz="1600" dirty="0">
                          <a:solidFill>
                            <a:srgbClr val="000000"/>
                          </a:solidFill>
                          <a:latin typeface="Times New Roman"/>
                          <a:ea typeface="Times New Roman"/>
                          <a:cs typeface="Times New Roman"/>
                        </a:rPr>
                        <a:t>отруби,  а также крошки белого хлеба</a:t>
                      </a:r>
                      <a:endParaRPr lang="ru-RU" sz="16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69002">
                <a:tc>
                  <a:txBody>
                    <a:bodyPr/>
                    <a:lstStyle/>
                    <a:p>
                      <a:pPr algn="just">
                        <a:lnSpc>
                          <a:spcPct val="100000"/>
                        </a:lnSpc>
                        <a:spcAft>
                          <a:spcPts val="0"/>
                        </a:spcAft>
                      </a:pPr>
                      <a:r>
                        <a:rPr lang="ru-RU" sz="1600" b="1" dirty="0">
                          <a:solidFill>
                            <a:schemeClr val="tx2">
                              <a:lumMod val="50000"/>
                            </a:schemeClr>
                          </a:solidFill>
                          <a:latin typeface="Times New Roman"/>
                          <a:ea typeface="Times New Roman"/>
                          <a:cs typeface="Times New Roman"/>
                        </a:rPr>
                        <a:t>Синица большая</a:t>
                      </a:r>
                      <a:endParaRPr lang="ru-RU" sz="1400" b="1" dirty="0">
                        <a:solidFill>
                          <a:schemeClr val="tx2">
                            <a:lumMod val="50000"/>
                          </a:schemeClr>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latin typeface="Times New Roman"/>
                          <a:ea typeface="Times New Roman"/>
                          <a:cs typeface="Times New Roman"/>
                        </a:rPr>
                        <a:t>Семенами и другой растительной пищей, личинками и куколками спрятавшихся насекомых.</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latin typeface="Times New Roman"/>
                          <a:ea typeface="Times New Roman"/>
                          <a:cs typeface="Times New Roman"/>
                        </a:rPr>
                        <a:t>Семена, мясо, говяжий жир, несоленое  сало.    Очень  любят     семечки  подсолнечника. </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99170">
                <a:tc>
                  <a:txBody>
                    <a:bodyPr/>
                    <a:lstStyle/>
                    <a:p>
                      <a:pPr algn="just">
                        <a:lnSpc>
                          <a:spcPct val="100000"/>
                        </a:lnSpc>
                        <a:spcAft>
                          <a:spcPts val="0"/>
                        </a:spcAft>
                      </a:pPr>
                      <a:r>
                        <a:rPr lang="ru-RU" sz="1600" b="1">
                          <a:solidFill>
                            <a:schemeClr val="tx2">
                              <a:lumMod val="50000"/>
                            </a:schemeClr>
                          </a:solidFill>
                          <a:latin typeface="Times New Roman"/>
                          <a:ea typeface="Times New Roman"/>
                          <a:cs typeface="Times New Roman"/>
                        </a:rPr>
                        <a:t>Дятел</a:t>
                      </a:r>
                      <a:endParaRPr lang="ru-RU" sz="1400" b="1">
                        <a:solidFill>
                          <a:schemeClr val="tx2">
                            <a:lumMod val="50000"/>
                          </a:schemeClr>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latin typeface="Times New Roman"/>
                          <a:ea typeface="Times New Roman"/>
                          <a:cs typeface="Times New Roman"/>
                        </a:rPr>
                        <a:t>Семена  сосны и ели, личинками и куколками спрятавшихся насекомых.</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 Сухофрукты, свежие мягкие фрукты, несоленое сало.</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7541">
                <a:tc>
                  <a:txBody>
                    <a:bodyPr/>
                    <a:lstStyle/>
                    <a:p>
                      <a:pPr algn="just">
                        <a:lnSpc>
                          <a:spcPct val="100000"/>
                        </a:lnSpc>
                        <a:spcAft>
                          <a:spcPts val="0"/>
                        </a:spcAft>
                      </a:pPr>
                      <a:r>
                        <a:rPr lang="ru-RU" sz="1600" b="1">
                          <a:solidFill>
                            <a:schemeClr val="tx2">
                              <a:lumMod val="50000"/>
                            </a:schemeClr>
                          </a:solidFill>
                          <a:latin typeface="Times New Roman"/>
                          <a:ea typeface="Times New Roman"/>
                          <a:cs typeface="Times New Roman"/>
                        </a:rPr>
                        <a:t>Снегирь</a:t>
                      </a:r>
                      <a:endParaRPr lang="ru-RU" sz="1400" b="1">
                        <a:solidFill>
                          <a:schemeClr val="tx2">
                            <a:lumMod val="50000"/>
                          </a:schemeClr>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a:latin typeface="Times New Roman"/>
                          <a:ea typeface="Times New Roman"/>
                          <a:cs typeface="Times New Roman"/>
                        </a:rPr>
                        <a:t>Семенами  растений  и  ягодами.</a:t>
                      </a:r>
                      <a:endParaRPr lang="ru-RU" sz="140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Ягоды рябины, бузины, боярышника.</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41525">
                <a:tc>
                  <a:txBody>
                    <a:bodyPr/>
                    <a:lstStyle/>
                    <a:p>
                      <a:pPr algn="just">
                        <a:lnSpc>
                          <a:spcPct val="100000"/>
                        </a:lnSpc>
                        <a:spcAft>
                          <a:spcPts val="0"/>
                        </a:spcAft>
                      </a:pPr>
                      <a:r>
                        <a:rPr lang="ru-RU" sz="1600" b="1" dirty="0">
                          <a:solidFill>
                            <a:schemeClr val="tx2">
                              <a:lumMod val="50000"/>
                            </a:schemeClr>
                          </a:solidFill>
                          <a:latin typeface="Times New Roman"/>
                          <a:ea typeface="Times New Roman"/>
                          <a:cs typeface="Times New Roman"/>
                        </a:rPr>
                        <a:t>Сойка</a:t>
                      </a:r>
                      <a:endParaRPr lang="ru-RU" sz="1400" b="1" dirty="0">
                        <a:solidFill>
                          <a:schemeClr val="tx2">
                            <a:lumMod val="50000"/>
                          </a:schemeClr>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a:latin typeface="Times New Roman"/>
                          <a:ea typeface="Times New Roman"/>
                          <a:cs typeface="Times New Roman"/>
                        </a:rPr>
                        <a:t>Семенами  растений  и  ягодами.</a:t>
                      </a:r>
                      <a:endParaRPr lang="ru-RU" sz="140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Ягоды рябины, семена, крошки белого хлеба.</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99170">
                <a:tc>
                  <a:txBody>
                    <a:bodyPr/>
                    <a:lstStyle/>
                    <a:p>
                      <a:pPr algn="just">
                        <a:lnSpc>
                          <a:spcPct val="100000"/>
                        </a:lnSpc>
                        <a:spcAft>
                          <a:spcPts val="0"/>
                        </a:spcAft>
                      </a:pPr>
                      <a:r>
                        <a:rPr lang="ru-RU" sz="1600" b="1" dirty="0">
                          <a:solidFill>
                            <a:schemeClr val="tx2">
                              <a:lumMod val="50000"/>
                            </a:schemeClr>
                          </a:solidFill>
                          <a:latin typeface="Times New Roman"/>
                          <a:ea typeface="Times New Roman"/>
                          <a:cs typeface="Times New Roman"/>
                        </a:rPr>
                        <a:t>Чёрный ворон</a:t>
                      </a:r>
                      <a:endParaRPr lang="ru-RU" sz="1400" b="1" dirty="0">
                        <a:solidFill>
                          <a:schemeClr val="tx2">
                            <a:lumMod val="50000"/>
                          </a:schemeClr>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a:solidFill>
                            <a:srgbClr val="000000"/>
                          </a:solidFill>
                          <a:latin typeface="Times New Roman"/>
                          <a:ea typeface="Times New Roman"/>
                          <a:cs typeface="Times New Roman"/>
                        </a:rPr>
                        <a:t>Всеяден.</a:t>
                      </a:r>
                      <a:endParaRPr lang="ru-RU" sz="140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Может питаться любыми отходами на мусорных контейнеров.</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tatic.livescience.ru/pticy/table2.jpg"/>
          <p:cNvPicPr/>
          <p:nvPr/>
        </p:nvPicPr>
        <p:blipFill>
          <a:blip r:embed="rId2" cstate="print"/>
          <a:srcRect/>
          <a:stretch>
            <a:fillRect/>
          </a:stretch>
        </p:blipFill>
        <p:spPr bwMode="auto">
          <a:xfrm>
            <a:off x="827584" y="1695450"/>
            <a:ext cx="7344816" cy="4469854"/>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1484784"/>
            <a:ext cx="6912768" cy="633313"/>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800" b="1" dirty="0" smtClean="0">
                <a:solidFill>
                  <a:srgbClr val="002060"/>
                </a:solidFill>
                <a:latin typeface="Times New Roman" pitchFamily="18" charset="0"/>
                <a:cs typeface="Times New Roman" pitchFamily="18" charset="0"/>
              </a:rPr>
              <a:t>Виды </a:t>
            </a:r>
            <a:r>
              <a:rPr lang="ru-RU" sz="2800" b="1" dirty="0" smtClean="0">
                <a:solidFill>
                  <a:srgbClr val="002060"/>
                </a:solidFill>
                <a:latin typeface="Times New Roman" pitchFamily="18" charset="0"/>
                <a:cs typeface="Times New Roman" pitchFamily="18" charset="0"/>
              </a:rPr>
              <a:t>птиц, </a:t>
            </a:r>
            <a:r>
              <a:rPr lang="ru-RU" sz="2800" b="1" dirty="0" smtClean="0">
                <a:solidFill>
                  <a:srgbClr val="002060"/>
                </a:solidFill>
                <a:latin typeface="Times New Roman" pitchFamily="18" charset="0"/>
                <a:cs typeface="Times New Roman" pitchFamily="18" charset="0"/>
              </a:rPr>
              <a:t>прилетевших за время наблюдения</a:t>
            </a:r>
            <a:endParaRPr lang="ru-RU" sz="2800" dirty="0">
              <a:solidFill>
                <a:srgbClr val="002060"/>
              </a:solidFill>
              <a:latin typeface="Times New Roman" pitchFamily="18" charset="0"/>
              <a:cs typeface="Times New Roman" pitchFamily="18" charset="0"/>
            </a:endParaRPr>
          </a:p>
        </p:txBody>
      </p:sp>
      <p:graphicFrame>
        <p:nvGraphicFramePr>
          <p:cNvPr id="5" name="Диаграмма 4"/>
          <p:cNvGraphicFramePr/>
          <p:nvPr/>
        </p:nvGraphicFramePr>
        <p:xfrm>
          <a:off x="1763688" y="220486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196752"/>
            <a:ext cx="496855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179512" y="1772816"/>
            <a:ext cx="5328592" cy="4104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ru-RU" sz="2400" dirty="0" smtClean="0">
                <a:solidFill>
                  <a:schemeClr val="tx1"/>
                </a:solidFill>
                <a:latin typeface="Times New Roman" pitchFamily="18" charset="0"/>
                <a:cs typeface="Times New Roman" pitchFamily="18" charset="0"/>
              </a:rPr>
              <a:t>В нашем крае зимуют только </a:t>
            </a:r>
          </a:p>
          <a:p>
            <a:r>
              <a:rPr lang="ru-RU" sz="2400" dirty="0" smtClean="0">
                <a:solidFill>
                  <a:schemeClr val="tx1"/>
                </a:solidFill>
                <a:latin typeface="Times New Roman" pitchFamily="18" charset="0"/>
                <a:cs typeface="Times New Roman" pitchFamily="18" charset="0"/>
              </a:rPr>
              <a:t>приспособленные к выживанию в </a:t>
            </a:r>
          </a:p>
          <a:p>
            <a:r>
              <a:rPr lang="ru-RU" sz="2400" dirty="0" smtClean="0">
                <a:solidFill>
                  <a:schemeClr val="tx1"/>
                </a:solidFill>
                <a:latin typeface="Times New Roman" pitchFamily="18" charset="0"/>
                <a:cs typeface="Times New Roman" pitchFamily="18" charset="0"/>
              </a:rPr>
              <a:t>суровых погодных условиях птицы. </a:t>
            </a:r>
          </a:p>
          <a:p>
            <a:pPr>
              <a:buFont typeface="Arial" pitchFamily="34" charset="0"/>
              <a:buChar char="•"/>
            </a:pPr>
            <a:r>
              <a:rPr lang="ru-RU" sz="2400" dirty="0" smtClean="0">
                <a:solidFill>
                  <a:schemeClr val="tx1"/>
                </a:solidFill>
                <a:latin typeface="Times New Roman" pitchFamily="18" charset="0"/>
                <a:cs typeface="Times New Roman" pitchFamily="18" charset="0"/>
              </a:rPr>
              <a:t>Если каждая школа повесит хотя бы одну кормушку, то большая часть птиц будет обеспечена кормом.</a:t>
            </a:r>
          </a:p>
          <a:p>
            <a:pPr lvl="0">
              <a:buFont typeface="Arial" pitchFamily="34" charset="0"/>
              <a:buChar char="•"/>
            </a:pPr>
            <a:r>
              <a:rPr lang="ru-RU" sz="2400" dirty="0" smtClean="0">
                <a:solidFill>
                  <a:schemeClr val="tx1"/>
                </a:solidFill>
                <a:latin typeface="Times New Roman" pitchFamily="18" charset="0"/>
                <a:cs typeface="Times New Roman" pitchFamily="18" charset="0"/>
              </a:rPr>
              <a:t>Сытой птице мороз не страшен.</a:t>
            </a:r>
          </a:p>
          <a:p>
            <a:pPr lvl="0">
              <a:buFont typeface="Arial" pitchFamily="34" charset="0"/>
              <a:buChar char="•"/>
            </a:pPr>
            <a:endParaRPr lang="ru-RU" sz="2400" dirty="0" smtClean="0">
              <a:solidFill>
                <a:schemeClr val="tx1"/>
              </a:solidFill>
              <a:latin typeface="Times New Roman" pitchFamily="18" charset="0"/>
              <a:cs typeface="Times New Roman" pitchFamily="18" charset="0"/>
            </a:endParaRPr>
          </a:p>
          <a:p>
            <a:pPr lvl="0">
              <a:buFont typeface="Arial" pitchFamily="34" charset="0"/>
              <a:buChar char="•"/>
            </a:pPr>
            <a:endParaRPr lang="ru-RU" sz="2400" dirty="0" smtClean="0">
              <a:solidFill>
                <a:schemeClr val="tx1"/>
              </a:solidFill>
              <a:latin typeface="Times New Roman" pitchFamily="18" charset="0"/>
              <a:cs typeface="Times New Roman" pitchFamily="18" charset="0"/>
            </a:endParaRPr>
          </a:p>
          <a:p>
            <a:pPr lvl="0">
              <a:buFont typeface="Arial" pitchFamily="34" charset="0"/>
              <a:buChar char="•"/>
            </a:pPr>
            <a:endParaRPr lang="ru-RU" sz="2400" dirty="0" smtClean="0">
              <a:solidFill>
                <a:schemeClr val="tx1"/>
              </a:solidFill>
              <a:latin typeface="Times New Roman" pitchFamily="18" charset="0"/>
              <a:cs typeface="Times New Roman" pitchFamily="18" charset="0"/>
            </a:endParaRPr>
          </a:p>
          <a:p>
            <a:pPr lvl="0">
              <a:buFont typeface="Arial" pitchFamily="34" charset="0"/>
              <a:buChar char="•"/>
            </a:pPr>
            <a:endParaRPr lang="ru-RU" sz="2400" dirty="0" smtClean="0">
              <a:solidFill>
                <a:schemeClr val="tx1"/>
              </a:solidFill>
              <a:latin typeface="Times New Roman" pitchFamily="18" charset="0"/>
              <a:cs typeface="Times New Roman" pitchFamily="18" charset="0"/>
            </a:endParaRPr>
          </a:p>
          <a:p>
            <a:pPr lvl="0">
              <a:buFont typeface="Arial" pitchFamily="34" charset="0"/>
              <a:buChar char="•"/>
            </a:pPr>
            <a:endParaRPr lang="ru-RU" sz="2400" dirty="0" smtClean="0">
              <a:solidFill>
                <a:schemeClr val="tx1"/>
              </a:solidFill>
              <a:latin typeface="Times New Roman" pitchFamily="18" charset="0"/>
              <a:cs typeface="Times New Roman" pitchFamily="18" charset="0"/>
            </a:endParaRPr>
          </a:p>
          <a:p>
            <a:pPr lvl="0"/>
            <a:endParaRPr lang="ru-RU" dirty="0" smtClean="0"/>
          </a:p>
          <a:p>
            <a:pPr algn="ctr"/>
            <a:endParaRPr lang="ru-RU" dirty="0"/>
          </a:p>
        </p:txBody>
      </p:sp>
      <p:sp>
        <p:nvSpPr>
          <p:cNvPr id="6" name="Прямоугольник 5"/>
          <p:cNvSpPr/>
          <p:nvPr/>
        </p:nvSpPr>
        <p:spPr>
          <a:xfrm>
            <a:off x="4355976" y="4077072"/>
            <a:ext cx="4572000" cy="2308324"/>
          </a:xfrm>
          <a:prstGeom prst="rect">
            <a:avLst/>
          </a:prstGeom>
        </p:spPr>
        <p:txBody>
          <a:bodyPr>
            <a:spAutoFit/>
          </a:bodyPr>
          <a:lstStyle/>
          <a:p>
            <a:pPr lvl="0">
              <a:buFont typeface="Arial" pitchFamily="34" charset="0"/>
              <a:buChar char="•"/>
            </a:pPr>
            <a:r>
              <a:rPr lang="ru-RU" sz="2400" dirty="0" smtClean="0">
                <a:latin typeface="Times New Roman" pitchFamily="18" charset="0"/>
                <a:cs typeface="Times New Roman" pitchFamily="18" charset="0"/>
              </a:rPr>
              <a:t>Главное правило: не забывать подсыпать корм в кормушки. Нерегулярное наполнение кормушки может вызвать гибель привыкших к подкормке пернатых.</a:t>
            </a:r>
          </a:p>
        </p:txBody>
      </p:sp>
      <p:pic>
        <p:nvPicPr>
          <p:cNvPr id="8" name="Рисунок 7" descr="SDC12197.JPG"/>
          <p:cNvPicPr>
            <a:picLocks noChangeAspect="1"/>
          </p:cNvPicPr>
          <p:nvPr/>
        </p:nvPicPr>
        <p:blipFill>
          <a:blip r:embed="rId2" cstate="print"/>
          <a:srcRect l="12759" r="4888"/>
          <a:stretch>
            <a:fillRect/>
          </a:stretch>
        </p:blipFill>
        <p:spPr>
          <a:xfrm>
            <a:off x="5868144" y="1484784"/>
            <a:ext cx="3024336" cy="2592288"/>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611560" y="4077072"/>
            <a:ext cx="3057525" cy="208597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uchportfolio.ru/public_files/402272319.jpg"/>
          <p:cNvPicPr>
            <a:picLocks noChangeAspect="1" noChangeArrowheads="1"/>
          </p:cNvPicPr>
          <p:nvPr/>
        </p:nvPicPr>
        <p:blipFill>
          <a:blip r:embed="rId2" cstate="print"/>
          <a:srcRect/>
          <a:stretch>
            <a:fillRect/>
          </a:stretch>
        </p:blipFill>
        <p:spPr bwMode="auto">
          <a:xfrm>
            <a:off x="539552" y="1556792"/>
            <a:ext cx="3128190" cy="4923928"/>
          </a:xfrm>
          <a:prstGeom prst="rect">
            <a:avLst/>
          </a:prstGeom>
          <a:noFill/>
        </p:spPr>
      </p:pic>
      <p:pic>
        <p:nvPicPr>
          <p:cNvPr id="3" name="Рисунок 2" descr="IMG_20160928_211354.jpg"/>
          <p:cNvPicPr>
            <a:picLocks noChangeAspect="1"/>
          </p:cNvPicPr>
          <p:nvPr/>
        </p:nvPicPr>
        <p:blipFill>
          <a:blip r:embed="rId3" cstate="print"/>
          <a:stretch>
            <a:fillRect/>
          </a:stretch>
        </p:blipFill>
        <p:spPr>
          <a:xfrm>
            <a:off x="4067944" y="1844824"/>
            <a:ext cx="4800533" cy="3600400"/>
          </a:xfrm>
          <a:prstGeom prst="rect">
            <a:avLst/>
          </a:prstGeom>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403648" y="1449071"/>
            <a:ext cx="61206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CYR"/>
                <a:ea typeface="Times New Roman" pitchFamily="18" charset="0"/>
                <a:cs typeface="Arial" pitchFamily="34" charset="0"/>
              </a:rPr>
              <a:t>Заключение</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251520" y="2152888"/>
            <a:ext cx="871296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a:ea typeface="Times New Roman" pitchFamily="18" charset="0"/>
                <a:cs typeface="Arial" pitchFamily="34" charset="0"/>
              </a:rPr>
              <a:t>После всей проделанной работы мы пришли к таким </a:t>
            </a:r>
            <a:r>
              <a:rPr kumimoji="0" lang="ru-RU" sz="2400" b="1" i="0" u="none" strike="noStrike" cap="none" normalizeH="0" baseline="0" dirty="0" smtClean="0">
                <a:ln>
                  <a:noFill/>
                </a:ln>
                <a:solidFill>
                  <a:schemeClr val="tx1"/>
                </a:solidFill>
                <a:effectLst/>
                <a:latin typeface="Times"/>
                <a:ea typeface="Times New Roman" pitchFamily="18" charset="0"/>
                <a:cs typeface="Arial" pitchFamily="34" charset="0"/>
              </a:rPr>
              <a:t>выводам:</a:t>
            </a:r>
            <a:endParaRPr kumimoji="0" lang="ru-RU" sz="2400" b="0" i="0" u="none" strike="noStrike" cap="none" normalizeH="0" baseline="0" dirty="0" smtClean="0">
              <a:ln>
                <a:noFill/>
              </a:ln>
              <a:solidFill>
                <a:schemeClr val="tx1"/>
              </a:solidFill>
              <a:effectLst/>
              <a:latin typeface="Times"/>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Blip>
                <a:blip r:embed="rId2"/>
              </a:buBlip>
              <a:tabLst>
                <a:tab pos="355600" algn="l"/>
              </a:tabLst>
            </a:pPr>
            <a:r>
              <a:rPr kumimoji="0" lang="ru-RU" sz="2400" b="0" i="0" u="none" strike="noStrike" cap="none" normalizeH="0" baseline="0" dirty="0" smtClean="0">
                <a:ln>
                  <a:noFill/>
                </a:ln>
                <a:solidFill>
                  <a:schemeClr val="tx1"/>
                </a:solidFill>
                <a:effectLst/>
                <a:latin typeface="Times"/>
                <a:ea typeface="Times New Roman" pitchFamily="18" charset="0"/>
                <a:cs typeface="Arial" pitchFamily="34" charset="0"/>
              </a:rPr>
              <a:t> Зимуют в нашем крае не все птицы, а только приспособленные к выживанию в наших погодных условиях.</a:t>
            </a:r>
          </a:p>
          <a:p>
            <a:pPr marL="0" marR="0" lvl="0" indent="0" algn="l" defTabSz="914400" rtl="0" eaLnBrk="0" fontAlgn="base" latinLnBrk="0" hangingPunct="0">
              <a:lnSpc>
                <a:spcPct val="100000"/>
              </a:lnSpc>
              <a:spcBef>
                <a:spcPct val="0"/>
              </a:spcBef>
              <a:spcAft>
                <a:spcPct val="0"/>
              </a:spcAft>
              <a:buClrTx/>
              <a:buSzTx/>
              <a:buBlip>
                <a:blip r:embed="rId2"/>
              </a:buBlip>
              <a:tabLst>
                <a:tab pos="355600" algn="l"/>
              </a:tabLst>
            </a:pPr>
            <a:r>
              <a:rPr kumimoji="0" lang="ru-RU" sz="2400" b="0" i="0" u="none" strike="noStrike" cap="none" normalizeH="0" baseline="0" dirty="0" smtClean="0">
                <a:ln>
                  <a:noFill/>
                </a:ln>
                <a:solidFill>
                  <a:schemeClr val="tx1"/>
                </a:solidFill>
                <a:effectLst/>
                <a:latin typeface="Times"/>
                <a:ea typeface="Times New Roman" pitchFamily="18" charset="0"/>
                <a:cs typeface="Arial" pitchFamily="34" charset="0"/>
              </a:rPr>
              <a:t> В </a:t>
            </a:r>
            <a:r>
              <a:rPr lang="ru-RU" sz="2400" dirty="0" smtClean="0">
                <a:latin typeface="Times"/>
                <a:ea typeface="Times New Roman" pitchFamily="18" charset="0"/>
                <a:cs typeface="Arial" pitchFamily="34" charset="0"/>
              </a:rPr>
              <a:t>нашем городе  рядом с человеком зимуют воробьи, голуби, синицы, сороки, вороны.</a:t>
            </a:r>
          </a:p>
          <a:p>
            <a:pPr marL="0" marR="0" lvl="0" indent="0" algn="l" defTabSz="914400" rtl="0" eaLnBrk="0" fontAlgn="base" latinLnBrk="0" hangingPunct="0">
              <a:lnSpc>
                <a:spcPct val="100000"/>
              </a:lnSpc>
              <a:spcBef>
                <a:spcPct val="0"/>
              </a:spcBef>
              <a:spcAft>
                <a:spcPct val="0"/>
              </a:spcAft>
              <a:buClrTx/>
              <a:buSzTx/>
              <a:buBlip>
                <a:blip r:embed="rId2"/>
              </a:buBlip>
              <a:tabLst>
                <a:tab pos="355600" algn="l"/>
              </a:tabLst>
            </a:pPr>
            <a:r>
              <a:rPr lang="ru-RU" sz="2400" dirty="0" smtClean="0">
                <a:latin typeface="Times"/>
                <a:ea typeface="Times New Roman" pitchFamily="18" charset="0"/>
                <a:cs typeface="Arial" pitchFamily="34" charset="0"/>
              </a:rPr>
              <a:t> Птицы довольно успешно могут противостоять холоду в том случае, если вокруг много подходящего корма. </a:t>
            </a:r>
          </a:p>
          <a:p>
            <a:pPr marL="0" marR="0" lvl="0" indent="0" algn="l" defTabSz="914400" rtl="0" eaLnBrk="0" fontAlgn="base" latinLnBrk="0" hangingPunct="0">
              <a:lnSpc>
                <a:spcPct val="100000"/>
              </a:lnSpc>
              <a:spcBef>
                <a:spcPct val="0"/>
              </a:spcBef>
              <a:spcAft>
                <a:spcPct val="0"/>
              </a:spcAft>
              <a:buClrTx/>
              <a:buSzTx/>
              <a:buBlip>
                <a:blip r:embed="rId2"/>
              </a:buBlip>
              <a:tabLst>
                <a:tab pos="355600" algn="l"/>
              </a:tabLst>
            </a:pPr>
            <a:r>
              <a:rPr lang="ru-RU" sz="2400" dirty="0" smtClean="0">
                <a:latin typeface="Times"/>
                <a:ea typeface="Times New Roman" pitchFamily="18" charset="0"/>
                <a:cs typeface="Arial" pitchFamily="34" charset="0"/>
              </a:rPr>
              <a:t> И человек может помочь перезимовать птахам, развешивая  кормушки</a:t>
            </a: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9552" y="1781235"/>
            <a:ext cx="792088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Т. </a:t>
            </a:r>
            <a:r>
              <a:rPr kumimoji="0" lang="ru-RU" sz="1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Евдошенко</a:t>
            </a: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«Берегите птиц»</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 птицах много знаем мы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в то же время мало,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нужно всем: и вам, и нам,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Чтоб их побольше стало.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этого побережём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Своих друзей пернатых,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Иначе мы к нулю сведём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Певцов наших крылатых.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Съедят деревья и плоды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Личинки насекомых,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поредеют все сады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Без наших птиц знакомых.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Зимой поставь кормушку им,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Синицам дай ты сала;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Пшено едят все воробьи,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Подсыпь, как станет мало.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Они вознаградят труды,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зацветут кругом сады.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Среди зелёной той листвы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Их песенку услышишь 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772816"/>
            <a:ext cx="6768752"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002060"/>
                </a:solidFill>
                <a:latin typeface="Times New Roman" pitchFamily="18" charset="0"/>
                <a:cs typeface="Times New Roman" pitchFamily="18" charset="0"/>
              </a:rPr>
              <a:t>Спасибо за внимание!</a:t>
            </a:r>
            <a:endParaRPr lang="ru-RU" sz="3600" b="1" dirty="0">
              <a:solidFill>
                <a:srgbClr val="002060"/>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56792"/>
            <a:ext cx="7772400" cy="4824536"/>
          </a:xfrm>
        </p:spPr>
        <p:txBody>
          <a:bodyPr>
            <a:normAutofit fontScale="90000"/>
          </a:bodyPr>
          <a:lstStyle/>
          <a:p>
            <a:r>
              <a:rPr lang="ru-RU" sz="3600" b="1" dirty="0" smtClean="0">
                <a:latin typeface="Times New Roman" pitchFamily="18" charset="0"/>
                <a:cs typeface="Times New Roman" pitchFamily="18" charset="0"/>
              </a:rPr>
              <a:t>Идея проекта:</a:t>
            </a:r>
            <a:r>
              <a:rPr lang="ru-RU" sz="3200" dirty="0" smtClean="0"/>
              <a:t> </a:t>
            </a:r>
            <a:r>
              <a:rPr lang="ru-RU" sz="3600" dirty="0" smtClean="0">
                <a:latin typeface="Times New Roman" pitchFamily="18" charset="0"/>
                <a:cs typeface="Times New Roman" pitchFamily="18" charset="0"/>
              </a:rPr>
              <a:t>помочь братьям нашим меньшим</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Предмет исследования: </a:t>
            </a:r>
            <a:r>
              <a:rPr lang="ru-RU" sz="3600" dirty="0" smtClean="0">
                <a:latin typeface="Times New Roman" pitchFamily="18" charset="0"/>
                <a:cs typeface="Times New Roman" pitchFamily="18" charset="0"/>
              </a:rPr>
              <a:t>образ жизни и поведение птиц зимой.</a:t>
            </a:r>
            <a:br>
              <a:rPr lang="ru-RU" sz="36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Объект исследования: </a:t>
            </a:r>
            <a:r>
              <a:rPr lang="ru-RU" sz="3600" dirty="0" smtClean="0">
                <a:latin typeface="Times New Roman" pitchFamily="18" charset="0"/>
                <a:cs typeface="Times New Roman" pitchFamily="18" charset="0"/>
              </a:rPr>
              <a:t>зимующие птицы нашего города.</a:t>
            </a:r>
            <a:br>
              <a:rPr lang="ru-RU" sz="36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Цель проекта: </a:t>
            </a:r>
            <a:r>
              <a:rPr lang="ru-RU" sz="3600" dirty="0" smtClean="0">
                <a:latin typeface="Times New Roman" pitchFamily="18" charset="0"/>
                <a:cs typeface="Times New Roman" pitchFamily="18" charset="0"/>
              </a:rPr>
              <a:t>воспитывать защитников природы, дать экологические знания, научить быть милосердными.</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12776"/>
            <a:ext cx="439248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002060"/>
                </a:solidFill>
                <a:latin typeface="Times New Roman" pitchFamily="18" charset="0"/>
                <a:cs typeface="Times New Roman" pitchFamily="18" charset="0"/>
              </a:rPr>
              <a:t>Задачи проекта:</a:t>
            </a:r>
            <a:endParaRPr lang="ru-RU" sz="36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323528" y="1988840"/>
            <a:ext cx="8280920"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itchFamily="2" charset="2"/>
              <a:buChar char="ü"/>
            </a:pPr>
            <a:r>
              <a:rPr lang="ru-RU" sz="2800" dirty="0" smtClean="0">
                <a:solidFill>
                  <a:schemeClr val="tx1"/>
                </a:solidFill>
              </a:rPr>
              <a:t>Привлечь внимание родителей и детей к помощи зимующим птицам</a:t>
            </a:r>
          </a:p>
          <a:p>
            <a:pPr lvl="0">
              <a:buFont typeface="Wingdings" pitchFamily="2" charset="2"/>
              <a:buChar char="ü"/>
            </a:pPr>
            <a:r>
              <a:rPr lang="ru-RU" sz="2800" dirty="0" smtClean="0">
                <a:solidFill>
                  <a:schemeClr val="tx1"/>
                </a:solidFill>
              </a:rPr>
              <a:t>Формировать у детей умения и навыки по уходу за птицами в зимний период</a:t>
            </a:r>
          </a:p>
          <a:p>
            <a:pPr lvl="0">
              <a:buFont typeface="Wingdings" pitchFamily="2" charset="2"/>
              <a:buChar char="ü"/>
            </a:pPr>
            <a:r>
              <a:rPr lang="ru-RU" sz="2800" dirty="0" smtClean="0">
                <a:solidFill>
                  <a:schemeClr val="tx1"/>
                </a:solidFill>
              </a:rPr>
              <a:t>Воспитывать любовное, заботливое отношение, способствовать усвоению правил поведения при общении с птицами</a:t>
            </a:r>
          </a:p>
          <a:p>
            <a:pPr lvl="0">
              <a:buFont typeface="Wingdings" pitchFamily="2" charset="2"/>
              <a:buChar char="ü"/>
            </a:pPr>
            <a:r>
              <a:rPr lang="ru-RU" sz="2800" dirty="0" smtClean="0">
                <a:solidFill>
                  <a:schemeClr val="tx1"/>
                </a:solidFill>
              </a:rPr>
              <a:t>Развивать чувственно-эмоциональную реакцию на окружающую среду</a:t>
            </a:r>
          </a:p>
          <a:p>
            <a:endParaRPr lang="ru-RU" sz="2800" dirty="0" smtClean="0">
              <a:solidFill>
                <a:schemeClr val="tx1"/>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68760"/>
            <a:ext cx="7772400" cy="2331691"/>
          </a:xfrm>
        </p:spPr>
        <p:txBody>
          <a:bodyPr>
            <a:normAutofit fontScale="90000"/>
          </a:bodyPr>
          <a:lstStyle/>
          <a:p>
            <a:pPr algn="l"/>
            <a:r>
              <a:rPr lang="ru-RU" sz="4000" dirty="0" smtClean="0">
                <a:latin typeface="Times New Roman" pitchFamily="18" charset="0"/>
                <a:cs typeface="Times New Roman" pitchFamily="18" charset="0"/>
              </a:rPr>
              <a:t>       </a:t>
            </a:r>
            <a:br>
              <a:rPr lang="ru-RU" sz="4000" dirty="0" smtClean="0">
                <a:latin typeface="Times New Roman" pitchFamily="18" charset="0"/>
                <a:cs typeface="Times New Roman" pitchFamily="18" charset="0"/>
              </a:rPr>
            </a:br>
            <a:r>
              <a:rPr lang="ru-RU" sz="3600" b="1" dirty="0" smtClean="0">
                <a:solidFill>
                  <a:srgbClr val="002060"/>
                </a:solidFill>
                <a:latin typeface="Times New Roman" pitchFamily="18" charset="0"/>
                <a:cs typeface="Times New Roman" pitchFamily="18" charset="0"/>
              </a:rPr>
              <a:t>Методы и приёмы исследования:</a:t>
            </a:r>
            <a:br>
              <a:rPr lang="ru-RU" sz="3600" b="1" dirty="0" smtClean="0">
                <a:solidFill>
                  <a:srgbClr val="002060"/>
                </a:solidFill>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dirty="0" smtClean="0"/>
              <a:t/>
            </a:r>
            <a:br>
              <a:rPr lang="ru-RU" dirty="0" smtClean="0"/>
            </a:br>
            <a:endParaRPr lang="ru-RU" dirty="0"/>
          </a:p>
        </p:txBody>
      </p:sp>
      <p:sp>
        <p:nvSpPr>
          <p:cNvPr id="5" name="Подзаголовок 4"/>
          <p:cNvSpPr>
            <a:spLocks noGrp="1"/>
          </p:cNvSpPr>
          <p:nvPr>
            <p:ph type="subTitle" idx="1"/>
          </p:nvPr>
        </p:nvSpPr>
        <p:spPr>
          <a:xfrm>
            <a:off x="251520" y="2276872"/>
            <a:ext cx="7848872" cy="4392488"/>
          </a:xfrm>
        </p:spPr>
        <p:txBody>
          <a:bodyPr>
            <a:normAutofit/>
          </a:bodyPr>
          <a:lstStyle/>
          <a:p>
            <a:pPr algn="l">
              <a:buFont typeface="Wingdings" pitchFamily="2" charset="2"/>
              <a:buChar char="ü"/>
            </a:pPr>
            <a:r>
              <a:rPr lang="ru-RU" sz="2800" dirty="0" smtClean="0">
                <a:solidFill>
                  <a:schemeClr val="tx1"/>
                </a:solidFill>
              </a:rPr>
              <a:t>Наблюдение, сравнение</a:t>
            </a:r>
          </a:p>
          <a:p>
            <a:pPr algn="l">
              <a:buFont typeface="Wingdings" pitchFamily="2" charset="2"/>
              <a:buChar char="ü"/>
            </a:pPr>
            <a:r>
              <a:rPr lang="ru-RU" sz="2800" dirty="0" smtClean="0">
                <a:solidFill>
                  <a:schemeClr val="tx1"/>
                </a:solidFill>
              </a:rPr>
              <a:t>Сбор информации</a:t>
            </a:r>
          </a:p>
          <a:p>
            <a:pPr algn="l">
              <a:buFont typeface="Wingdings" pitchFamily="2" charset="2"/>
              <a:buChar char="ü"/>
            </a:pPr>
            <a:r>
              <a:rPr lang="ru-RU" sz="2800" dirty="0" smtClean="0">
                <a:solidFill>
                  <a:schemeClr val="tx1"/>
                </a:solidFill>
              </a:rPr>
              <a:t>Работа с литературой, </a:t>
            </a:r>
            <a:r>
              <a:rPr lang="ru-RU" sz="2800" dirty="0" err="1" smtClean="0">
                <a:solidFill>
                  <a:schemeClr val="tx1"/>
                </a:solidFill>
              </a:rPr>
              <a:t>Интернет-источниками</a:t>
            </a:r>
            <a:endParaRPr lang="ru-RU" sz="2800" dirty="0" smtClean="0">
              <a:solidFill>
                <a:schemeClr val="tx1"/>
              </a:solidFill>
            </a:endParaRPr>
          </a:p>
          <a:p>
            <a:pPr algn="l">
              <a:buFont typeface="Wingdings" pitchFamily="2" charset="2"/>
              <a:buChar char="ü"/>
            </a:pPr>
            <a:r>
              <a:rPr lang="ru-RU" sz="2800" dirty="0" smtClean="0">
                <a:solidFill>
                  <a:schemeClr val="tx1"/>
                </a:solidFill>
              </a:rPr>
              <a:t>Экскурсии</a:t>
            </a:r>
          </a:p>
          <a:p>
            <a:pPr algn="l">
              <a:buFont typeface="Wingdings" pitchFamily="2" charset="2"/>
              <a:buChar char="ü"/>
            </a:pPr>
            <a:r>
              <a:rPr lang="ru-RU" sz="2800" dirty="0" smtClean="0">
                <a:solidFill>
                  <a:schemeClr val="tx1"/>
                </a:solidFill>
              </a:rPr>
              <a:t>Обработка собранной информации</a:t>
            </a:r>
          </a:p>
          <a:p>
            <a:pPr algn="l">
              <a:buFont typeface="Wingdings" pitchFamily="2" charset="2"/>
              <a:buChar char="ü"/>
            </a:pPr>
            <a:r>
              <a:rPr lang="ru-RU" sz="2800" dirty="0" smtClean="0">
                <a:solidFill>
                  <a:schemeClr val="tx1"/>
                </a:solidFill>
              </a:rPr>
              <a:t>Практический метод, творческая </a:t>
            </a:r>
            <a:r>
              <a:rPr lang="ru-RU" dirty="0" smtClean="0">
                <a:solidFill>
                  <a:schemeClr val="tx1"/>
                </a:solidFill>
              </a:rPr>
              <a:t>работа</a:t>
            </a:r>
            <a:endParaRPr lang="ru-RU" dirty="0">
              <a:solidFill>
                <a:schemeClr val="tx1"/>
              </a:solidFill>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44824"/>
            <a:ext cx="8280920" cy="3970318"/>
          </a:xfrm>
          <a:prstGeom prst="rect">
            <a:avLst/>
          </a:prstGeom>
        </p:spPr>
        <p:txBody>
          <a:bodyPr wrap="square">
            <a:spAutoFit/>
          </a:bodyPr>
          <a:lstStyle/>
          <a:p>
            <a:r>
              <a:rPr lang="ru-RU" sz="3600" dirty="0" smtClean="0">
                <a:latin typeface="Times New Roman" pitchFamily="18" charset="0"/>
                <a:cs typeface="Times New Roman" pitchFamily="18" charset="0"/>
              </a:rPr>
              <a:t>если постоянно подкармливать зимующих птиц и тем  самым помочь им пережить холодный период года, когда птицам сложнее добывать корм из-под снега, то можно сохранить их численность.</a:t>
            </a:r>
          </a:p>
          <a:p>
            <a:endParaRPr lang="ru-RU" sz="3600" dirty="0">
              <a:latin typeface="Times New Roman" pitchFamily="18" charset="0"/>
              <a:cs typeface="Times New Roman" pitchFamily="18" charset="0"/>
            </a:endParaRPr>
          </a:p>
        </p:txBody>
      </p:sp>
      <p:sp>
        <p:nvSpPr>
          <p:cNvPr id="3" name="Прямоугольник 2"/>
          <p:cNvSpPr/>
          <p:nvPr/>
        </p:nvSpPr>
        <p:spPr>
          <a:xfrm>
            <a:off x="899592" y="836712"/>
            <a:ext cx="676875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002060"/>
                </a:solidFill>
                <a:latin typeface="Times New Roman" pitchFamily="18" charset="0"/>
                <a:cs typeface="Times New Roman" pitchFamily="18" charset="0"/>
              </a:rPr>
              <a:t>Гипотеза:</a:t>
            </a:r>
            <a:endParaRPr lang="ru-RU" sz="4000" b="1" dirty="0">
              <a:solidFill>
                <a:srgbClr val="002060"/>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39552" y="1565790"/>
            <a:ext cx="792088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216400"/>
            <a:r>
              <a:rPr lang="ru-RU" sz="1500" i="1" dirty="0" smtClean="0"/>
              <a:t>Покормите птиц зимой. </a:t>
            </a:r>
            <a:endParaRPr lang="ru-RU" sz="1500" dirty="0" smtClean="0"/>
          </a:p>
          <a:p>
            <a:pPr marL="4216400"/>
            <a:r>
              <a:rPr lang="ru-RU" sz="1500" i="1" dirty="0" smtClean="0"/>
              <a:t>Пусть со всех концов</a:t>
            </a:r>
            <a:endParaRPr lang="ru-RU" sz="1500" dirty="0" smtClean="0"/>
          </a:p>
          <a:p>
            <a:pPr marL="4216400"/>
            <a:r>
              <a:rPr lang="ru-RU" sz="1500" i="1" dirty="0" smtClean="0"/>
              <a:t>К вам слетятся, как домой, </a:t>
            </a:r>
            <a:endParaRPr lang="ru-RU" sz="1500" dirty="0" smtClean="0"/>
          </a:p>
          <a:p>
            <a:pPr marL="4216400"/>
            <a:r>
              <a:rPr lang="ru-RU" sz="1500" i="1" dirty="0" smtClean="0"/>
              <a:t>Стайки на крыльцо. </a:t>
            </a:r>
            <a:endParaRPr lang="ru-RU" sz="1500" dirty="0" smtClean="0"/>
          </a:p>
          <a:p>
            <a:pPr marL="4216400"/>
            <a:r>
              <a:rPr lang="ru-RU" sz="1500" i="1" dirty="0" smtClean="0"/>
              <a:t>Не богаты их корма. </a:t>
            </a:r>
            <a:endParaRPr lang="ru-RU" sz="1500" dirty="0" smtClean="0"/>
          </a:p>
          <a:p>
            <a:pPr marL="4216400"/>
            <a:r>
              <a:rPr lang="ru-RU" sz="1500" i="1" dirty="0" smtClean="0"/>
              <a:t>Горсть зерна нужна, </a:t>
            </a:r>
            <a:endParaRPr lang="ru-RU" sz="1500" dirty="0" smtClean="0"/>
          </a:p>
          <a:p>
            <a:pPr marL="4216400"/>
            <a:r>
              <a:rPr lang="ru-RU" sz="1500" i="1" dirty="0" smtClean="0"/>
              <a:t>Горсть одна — </a:t>
            </a:r>
            <a:endParaRPr lang="ru-RU" sz="1500" dirty="0" smtClean="0"/>
          </a:p>
          <a:p>
            <a:pPr marL="4216400"/>
            <a:r>
              <a:rPr lang="ru-RU" sz="1500" i="1" dirty="0" smtClean="0"/>
              <a:t>И не страшна будет им зима. </a:t>
            </a:r>
            <a:endParaRPr lang="ru-RU" sz="1500" dirty="0" smtClean="0"/>
          </a:p>
          <a:p>
            <a:pPr marL="4216400"/>
            <a:r>
              <a:rPr lang="ru-RU" sz="1500" i="1" dirty="0" smtClean="0"/>
              <a:t>Сколько гибнет их — не счесть, </a:t>
            </a:r>
            <a:endParaRPr lang="ru-RU" sz="1500" dirty="0" smtClean="0"/>
          </a:p>
          <a:p>
            <a:pPr marL="4216400"/>
            <a:r>
              <a:rPr lang="ru-RU" sz="1500" i="1" dirty="0" smtClean="0"/>
              <a:t>Видеть тяжело. </a:t>
            </a:r>
            <a:endParaRPr lang="ru-RU" sz="1500" dirty="0" smtClean="0"/>
          </a:p>
          <a:p>
            <a:pPr marL="4216400"/>
            <a:r>
              <a:rPr lang="ru-RU" sz="1500" i="1" dirty="0" smtClean="0"/>
              <a:t>А ведь в нашем сердце есть</a:t>
            </a:r>
            <a:endParaRPr lang="ru-RU" sz="1500" dirty="0" smtClean="0"/>
          </a:p>
          <a:p>
            <a:pPr marL="4216400"/>
            <a:r>
              <a:rPr lang="ru-RU" sz="1500" i="1" dirty="0" smtClean="0"/>
              <a:t>И для птиц тепло. </a:t>
            </a:r>
            <a:endParaRPr lang="ru-RU" sz="1500" dirty="0" smtClean="0"/>
          </a:p>
          <a:p>
            <a:pPr marL="4216400"/>
            <a:r>
              <a:rPr lang="ru-RU" sz="1500" i="1" dirty="0" smtClean="0"/>
              <a:t>Разве можно забывать: </a:t>
            </a:r>
            <a:endParaRPr lang="ru-RU" sz="1500" dirty="0" smtClean="0"/>
          </a:p>
          <a:p>
            <a:pPr marL="4216400"/>
            <a:r>
              <a:rPr lang="ru-RU" sz="1500" i="1" dirty="0" smtClean="0"/>
              <a:t>Улететь могли, </a:t>
            </a:r>
            <a:endParaRPr lang="ru-RU" sz="1500" dirty="0" smtClean="0"/>
          </a:p>
          <a:p>
            <a:pPr marL="4216400"/>
            <a:r>
              <a:rPr lang="ru-RU" sz="1500" i="1" dirty="0" smtClean="0"/>
              <a:t>А остались зимовать</a:t>
            </a:r>
            <a:endParaRPr lang="ru-RU" sz="1500" dirty="0" smtClean="0"/>
          </a:p>
          <a:p>
            <a:pPr marL="4216400"/>
            <a:r>
              <a:rPr lang="ru-RU" sz="1500" i="1" dirty="0" smtClean="0"/>
              <a:t>Заодно с людьми. </a:t>
            </a:r>
            <a:endParaRPr lang="ru-RU" sz="1500" dirty="0" smtClean="0"/>
          </a:p>
          <a:p>
            <a:pPr marL="4216400"/>
            <a:r>
              <a:rPr lang="ru-RU" sz="1500" i="1" dirty="0" smtClean="0"/>
              <a:t>Приучите птиц в мороз</a:t>
            </a:r>
            <a:endParaRPr lang="ru-RU" sz="1500" dirty="0" smtClean="0"/>
          </a:p>
          <a:p>
            <a:pPr marL="4216400"/>
            <a:r>
              <a:rPr lang="ru-RU" sz="1500" i="1" dirty="0" smtClean="0"/>
              <a:t>К своему окну, </a:t>
            </a:r>
            <a:endParaRPr lang="ru-RU" sz="1500" dirty="0" smtClean="0"/>
          </a:p>
          <a:p>
            <a:pPr marL="4216400"/>
            <a:r>
              <a:rPr lang="ru-RU" sz="1500" i="1" dirty="0" smtClean="0"/>
              <a:t>Чтоб без песен не пришлось </a:t>
            </a:r>
            <a:endParaRPr lang="ru-RU" sz="1500" dirty="0" smtClean="0"/>
          </a:p>
          <a:p>
            <a:pPr marL="4216400"/>
            <a:r>
              <a:rPr lang="ru-RU" sz="1500" i="1" dirty="0" smtClean="0"/>
              <a:t>Нам встречать весну.</a:t>
            </a:r>
            <a:endParaRPr lang="ru-RU" sz="1500" dirty="0" smtClean="0"/>
          </a:p>
          <a:p>
            <a:pPr marL="4216400"/>
            <a:r>
              <a:rPr lang="ru-RU" sz="1500" dirty="0" smtClean="0"/>
              <a:t> </a:t>
            </a:r>
          </a:p>
          <a:p>
            <a:pPr marL="4216400" algn="r"/>
            <a:r>
              <a:rPr lang="ru-RU" sz="1500" b="1" dirty="0" smtClean="0"/>
              <a:t>А.</a:t>
            </a:r>
            <a:r>
              <a:rPr lang="ru-RU" sz="1500" b="1" i="1" dirty="0" smtClean="0"/>
              <a:t>Яшин</a:t>
            </a:r>
            <a:endParaRPr kumimoji="0" lang="ru-RU" sz="15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e4f478c81200.jpg"/>
          <p:cNvPicPr/>
          <p:nvPr/>
        </p:nvPicPr>
        <p:blipFill>
          <a:blip r:embed="rId2" cstate="print"/>
          <a:stretch>
            <a:fillRect/>
          </a:stretch>
        </p:blipFill>
        <p:spPr>
          <a:xfrm rot="21289473">
            <a:off x="789180" y="2019215"/>
            <a:ext cx="3245160" cy="40847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836712"/>
            <a:ext cx="648072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Times New Roman" pitchFamily="18" charset="0"/>
                <a:cs typeface="Times New Roman" pitchFamily="18" charset="0"/>
              </a:rPr>
              <a:t>Зимующие птицы нашего города</a:t>
            </a:r>
            <a:endParaRPr lang="ru-RU"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827584" y="1844824"/>
            <a:ext cx="3672408" cy="439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lumMod val="50000"/>
                  </a:schemeClr>
                </a:solidFill>
                <a:latin typeface="Times New Roman" pitchFamily="18" charset="0"/>
                <a:cs typeface="Times New Roman" pitchFamily="18" charset="0"/>
              </a:rPr>
              <a:t>Большой пёстрый дятел.</a:t>
            </a:r>
          </a:p>
          <a:p>
            <a:pPr algn="ctr"/>
            <a:r>
              <a:rPr lang="ru-RU" sz="2400" dirty="0" smtClean="0">
                <a:solidFill>
                  <a:srgbClr val="002060"/>
                </a:solidFill>
                <a:latin typeface="Times New Roman" pitchFamily="18" charset="0"/>
                <a:cs typeface="Times New Roman" pitchFamily="18" charset="0"/>
              </a:rPr>
              <a:t>Зимой дятел «кузнец».</a:t>
            </a:r>
          </a:p>
          <a:p>
            <a:pPr algn="ctr"/>
            <a:r>
              <a:rPr lang="ru-RU" sz="2400" dirty="0" smtClean="0">
                <a:solidFill>
                  <a:srgbClr val="002060"/>
                </a:solidFill>
                <a:latin typeface="Times New Roman" pitchFamily="18" charset="0"/>
                <a:cs typeface="Times New Roman" pitchFamily="18" charset="0"/>
              </a:rPr>
              <a:t>Он ест семена сосны и ели. Он срывает шишку и летит с ней  к своей столовой. Забивает шишку в щель и стучит по ней сильным клювом, доставая семена. </a:t>
            </a:r>
            <a:endParaRPr lang="ru-RU" sz="2400" dirty="0">
              <a:solidFill>
                <a:srgbClr val="002060"/>
              </a:solidFill>
              <a:latin typeface="Times New Roman" pitchFamily="18" charset="0"/>
              <a:cs typeface="Times New Roman" pitchFamily="18" charset="0"/>
            </a:endParaRPr>
          </a:p>
        </p:txBody>
      </p:sp>
      <p:pic>
        <p:nvPicPr>
          <p:cNvPr id="1026" name="Picture 2" descr="C:\Users\пк-идея\Desktop\ptici\image029.jpg"/>
          <p:cNvPicPr>
            <a:picLocks noChangeAspect="1" noChangeArrowheads="1"/>
          </p:cNvPicPr>
          <p:nvPr/>
        </p:nvPicPr>
        <p:blipFill>
          <a:blip r:embed="rId3" cstate="email"/>
          <a:srcRect/>
          <a:stretch>
            <a:fillRect/>
          </a:stretch>
        </p:blipFill>
        <p:spPr bwMode="auto">
          <a:xfrm>
            <a:off x="4572000" y="2204864"/>
            <a:ext cx="4137523" cy="3912915"/>
          </a:xfrm>
          <a:prstGeom prst="rect">
            <a:avLst/>
          </a:prstGeom>
          <a:ln>
            <a:noFill/>
          </a:ln>
          <a:effectLst>
            <a:softEdge rad="112500"/>
          </a:effectLst>
        </p:spPr>
      </p:pic>
      <p:pic>
        <p:nvPicPr>
          <p:cNvPr id="6" name="djatel.mp3">
            <a:hlinkClick r:id="" action="ppaction://media"/>
          </p:cNvPr>
          <p:cNvPicPr>
            <a:picLocks noRot="1" noChangeAspect="1"/>
          </p:cNvPicPr>
          <p:nvPr>
            <a:audioFile r:link="rId1"/>
          </p:nvPr>
        </p:nvPicPr>
        <p:blipFill>
          <a:blip r:embed="rId4" cstate="print"/>
          <a:stretch>
            <a:fillRect/>
          </a:stretch>
        </p:blipFill>
        <p:spPr>
          <a:xfrm>
            <a:off x="611560" y="5589240"/>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628800"/>
            <a:ext cx="352839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2">
                    <a:lumMod val="50000"/>
                  </a:schemeClr>
                </a:solidFill>
                <a:latin typeface="Times New Roman" pitchFamily="18" charset="0"/>
                <a:cs typeface="Times New Roman" pitchFamily="18" charset="0"/>
              </a:rPr>
              <a:t>Сорока</a:t>
            </a:r>
          </a:p>
          <a:p>
            <a:r>
              <a:rPr lang="ru-RU" sz="2400" dirty="0" smtClean="0">
                <a:solidFill>
                  <a:srgbClr val="002060"/>
                </a:solidFill>
                <a:latin typeface="Times New Roman" pitchFamily="18" charset="0"/>
                <a:cs typeface="Times New Roman" pitchFamily="18" charset="0"/>
              </a:rPr>
              <a:t>Средних размеров чёрно-белая птица. Издаёт громкое стрекотание. Сорока всеяна. Небольшие группы зимующих сорок кормятся обычно на свалках и мусорных контейнерах.</a:t>
            </a:r>
            <a:endParaRPr lang="ru-RU" sz="2400" dirty="0">
              <a:solidFill>
                <a:srgbClr val="002060"/>
              </a:solidFill>
              <a:latin typeface="Times New Roman" pitchFamily="18" charset="0"/>
              <a:cs typeface="Times New Roman" pitchFamily="18" charset="0"/>
            </a:endParaRPr>
          </a:p>
        </p:txBody>
      </p:sp>
      <p:pic>
        <p:nvPicPr>
          <p:cNvPr id="11266" name="Picture 2" descr="C:\Users\пк-идея\Desktop\pica_pica.jpg"/>
          <p:cNvPicPr>
            <a:picLocks noChangeAspect="1" noChangeArrowheads="1"/>
          </p:cNvPicPr>
          <p:nvPr/>
        </p:nvPicPr>
        <p:blipFill>
          <a:blip r:embed="rId3" cstate="email"/>
          <a:srcRect/>
          <a:stretch>
            <a:fillRect/>
          </a:stretch>
        </p:blipFill>
        <p:spPr bwMode="auto">
          <a:xfrm>
            <a:off x="3707904" y="2204864"/>
            <a:ext cx="5285056" cy="3528392"/>
          </a:xfrm>
          <a:prstGeom prst="rect">
            <a:avLst/>
          </a:prstGeom>
          <a:ln>
            <a:noFill/>
          </a:ln>
          <a:effectLst>
            <a:softEdge rad="112500"/>
          </a:effectLst>
        </p:spPr>
      </p:pic>
      <p:pic>
        <p:nvPicPr>
          <p:cNvPr id="4" name="430 (1).wav">
            <a:hlinkClick r:id="" action="ppaction://media"/>
          </p:cNvPr>
          <p:cNvPicPr>
            <a:picLocks noRot="1" noChangeAspect="1"/>
          </p:cNvPicPr>
          <p:nvPr>
            <a:audioFile r:link="rId1"/>
          </p:nvPr>
        </p:nvPicPr>
        <p:blipFill>
          <a:blip r:embed="rId4" cstate="print"/>
          <a:stretch>
            <a:fillRect/>
          </a:stretch>
        </p:blipFill>
        <p:spPr>
          <a:xfrm>
            <a:off x="827584" y="6237312"/>
            <a:ext cx="304800" cy="3048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1175</Words>
  <Application>Microsoft Office PowerPoint</Application>
  <PresentationFormat>Экран (4:3)</PresentationFormat>
  <Paragraphs>142</Paragraphs>
  <Slides>29</Slides>
  <Notes>0</Notes>
  <HiddenSlides>0</HiddenSlides>
  <MMClips>10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«Покормите птиц зимой»</vt:lpstr>
      <vt:lpstr>Слайд 2</vt:lpstr>
      <vt:lpstr>Идея проекта: помочь братьям нашим меньшим Предмет исследования: образ жизни и поведение птиц зимой. Объект исследования: зимующие птицы нашего города. Цель проекта: воспитывать защитников природы, дать экологические знания, научить быть милосердными. </vt:lpstr>
      <vt:lpstr>Слайд 4</vt:lpstr>
      <vt:lpstr>        Методы и приёмы исследования: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Виды птиц, прилетевших за время наблюдения</vt:lpstr>
      <vt:lpstr>Слайд 25</vt:lpstr>
      <vt:lpstr>Слайд 26</vt:lpstr>
      <vt:lpstr>Слайд 27</vt:lpstr>
      <vt:lpstr>Слайд 28</vt:lpstr>
      <vt:lpstr>Слайд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oxana</dc:creator>
  <cp:lastModifiedBy>User</cp:lastModifiedBy>
  <cp:revision>133</cp:revision>
  <dcterms:created xsi:type="dcterms:W3CDTF">2012-01-30T17:29:35Z</dcterms:created>
  <dcterms:modified xsi:type="dcterms:W3CDTF">2016-10-04T17:03:56Z</dcterms:modified>
</cp:coreProperties>
</file>