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0D73E7-F02B-4297-9772-434A74FDF201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8D04E7-4EFC-4DDB-BD9C-4702F3C83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143116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Презентация к уроку алгебры по теме «Одночлены» для учащихся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Мордовских Надежда Васильевна, </a:t>
            </a:r>
          </a:p>
          <a:p>
            <a:r>
              <a:rPr lang="ru-RU" dirty="0" smtClean="0"/>
              <a:t>учитель математики МБОУ Сарасинской СОШ</a:t>
            </a:r>
          </a:p>
          <a:p>
            <a:r>
              <a:rPr lang="ru-RU" dirty="0" smtClean="0"/>
              <a:t>Алтайского района Алтайского края,</a:t>
            </a:r>
          </a:p>
          <a:p>
            <a:r>
              <a:rPr lang="ru-RU" dirty="0" smtClean="0"/>
              <a:t>С. Сараса, Алтайский район, Алтайский край,</a:t>
            </a:r>
          </a:p>
          <a:p>
            <a:r>
              <a:rPr lang="ru-RU" dirty="0" smtClean="0"/>
              <a:t>2014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Литература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Алгебра, 7 класс. Учебник для общеобразовательных учреждений.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 и др. Москва «Просвещение», 2011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Контрольные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714620"/>
            <a:ext cx="7467600" cy="3357586"/>
          </a:xfrm>
        </p:spPr>
        <p:txBody>
          <a:bodyPr/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1. Приведите пример одночлена стандартного вида и назовите его коэффициент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Контрольные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643182"/>
            <a:ext cx="7467600" cy="36861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2. Сформулируйте определение степени одночлена.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Контрольные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571744"/>
            <a:ext cx="7467600" cy="37576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3. Сформулируйте свойства функции </a:t>
            </a:r>
            <a:r>
              <a:rPr lang="ru-RU" sz="3200" b="1" dirty="0" err="1" smtClean="0">
                <a:solidFill>
                  <a:srgbClr val="7030A0"/>
                </a:solidFill>
              </a:rPr>
              <a:t>у=х</a:t>
            </a:r>
            <a:r>
              <a:rPr lang="ru-RU" sz="3200" b="1" dirty="0" smtClean="0">
                <a:solidFill>
                  <a:srgbClr val="7030A0"/>
                </a:solidFill>
              </a:rPr>
              <a:t>². Как отражаются эти свойства на графике функции </a:t>
            </a:r>
            <a:r>
              <a:rPr lang="ru-RU" sz="3200" b="1" dirty="0" err="1" smtClean="0">
                <a:solidFill>
                  <a:srgbClr val="7030A0"/>
                </a:solidFill>
              </a:rPr>
              <a:t>у=х</a:t>
            </a:r>
            <a:r>
              <a:rPr lang="ru-RU" sz="3200" b="1" dirty="0" smtClean="0">
                <a:solidFill>
                  <a:srgbClr val="7030A0"/>
                </a:solidFill>
              </a:rPr>
              <a:t>²?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Контрольные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86058"/>
            <a:ext cx="7467600" cy="3543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4. Сформулируйте свойства функции </a:t>
            </a:r>
            <a:r>
              <a:rPr lang="ru-RU" sz="3200" b="1" dirty="0" err="1" smtClean="0">
                <a:solidFill>
                  <a:srgbClr val="7030A0"/>
                </a:solidFill>
              </a:rPr>
              <a:t>у=х</a:t>
            </a:r>
            <a:r>
              <a:rPr lang="ru-RU" sz="3200" b="1" dirty="0" smtClean="0">
                <a:solidFill>
                  <a:srgbClr val="7030A0"/>
                </a:solidFill>
              </a:rPr>
              <a:t>³. Как отражаются эти свойства на графике функции </a:t>
            </a:r>
            <a:r>
              <a:rPr lang="ru-RU" sz="3200" b="1" dirty="0" err="1" smtClean="0">
                <a:solidFill>
                  <a:srgbClr val="7030A0"/>
                </a:solidFill>
              </a:rPr>
              <a:t>у=х</a:t>
            </a:r>
            <a:r>
              <a:rPr lang="ru-RU" sz="3200" b="1" dirty="0" smtClean="0">
                <a:solidFill>
                  <a:srgbClr val="7030A0"/>
                </a:solidFill>
              </a:rPr>
              <a:t>³?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Ответы на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500306"/>
            <a:ext cx="7467600" cy="368618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1. 5 </a:t>
            </a:r>
            <a:r>
              <a:rPr lang="ru-RU" sz="3200" b="1" dirty="0" err="1" smtClean="0">
                <a:solidFill>
                  <a:srgbClr val="00B050"/>
                </a:solidFill>
              </a:rPr>
              <a:t>х</a:t>
            </a:r>
            <a:r>
              <a:rPr lang="ru-RU" sz="3200" b="1" dirty="0" err="1" smtClean="0">
                <a:solidFill>
                  <a:srgbClr val="00B050"/>
                </a:solidFill>
                <a:latin typeface="Constantia"/>
              </a:rPr>
              <a:t>⁶у⁵с</a:t>
            </a:r>
            <a:endParaRPr lang="ru-RU" sz="3200" b="1" dirty="0" smtClean="0">
              <a:solidFill>
                <a:srgbClr val="00B050"/>
              </a:solidFill>
              <a:latin typeface="Constantia"/>
            </a:endParaRPr>
          </a:p>
          <a:p>
            <a:pPr marL="457200" indent="-457200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nstantia"/>
              </a:rPr>
              <a:t>Коэффициент равен 5.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Ответы на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2. </a:t>
            </a:r>
            <a:r>
              <a:rPr lang="ru-RU" sz="3200" b="1" dirty="0" smtClean="0">
                <a:solidFill>
                  <a:srgbClr val="00B050"/>
                </a:solidFill>
              </a:rPr>
              <a:t>Степенью одночлена называют сумму показателей степеней всех входящих в него переменных. Если одночлен не содержит переменных и является числом, отличным от нуля, то степень этого одночлена считают равной 0.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Ответы на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3. Свойства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1. Если х=0, то у=0</a:t>
            </a:r>
            <a:r>
              <a:rPr lang="ru-RU" sz="2800" dirty="0" smtClean="0">
                <a:solidFill>
                  <a:srgbClr val="00B050"/>
                </a:solidFill>
              </a:rPr>
              <a:t>. График функции проходит через начало координат.</a:t>
            </a:r>
          </a:p>
          <a:p>
            <a:pPr marL="457200" indent="-457200"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2. Если х</a:t>
            </a:r>
            <a:r>
              <a:rPr lang="ru-RU" sz="2800" b="1" dirty="0" smtClean="0">
                <a:solidFill>
                  <a:srgbClr val="00B050"/>
                </a:solidFill>
                <a:latin typeface="+mj-lt"/>
              </a:rPr>
              <a:t>≠0, то у&gt;0</a:t>
            </a:r>
            <a:r>
              <a:rPr lang="ru-RU" sz="2800" dirty="0" smtClean="0">
                <a:solidFill>
                  <a:srgbClr val="00B050"/>
                </a:solidFill>
                <a:latin typeface="+mj-lt"/>
              </a:rPr>
              <a:t>. Все точки графики функции , расположены выше оси х.</a:t>
            </a:r>
          </a:p>
          <a:p>
            <a:pPr marL="457200" indent="-457200" algn="just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+mj-lt"/>
              </a:rPr>
              <a:t>3. Противоположным значениям </a:t>
            </a:r>
            <a:r>
              <a:rPr lang="ru-RU" sz="2800" b="1" dirty="0" err="1" smtClean="0">
                <a:solidFill>
                  <a:srgbClr val="00B050"/>
                </a:solidFill>
                <a:latin typeface="+mj-lt"/>
              </a:rPr>
              <a:t>х</a:t>
            </a:r>
            <a:r>
              <a:rPr lang="ru-RU" sz="2800" b="1" dirty="0" smtClean="0">
                <a:solidFill>
                  <a:srgbClr val="00B050"/>
                </a:solidFill>
                <a:latin typeface="+mj-lt"/>
              </a:rPr>
              <a:t> соответствует одно и то же значение у. </a:t>
            </a:r>
            <a:r>
              <a:rPr lang="ru-RU" sz="2800" dirty="0" smtClean="0">
                <a:solidFill>
                  <a:srgbClr val="00B050"/>
                </a:solidFill>
                <a:latin typeface="+mj-lt"/>
              </a:rPr>
              <a:t>Точки графика, имеющие противоположные абсциссы, симметричны относительно оси у.</a:t>
            </a:r>
            <a:endParaRPr lang="ru-RU" sz="2800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Ответы на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4. Свойства 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1. Если х=0, то у=0</a:t>
            </a:r>
            <a:r>
              <a:rPr lang="ru-RU" dirty="0" smtClean="0">
                <a:solidFill>
                  <a:srgbClr val="00B050"/>
                </a:solidFill>
              </a:rPr>
              <a:t>. График функции проходит через начало координат.</a:t>
            </a:r>
          </a:p>
          <a:p>
            <a:pPr marL="457200" indent="-457200"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2. </a:t>
            </a:r>
            <a:r>
              <a:rPr lang="ru-RU" b="1" dirty="0" smtClean="0">
                <a:solidFill>
                  <a:srgbClr val="00B050"/>
                </a:solidFill>
              </a:rPr>
              <a:t>Если </a:t>
            </a:r>
            <a:r>
              <a:rPr lang="ru-RU" b="1" dirty="0" err="1" smtClean="0">
                <a:solidFill>
                  <a:srgbClr val="00B050"/>
                </a:solidFill>
              </a:rPr>
              <a:t>х</a:t>
            </a:r>
            <a:r>
              <a:rPr lang="ru-RU" b="1" dirty="0" smtClean="0">
                <a:solidFill>
                  <a:srgbClr val="00B050"/>
                </a:solidFill>
              </a:rPr>
              <a:t>&gt;0, то у&gt;0, если </a:t>
            </a:r>
            <a:r>
              <a:rPr lang="ru-RU" b="1" dirty="0" err="1" smtClean="0">
                <a:solidFill>
                  <a:srgbClr val="00B050"/>
                </a:solidFill>
              </a:rPr>
              <a:t>х</a:t>
            </a:r>
            <a:r>
              <a:rPr lang="ru-RU" b="1" dirty="0" smtClean="0">
                <a:solidFill>
                  <a:srgbClr val="00B050"/>
                </a:solidFill>
                <a:latin typeface="Constantia"/>
              </a:rPr>
              <a:t>&lt;</a:t>
            </a:r>
            <a:r>
              <a:rPr lang="ru-RU" b="1" dirty="0" smtClean="0">
                <a:solidFill>
                  <a:srgbClr val="00B050"/>
                </a:solidFill>
                <a:latin typeface="+mj-lt"/>
              </a:rPr>
              <a:t>0</a:t>
            </a:r>
            <a:r>
              <a:rPr lang="ru-RU" b="1" dirty="0" smtClean="0">
                <a:solidFill>
                  <a:srgbClr val="00B050"/>
                </a:solidFill>
                <a:latin typeface="Constantia"/>
              </a:rPr>
              <a:t>, то у&lt;</a:t>
            </a:r>
            <a:r>
              <a:rPr lang="ru-RU" b="1" dirty="0" smtClean="0">
                <a:solidFill>
                  <a:srgbClr val="00B050"/>
                </a:solidFill>
                <a:latin typeface="+mj-lt"/>
              </a:rPr>
              <a:t>0</a:t>
            </a:r>
            <a:r>
              <a:rPr lang="ru-RU" dirty="0" smtClean="0">
                <a:solidFill>
                  <a:srgbClr val="00B050"/>
                </a:solidFill>
                <a:latin typeface="+mj-lt"/>
              </a:rPr>
              <a:t>. График функции расположен в первой и третьей координатных четвертях.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B050"/>
                </a:solidFill>
                <a:latin typeface="+mj-lt"/>
              </a:rPr>
              <a:t>3. Противоположным значениям </a:t>
            </a:r>
            <a:r>
              <a:rPr lang="ru-RU" b="1" dirty="0" err="1" smtClean="0">
                <a:solidFill>
                  <a:srgbClr val="00B050"/>
                </a:solidFill>
                <a:latin typeface="+mj-lt"/>
              </a:rPr>
              <a:t>х</a:t>
            </a:r>
            <a:r>
              <a:rPr lang="ru-RU" b="1" dirty="0" smtClean="0">
                <a:solidFill>
                  <a:srgbClr val="00B050"/>
                </a:solidFill>
                <a:latin typeface="+mj-lt"/>
              </a:rPr>
              <a:t> соответствуют противоположные значения у.</a:t>
            </a:r>
            <a:r>
              <a:rPr lang="ru-RU" dirty="0" smtClean="0">
                <a:solidFill>
                  <a:srgbClr val="00B050"/>
                </a:solidFill>
                <a:latin typeface="+mj-lt"/>
              </a:rPr>
              <a:t> Точки графика, имеющие противоположные абсциссы, расположены симметрично относительно начала координат.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315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к уроку алгебры по теме «Одночлены» для учащихся 7 класса</vt:lpstr>
      <vt:lpstr>Контрольные вопросы</vt:lpstr>
      <vt:lpstr>Контрольные вопросы</vt:lpstr>
      <vt:lpstr>Контрольные вопросы</vt:lpstr>
      <vt:lpstr>Контрольные вопросы</vt:lpstr>
      <vt:lpstr>Ответы на вопросы</vt:lpstr>
      <vt:lpstr>Ответы на вопросы</vt:lpstr>
      <vt:lpstr>Ответы на вопросы</vt:lpstr>
      <vt:lpstr>Ответы на вопросы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«Одночлены» для учащихся 7 класса</dc:title>
  <dc:creator>Admin</dc:creator>
  <cp:lastModifiedBy>Admin</cp:lastModifiedBy>
  <cp:revision>24</cp:revision>
  <dcterms:created xsi:type="dcterms:W3CDTF">2014-12-23T14:09:18Z</dcterms:created>
  <dcterms:modified xsi:type="dcterms:W3CDTF">2014-12-23T15:51:23Z</dcterms:modified>
</cp:coreProperties>
</file>