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&#1083;&#1091;&#1082;\&#1083;&#1091;&#1082;%20&#1076;&#1077;&#1082;&#1072;&#1073;&#1088;&#1100;%20200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&#1083;&#1091;&#1082;\&#1083;&#1091;&#1082;%20&#1076;&#1077;&#1082;&#1072;&#1073;&#1088;&#1100;%20200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&#1083;&#1091;&#1082;\&#1083;&#1091;&#1082;%20&#1076;&#1077;&#1082;&#1072;&#1073;&#1088;&#1100;%20200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&#1047;&#1077;&#1084;&#1083;&#1103;&#1085;&#1080;&#1082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Лист1!$G$112</c:f>
              <c:strCache>
                <c:ptCount val="1"/>
                <c:pt idx="0">
                  <c:v>Количество листьев, шт./луковица</c:v>
                </c:pt>
              </c:strCache>
            </c:strRef>
          </c:tx>
          <c:spPr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circle">
                <a:fillToRect l="100000" t="100000"/>
              </a:path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Лист1!$B$113:$C$115</c:f>
              <c:multiLvlStrCache>
                <c:ptCount val="3"/>
                <c:lvl>
                  <c:pt idx="0">
                    <c:v>геопоника</c:v>
                  </c:pt>
                  <c:pt idx="1">
                    <c:v>геопоника</c:v>
                  </c:pt>
                  <c:pt idx="2">
                    <c:v>гидропоника</c:v>
                  </c:pt>
                </c:lvl>
                <c:lvl>
                  <c:pt idx="0">
                    <c:v>Диаметр луковиц, 2 см</c:v>
                  </c:pt>
                  <c:pt idx="1">
                    <c:v>Диаметр луковиц, 4 см</c:v>
                  </c:pt>
                  <c:pt idx="2">
                    <c:v>Диаметр луковиц, 4 см</c:v>
                  </c:pt>
                </c:lvl>
              </c:multiLvlStrCache>
            </c:multiLvlStrRef>
          </c:cat>
          <c:val>
            <c:numRef>
              <c:f>Лист1!$G$113:$G$115</c:f>
              <c:numCache>
                <c:formatCode>General</c:formatCode>
                <c:ptCount val="3"/>
                <c:pt idx="0">
                  <c:v>4</c:v>
                </c:pt>
                <c:pt idx="1">
                  <c:v>7.6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6-4632-B00E-395BF7E1C1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209792"/>
        <c:axId val="99816576"/>
        <c:axId val="0"/>
      </c:bar3DChart>
      <c:catAx>
        <c:axId val="40209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816576"/>
        <c:crosses val="autoZero"/>
        <c:auto val="1"/>
        <c:lblAlgn val="ctr"/>
        <c:lblOffset val="100"/>
        <c:noMultiLvlLbl val="0"/>
      </c:catAx>
      <c:valAx>
        <c:axId val="9981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209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057094532322795E-2"/>
          <c:y val="4.8384535490559856E-2"/>
          <c:w val="0.95216675845362619"/>
          <c:h val="0.698417110347565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Лист1!$D$112</c:f>
              <c:strCache>
                <c:ptCount val="1"/>
                <c:pt idx="0">
                  <c:v>Длина листьев, см</c:v>
                </c:pt>
              </c:strCache>
            </c:strRef>
          </c:tx>
          <c:spPr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Лист1!$B$113:$C$115</c:f>
              <c:multiLvlStrCache>
                <c:ptCount val="3"/>
                <c:lvl>
                  <c:pt idx="0">
                    <c:v>геопоника</c:v>
                  </c:pt>
                  <c:pt idx="1">
                    <c:v>геопоника</c:v>
                  </c:pt>
                  <c:pt idx="2">
                    <c:v>гидропоника</c:v>
                  </c:pt>
                </c:lvl>
                <c:lvl>
                  <c:pt idx="0">
                    <c:v>Диаметр луковиц, 2 см</c:v>
                  </c:pt>
                  <c:pt idx="1">
                    <c:v>Диаметр луковиц, 4 см</c:v>
                  </c:pt>
                  <c:pt idx="2">
                    <c:v>Диаметр луковиц, 4 см</c:v>
                  </c:pt>
                </c:lvl>
              </c:multiLvlStrCache>
            </c:multiLvlStrRef>
          </c:cat>
          <c:val>
            <c:numRef>
              <c:f>Лист1!$D$113:$D$115</c:f>
              <c:numCache>
                <c:formatCode>General</c:formatCode>
                <c:ptCount val="3"/>
                <c:pt idx="0">
                  <c:v>27.3</c:v>
                </c:pt>
                <c:pt idx="1">
                  <c:v>32.300000000000004</c:v>
                </c:pt>
                <c:pt idx="2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E-4B4C-8112-A2F1EE55A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420480"/>
        <c:axId val="40422016"/>
        <c:axId val="0"/>
      </c:bar3DChart>
      <c:catAx>
        <c:axId val="40420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422016"/>
        <c:crosses val="autoZero"/>
        <c:auto val="1"/>
        <c:lblAlgn val="ctr"/>
        <c:lblOffset val="100"/>
        <c:noMultiLvlLbl val="0"/>
      </c:catAx>
      <c:valAx>
        <c:axId val="40422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420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Лист1!$F$112</c:f>
              <c:strCache>
                <c:ptCount val="1"/>
                <c:pt idx="0">
                  <c:v>Масса урожая, г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C0000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930F-4D74-860C-B40C242EA6D5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0F-4D74-860C-B40C242EA6D5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30F-4D74-860C-B40C242EA6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Лист1!$B$113:$C$115</c:f>
              <c:multiLvlStrCache>
                <c:ptCount val="3"/>
                <c:lvl>
                  <c:pt idx="0">
                    <c:v>геопоника</c:v>
                  </c:pt>
                  <c:pt idx="1">
                    <c:v>геопоника</c:v>
                  </c:pt>
                  <c:pt idx="2">
                    <c:v>гидропоника</c:v>
                  </c:pt>
                </c:lvl>
                <c:lvl>
                  <c:pt idx="0">
                    <c:v>Диаметр луковиц, 2 см</c:v>
                  </c:pt>
                  <c:pt idx="1">
                    <c:v>Диаметр луковиц, 4 см</c:v>
                  </c:pt>
                  <c:pt idx="2">
                    <c:v>Диаметр луковиц, 4 см</c:v>
                  </c:pt>
                </c:lvl>
              </c:multiLvlStrCache>
            </c:multiLvlStrRef>
          </c:cat>
          <c:val>
            <c:numRef>
              <c:f>Лист1!$F$113:$F$115</c:f>
              <c:numCache>
                <c:formatCode>General</c:formatCode>
                <c:ptCount val="3"/>
                <c:pt idx="0">
                  <c:v>83.9</c:v>
                </c:pt>
                <c:pt idx="1">
                  <c:v>109.1</c:v>
                </c:pt>
                <c:pt idx="2">
                  <c:v>220.5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0F-4D74-860C-B40C242EA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58987734339789"/>
          <c:y val="0.10285821376055973"/>
          <c:w val="0.82239421873790142"/>
          <c:h val="0.7517672144888898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rPr>
                      <a:t>6,8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CA-48CE-80DD-FC95070AE43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rPr>
                      <a:t>7,5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CA-48CE-80DD-FC95070AE43E}"/>
                </c:ext>
              </c:extLst>
            </c:dLbl>
            <c:dLbl>
              <c:idx val="2"/>
              <c:layout>
                <c:manualLayout>
                  <c:x val="0"/>
                  <c:y val="9.2592592592593906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rPr>
                      <a:t>7,6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ECA-48CE-80DD-FC95070AE43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rPr>
                      <a:t>7,8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ECA-48CE-80DD-FC95070AE43E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rPr>
                      <a:t>8,7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ECA-48CE-80DD-FC95070AE4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Лист1!$B$53:$F$53</c:f>
                <c:numCache>
                  <c:formatCode>General</c:formatCode>
                  <c:ptCount val="5"/>
                  <c:pt idx="0">
                    <c:v>0.67636971732406781</c:v>
                  </c:pt>
                  <c:pt idx="1">
                    <c:v>0.75541029831004181</c:v>
                  </c:pt>
                  <c:pt idx="2">
                    <c:v>0.62856118495919855</c:v>
                  </c:pt>
                  <c:pt idx="3">
                    <c:v>0.71194010321263279</c:v>
                  </c:pt>
                  <c:pt idx="4">
                    <c:v>0.83927919952775154</c:v>
                  </c:pt>
                </c:numCache>
              </c:numRef>
            </c:plus>
            <c:minus>
              <c:numRef>
                <c:f>Лист1!$B$53:$F$53</c:f>
                <c:numCache>
                  <c:formatCode>General</c:formatCode>
                  <c:ptCount val="5"/>
                  <c:pt idx="0">
                    <c:v>0.67636971732406781</c:v>
                  </c:pt>
                  <c:pt idx="1">
                    <c:v>0.75541029831004181</c:v>
                  </c:pt>
                  <c:pt idx="2">
                    <c:v>0.62856118495919855</c:v>
                  </c:pt>
                  <c:pt idx="3">
                    <c:v>0.71194010321263279</c:v>
                  </c:pt>
                  <c:pt idx="4">
                    <c:v>0.83927919952775154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dk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errBars>
          <c:val>
            <c:numRef>
              <c:f>Лист1!$B$51:$F$51</c:f>
              <c:numCache>
                <c:formatCode>General</c:formatCode>
                <c:ptCount val="5"/>
                <c:pt idx="0">
                  <c:v>6.7777777777777777</c:v>
                </c:pt>
                <c:pt idx="1">
                  <c:v>7.5555555555555136</c:v>
                </c:pt>
                <c:pt idx="2">
                  <c:v>7.6444444444444395</c:v>
                </c:pt>
                <c:pt idx="3">
                  <c:v>7.7777777777777777</c:v>
                </c:pt>
                <c:pt idx="4">
                  <c:v>8.7222222222222214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CA-48CE-80DD-FC95070AE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491264"/>
        <c:axId val="40243584"/>
      </c:barChart>
      <c:catAx>
        <c:axId val="4049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ru-RU" sz="2000"/>
                  <a:t>варианты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0243584"/>
        <c:crosses val="autoZero"/>
        <c:auto val="1"/>
        <c:lblAlgn val="ctr"/>
        <c:lblOffset val="100"/>
        <c:noMultiLvlLbl val="0"/>
      </c:catAx>
      <c:valAx>
        <c:axId val="40243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ru-RU" sz="2000" dirty="0"/>
                  <a:t>количество </a:t>
                </a:r>
                <a:r>
                  <a:rPr lang="ru-RU" sz="2000" dirty="0" smtClean="0"/>
                  <a:t>листьев</a:t>
                </a:r>
              </a:p>
              <a:p>
                <a:pPr>
                  <a:defRPr sz="1600"/>
                </a:pPr>
                <a:r>
                  <a:rPr lang="ru-RU" sz="2000" dirty="0" smtClean="0"/>
                  <a:t> </a:t>
                </a:r>
                <a:r>
                  <a:rPr lang="ru-RU" sz="2000" dirty="0"/>
                  <a:t>шт./растение</a:t>
                </a:r>
              </a:p>
            </c:rich>
          </c:tx>
          <c:layout>
            <c:manualLayout>
              <c:xMode val="edge"/>
              <c:yMode val="edge"/>
              <c:x val="1.8276092228723007E-2"/>
              <c:y val="0.185374730535569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0491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24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2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4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57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59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7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24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6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82B11B-C3C0-444C-AA29-C05443EA90E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3D29F6-FA8E-4B29-B332-37F4AC5155C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8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91391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оформлению </a:t>
            </a:r>
            <a:b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 в проекте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29796" y="4441553"/>
            <a:ext cx="3685737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88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1" y="357189"/>
            <a:ext cx="814387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365125" algn="just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варианте с мелкими луковицами листьев почти в два раза меньше. А в вариантах с крупными -  листьев в гидропонике больше на 13 %, чем в геопонике (рис.1). </a:t>
            </a:r>
          </a:p>
          <a:p>
            <a:pPr indent="365125" algn="just">
              <a:defRPr/>
            </a:pPr>
            <a:endParaRPr lang="ru-RU" dirty="0"/>
          </a:p>
          <a:p>
            <a:pPr algn="just" eaLnBrk="1" hangingPunct="1">
              <a:defRPr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738414" y="1428736"/>
          <a:ext cx="700092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2452688" y="6072188"/>
            <a:ext cx="7929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Рис. 1 Количество листьев  в первый срок срезки, шт./луковица</a:t>
            </a:r>
          </a:p>
        </p:txBody>
      </p:sp>
    </p:spTree>
    <p:extLst>
      <p:ext uri="{BB962C8B-B14F-4D97-AF65-F5344CB8AC3E}">
        <p14:creationId xmlns:p14="http://schemas.microsoft.com/office/powerpoint/2010/main" val="6717771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2166938" y="500064"/>
            <a:ext cx="7715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51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Эта закономерность отмечена и для длины листьев: на 5 см меньше с мелкими луковицами, в гидропонике – на 4,1 см больше (рис 2).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3095604" y="1357298"/>
          <a:ext cx="6043626" cy="43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2738438" y="5929313"/>
            <a:ext cx="7143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Рис. 2  Длина листьев в первый срок срезки, см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297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2095500" y="714376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И урожай соответственно на гидропонике выше в два раза (рис. 3).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Arial Black" panose="020B0A04020102020204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452662" y="1214422"/>
          <a:ext cx="714380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2881314" y="6000750"/>
            <a:ext cx="7000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Рис. 3  Урожай зелени лука </a:t>
            </a:r>
          </a:p>
        </p:txBody>
      </p:sp>
    </p:spTree>
    <p:extLst>
      <p:ext uri="{BB962C8B-B14F-4D97-AF65-F5344CB8AC3E}">
        <p14:creationId xmlns:p14="http://schemas.microsoft.com/office/powerpoint/2010/main" val="7709959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2095472" y="571480"/>
          <a:ext cx="792961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2524126" y="6000750"/>
            <a:ext cx="7643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Рис. 4 Влияние стимуляторов на развитие растений земляники </a:t>
            </a:r>
          </a:p>
        </p:txBody>
      </p:sp>
    </p:spTree>
    <p:extLst>
      <p:ext uri="{BB962C8B-B14F-4D97-AF65-F5344CB8AC3E}">
        <p14:creationId xmlns:p14="http://schemas.microsoft.com/office/powerpoint/2010/main" val="2002393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</TotalTime>
  <Words>126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Ретро</vt:lpstr>
      <vt:lpstr>Требования к оформлению  диаграмм в проекте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оформлению  диаграмм в проекте</dc:title>
  <dc:creator>Пользователь</dc:creator>
  <cp:lastModifiedBy>Пользователь</cp:lastModifiedBy>
  <cp:revision>2</cp:revision>
  <dcterms:created xsi:type="dcterms:W3CDTF">2023-04-29T11:04:55Z</dcterms:created>
  <dcterms:modified xsi:type="dcterms:W3CDTF">2023-04-29T11:15:51Z</dcterms:modified>
</cp:coreProperties>
</file>