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8" r:id="rId2"/>
    <p:sldId id="257" r:id="rId3"/>
    <p:sldId id="259" r:id="rId4"/>
    <p:sldId id="260" r:id="rId5"/>
    <p:sldId id="264" r:id="rId6"/>
    <p:sldId id="261" r:id="rId7"/>
    <p:sldId id="262" r:id="rId8"/>
    <p:sldId id="263" r:id="rId9"/>
    <p:sldId id="265"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303" r:id="rId26"/>
    <p:sldId id="302" r:id="rId27"/>
    <p:sldId id="300"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E6E55D-D84C-47A3-B23A-56188EDEDAD9}" type="datetimeFigureOut">
              <a:rPr lang="ru-RU" smtClean="0"/>
              <a:t>27.03.2019</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2B1639-9135-499C-AD61-04CC5440B5A6}" type="slidenum">
              <a:rPr lang="ru-RU" smtClean="0"/>
              <a:t>‹#›</a:t>
            </a:fld>
            <a:endParaRPr lang="ru-RU" dirty="0"/>
          </a:p>
        </p:txBody>
      </p:sp>
    </p:spTree>
    <p:extLst>
      <p:ext uri="{BB962C8B-B14F-4D97-AF65-F5344CB8AC3E}">
        <p14:creationId xmlns:p14="http://schemas.microsoft.com/office/powerpoint/2010/main" val="1976415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rgbClr val="CFE7F5"/>
          </a:solidFill>
          <a:ln w="25400">
            <a:solidFill>
              <a:srgbClr val="808080"/>
            </a:solidFill>
            <a:prstDash val="solid"/>
          </a:ln>
        </p:spPr>
      </p:sp>
      <p:sp>
        <p:nvSpPr>
          <p:cNvPr id="3" name="Заметки 2"/>
          <p:cNvSpPr txBox="1">
            <a:spLocks noGrp="1"/>
          </p:cNvSpPr>
          <p:nvPr>
            <p:ph type="body" sz="quarter" idx="1"/>
          </p:nvPr>
        </p:nvSpPr>
        <p:spPr>
          <a:xfrm>
            <a:off x="685830" y="4343322"/>
            <a:ext cx="5486309" cy="4114872"/>
          </a:xfrm>
        </p:spPr>
        <p:txBody>
          <a:bodyPr/>
          <a:lstStyle/>
          <a:p>
            <a:endParaRPr lang="ru-R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rgbClr val="CFE7F5"/>
          </a:solidFill>
          <a:ln w="25400">
            <a:solidFill>
              <a:srgbClr val="808080"/>
            </a:solidFill>
            <a:prstDash val="solid"/>
          </a:ln>
        </p:spPr>
      </p:sp>
      <p:sp>
        <p:nvSpPr>
          <p:cNvPr id="3" name="Заметки 2"/>
          <p:cNvSpPr txBox="1">
            <a:spLocks noGrp="1"/>
          </p:cNvSpPr>
          <p:nvPr>
            <p:ph type="body" sz="quarter" idx="1"/>
          </p:nvPr>
        </p:nvSpPr>
        <p:spPr>
          <a:xfrm>
            <a:off x="685830" y="4343322"/>
            <a:ext cx="5486309" cy="4114872"/>
          </a:xfrm>
        </p:spPr>
        <p:txBody>
          <a:bodyPr/>
          <a:lstStyle/>
          <a:p>
            <a:endParaRPr lang="ru-R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rgbClr val="CFE7F5"/>
          </a:solidFill>
          <a:ln w="25400">
            <a:solidFill>
              <a:srgbClr val="808080"/>
            </a:solidFill>
            <a:prstDash val="solid"/>
          </a:ln>
        </p:spPr>
      </p:sp>
      <p:sp>
        <p:nvSpPr>
          <p:cNvPr id="3" name="Заметки 2"/>
          <p:cNvSpPr txBox="1">
            <a:spLocks noGrp="1"/>
          </p:cNvSpPr>
          <p:nvPr>
            <p:ph type="body" sz="quarter" idx="1"/>
          </p:nvPr>
        </p:nvSpPr>
        <p:spPr>
          <a:xfrm>
            <a:off x="685830" y="4343322"/>
            <a:ext cx="5486309" cy="4114872"/>
          </a:xfrm>
        </p:spPr>
        <p:txBody>
          <a:bodyPr/>
          <a:lstStyle/>
          <a:p>
            <a:endParaRPr lang="ru-RU"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rgbClr val="CFE7F5"/>
          </a:solidFill>
          <a:ln w="25400">
            <a:solidFill>
              <a:srgbClr val="808080"/>
            </a:solidFill>
            <a:prstDash val="solid"/>
          </a:ln>
        </p:spPr>
      </p:sp>
      <p:sp>
        <p:nvSpPr>
          <p:cNvPr id="3" name="Заметки 2"/>
          <p:cNvSpPr txBox="1">
            <a:spLocks noGrp="1"/>
          </p:cNvSpPr>
          <p:nvPr>
            <p:ph type="body" sz="quarter" idx="1"/>
          </p:nvPr>
        </p:nvSpPr>
        <p:spPr>
          <a:xfrm>
            <a:off x="685830" y="4343322"/>
            <a:ext cx="5486309" cy="4114872"/>
          </a:xfrm>
        </p:spPr>
        <p:txBody>
          <a:bodyPr/>
          <a:lstStyle/>
          <a:p>
            <a:endParaRPr lang="ru-RU"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rgbClr val="CFE7F5"/>
          </a:solidFill>
          <a:ln w="25400">
            <a:solidFill>
              <a:srgbClr val="808080"/>
            </a:solidFill>
            <a:prstDash val="solid"/>
          </a:ln>
        </p:spPr>
      </p:sp>
      <p:sp>
        <p:nvSpPr>
          <p:cNvPr id="3" name="Заметки 2"/>
          <p:cNvSpPr txBox="1">
            <a:spLocks noGrp="1"/>
          </p:cNvSpPr>
          <p:nvPr>
            <p:ph type="body" sz="quarter" idx="1"/>
          </p:nvPr>
        </p:nvSpPr>
        <p:spPr>
          <a:xfrm>
            <a:off x="685830" y="4343322"/>
            <a:ext cx="5486309" cy="4114872"/>
          </a:xfrm>
        </p:spPr>
        <p:txBody>
          <a:bodyPr/>
          <a:lstStyle/>
          <a:p>
            <a:endParaRPr lang="ru-RU"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rgbClr val="CFE7F5"/>
          </a:solidFill>
          <a:ln w="25400">
            <a:solidFill>
              <a:srgbClr val="808080"/>
            </a:solidFill>
            <a:prstDash val="solid"/>
          </a:ln>
        </p:spPr>
      </p:sp>
      <p:sp>
        <p:nvSpPr>
          <p:cNvPr id="3" name="Заметки 2"/>
          <p:cNvSpPr txBox="1">
            <a:spLocks noGrp="1"/>
          </p:cNvSpPr>
          <p:nvPr>
            <p:ph type="body" sz="quarter" idx="1"/>
          </p:nvPr>
        </p:nvSpPr>
        <p:spPr>
          <a:xfrm>
            <a:off x="685830" y="4343322"/>
            <a:ext cx="5486309" cy="4114872"/>
          </a:xfrm>
        </p:spPr>
        <p:txBody>
          <a:bodyPr/>
          <a:lstStyle/>
          <a:p>
            <a:endParaRPr lang="ru-RU"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rgbClr val="CFE7F5"/>
          </a:solidFill>
          <a:ln w="25400">
            <a:solidFill>
              <a:srgbClr val="808080"/>
            </a:solidFill>
            <a:prstDash val="solid"/>
          </a:ln>
        </p:spPr>
      </p:sp>
      <p:sp>
        <p:nvSpPr>
          <p:cNvPr id="3" name="Заметки 2"/>
          <p:cNvSpPr txBox="1">
            <a:spLocks noGrp="1"/>
          </p:cNvSpPr>
          <p:nvPr>
            <p:ph type="body" sz="quarter" idx="1"/>
          </p:nvPr>
        </p:nvSpPr>
        <p:spPr>
          <a:xfrm>
            <a:off x="685830" y="4343322"/>
            <a:ext cx="5486309" cy="4114872"/>
          </a:xfrm>
        </p:spPr>
        <p:txBody>
          <a:bodyPr/>
          <a:lstStyle/>
          <a:p>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rgbClr val="CFE7F5"/>
          </a:solidFill>
          <a:ln w="25400">
            <a:solidFill>
              <a:srgbClr val="808080"/>
            </a:solidFill>
            <a:prstDash val="solid"/>
          </a:ln>
        </p:spPr>
      </p:sp>
      <p:sp>
        <p:nvSpPr>
          <p:cNvPr id="3" name="Заметки 2"/>
          <p:cNvSpPr txBox="1">
            <a:spLocks noGrp="1"/>
          </p:cNvSpPr>
          <p:nvPr>
            <p:ph type="body" sz="quarter" idx="1"/>
          </p:nvPr>
        </p:nvSpPr>
        <p:spPr>
          <a:xfrm>
            <a:off x="685830" y="4343322"/>
            <a:ext cx="5486309" cy="4114872"/>
          </a:xfrm>
        </p:spPr>
        <p:txBody>
          <a:bodyPr/>
          <a:lstStyle/>
          <a:p>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rgbClr val="CFE7F5"/>
          </a:solidFill>
          <a:ln w="25400">
            <a:solidFill>
              <a:srgbClr val="808080"/>
            </a:solidFill>
            <a:prstDash val="solid"/>
          </a:ln>
        </p:spPr>
      </p:sp>
      <p:sp>
        <p:nvSpPr>
          <p:cNvPr id="3" name="Заметки 2"/>
          <p:cNvSpPr txBox="1">
            <a:spLocks noGrp="1"/>
          </p:cNvSpPr>
          <p:nvPr>
            <p:ph type="body" sz="quarter" idx="1"/>
          </p:nvPr>
        </p:nvSpPr>
        <p:spPr>
          <a:xfrm>
            <a:off x="685830" y="4343322"/>
            <a:ext cx="5486309" cy="4114872"/>
          </a:xfrm>
        </p:spPr>
        <p:txBody>
          <a:bodyPr/>
          <a:lstStyle/>
          <a:p>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rgbClr val="CFE7F5"/>
          </a:solidFill>
          <a:ln w="25400">
            <a:solidFill>
              <a:srgbClr val="808080"/>
            </a:solidFill>
            <a:prstDash val="solid"/>
          </a:ln>
        </p:spPr>
      </p:sp>
      <p:sp>
        <p:nvSpPr>
          <p:cNvPr id="3" name="Заметки 2"/>
          <p:cNvSpPr txBox="1">
            <a:spLocks noGrp="1"/>
          </p:cNvSpPr>
          <p:nvPr>
            <p:ph type="body" sz="quarter" idx="1"/>
          </p:nvPr>
        </p:nvSpPr>
        <p:spPr>
          <a:xfrm>
            <a:off x="685830" y="4343322"/>
            <a:ext cx="5486309" cy="4114872"/>
          </a:xfrm>
        </p:spPr>
        <p:txBody>
          <a:bodyPr/>
          <a:lstStyle/>
          <a:p>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rgbClr val="CFE7F5"/>
          </a:solidFill>
          <a:ln w="25400">
            <a:solidFill>
              <a:srgbClr val="808080"/>
            </a:solidFill>
            <a:prstDash val="solid"/>
          </a:ln>
        </p:spPr>
      </p:sp>
      <p:sp>
        <p:nvSpPr>
          <p:cNvPr id="3" name="Заметки 2"/>
          <p:cNvSpPr txBox="1">
            <a:spLocks noGrp="1"/>
          </p:cNvSpPr>
          <p:nvPr>
            <p:ph type="body" sz="quarter" idx="1"/>
          </p:nvPr>
        </p:nvSpPr>
        <p:spPr>
          <a:xfrm>
            <a:off x="685830" y="4343322"/>
            <a:ext cx="5486309" cy="4114872"/>
          </a:xfrm>
        </p:spPr>
        <p:txBody>
          <a:bodyPr/>
          <a:lstStyle/>
          <a:p>
            <a:endParaRPr lang="ru-R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rgbClr val="CFE7F5"/>
          </a:solidFill>
          <a:ln w="25400">
            <a:solidFill>
              <a:srgbClr val="808080"/>
            </a:solidFill>
            <a:prstDash val="solid"/>
          </a:ln>
        </p:spPr>
      </p:sp>
      <p:sp>
        <p:nvSpPr>
          <p:cNvPr id="3" name="Заметки 2"/>
          <p:cNvSpPr txBox="1">
            <a:spLocks noGrp="1"/>
          </p:cNvSpPr>
          <p:nvPr>
            <p:ph type="body" sz="quarter" idx="1"/>
          </p:nvPr>
        </p:nvSpPr>
        <p:spPr>
          <a:xfrm>
            <a:off x="685830" y="4343322"/>
            <a:ext cx="5486309" cy="4114872"/>
          </a:xfrm>
        </p:spPr>
        <p:txBody>
          <a:bodyPr/>
          <a:lstStyle/>
          <a:p>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rgbClr val="CFE7F5"/>
          </a:solidFill>
          <a:ln w="25400">
            <a:solidFill>
              <a:srgbClr val="808080"/>
            </a:solidFill>
            <a:prstDash val="solid"/>
          </a:ln>
        </p:spPr>
      </p:sp>
      <p:sp>
        <p:nvSpPr>
          <p:cNvPr id="3" name="Заметки 2"/>
          <p:cNvSpPr txBox="1">
            <a:spLocks noGrp="1"/>
          </p:cNvSpPr>
          <p:nvPr>
            <p:ph type="body" sz="quarter" idx="1"/>
          </p:nvPr>
        </p:nvSpPr>
        <p:spPr>
          <a:xfrm>
            <a:off x="685830" y="4343322"/>
            <a:ext cx="5486309" cy="4114872"/>
          </a:xfrm>
        </p:spPr>
        <p:txBody>
          <a:bodyPr/>
          <a:lstStyle/>
          <a:p>
            <a:endParaRPr lang="ru-R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rgbClr val="CFE7F5"/>
          </a:solidFill>
          <a:ln w="25400">
            <a:solidFill>
              <a:srgbClr val="808080"/>
            </a:solidFill>
            <a:prstDash val="solid"/>
          </a:ln>
        </p:spPr>
      </p:sp>
      <p:sp>
        <p:nvSpPr>
          <p:cNvPr id="3" name="Заметки 2"/>
          <p:cNvSpPr txBox="1">
            <a:spLocks noGrp="1"/>
          </p:cNvSpPr>
          <p:nvPr>
            <p:ph type="body" sz="quarter" idx="1"/>
          </p:nvPr>
        </p:nvSpPr>
        <p:spPr>
          <a:xfrm>
            <a:off x="685830" y="4343322"/>
            <a:ext cx="5486309" cy="4114872"/>
          </a:xfrm>
        </p:spPr>
        <p:txBody>
          <a:bodyPr/>
          <a:lstStyle/>
          <a:p>
            <a:endParaRPr lang="ru-R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rgbClr val="CFE7F5"/>
          </a:solidFill>
          <a:ln w="25400">
            <a:solidFill>
              <a:srgbClr val="808080"/>
            </a:solidFill>
            <a:prstDash val="solid"/>
          </a:ln>
        </p:spPr>
      </p:sp>
      <p:sp>
        <p:nvSpPr>
          <p:cNvPr id="3" name="Заметки 2"/>
          <p:cNvSpPr txBox="1">
            <a:spLocks noGrp="1"/>
          </p:cNvSpPr>
          <p:nvPr>
            <p:ph type="body" sz="quarter" idx="1"/>
          </p:nvPr>
        </p:nvSpPr>
        <p:spPr>
          <a:xfrm>
            <a:off x="685830" y="4343322"/>
            <a:ext cx="5486309" cy="4114872"/>
          </a:xfrm>
        </p:spPr>
        <p:txBody>
          <a:bodyPr/>
          <a:lstStyle/>
          <a:p>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27.03.2019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27.03.2019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27.03.2019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ransition spd="slow">
    <p:wheel spokes="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pPr lvl="0"/>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5E4DC053-1114-432F-846E-7B3C6512DA9C}" type="slidenum">
              <a:rPr lang="ru-RU"/>
              <a:pPr>
                <a:defRPr/>
              </a:pPr>
              <a:t>‹#›</a:t>
            </a:fld>
            <a:endParaRPr lang="ru-RU"/>
          </a:p>
        </p:txBody>
      </p:sp>
    </p:spTree>
    <p:extLst>
      <p:ext uri="{BB962C8B-B14F-4D97-AF65-F5344CB8AC3E}">
        <p14:creationId xmlns:p14="http://schemas.microsoft.com/office/powerpoint/2010/main" val="780796248"/>
      </p:ext>
    </p:extLst>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27.03.2019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27.03.2019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27.03.2019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27.03.2019</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27.03.2019</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27.03.2019</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27.03.2019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27.03.2019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27.03.2019</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wheel spokes="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Олег\Desktop\1024х768.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1675338"/>
            <a:ext cx="7884368" cy="521607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835696" y="2060848"/>
            <a:ext cx="2880320" cy="3416320"/>
          </a:xfrm>
          <a:prstGeom prst="rect">
            <a:avLst/>
          </a:prstGeom>
          <a:noFill/>
        </p:spPr>
        <p:txBody>
          <a:bodyPr wrap="square" rtlCol="0">
            <a:spAutoFit/>
          </a:bodyPr>
          <a:lstStyle/>
          <a:p>
            <a:r>
              <a:rPr lang="ru-RU" sz="3600" b="1" i="1" dirty="0" smtClean="0">
                <a:solidFill>
                  <a:srgbClr val="00B050"/>
                </a:solidFill>
                <a:latin typeface="Bookman Old Style" pitchFamily="18" charset="0"/>
                <a:ea typeface="Verdana" pitchFamily="34" charset="0"/>
                <a:cs typeface="Verdana" pitchFamily="34" charset="0"/>
              </a:rPr>
              <a:t>Виды и формы контроля в начальной школе</a:t>
            </a:r>
            <a:endParaRPr lang="ru-RU" sz="3600" b="1" i="1" dirty="0">
              <a:solidFill>
                <a:srgbClr val="00B050"/>
              </a:solidFill>
              <a:latin typeface="Bookman Old Style" pitchFamily="18" charset="0"/>
              <a:ea typeface="Verdana" pitchFamily="34" charset="0"/>
              <a:cs typeface="Verdana" pitchFamily="34" charset="0"/>
            </a:endParaRPr>
          </a:p>
        </p:txBody>
      </p:sp>
      <p:sp>
        <p:nvSpPr>
          <p:cNvPr id="7" name="TextBox 6"/>
          <p:cNvSpPr txBox="1"/>
          <p:nvPr/>
        </p:nvSpPr>
        <p:spPr>
          <a:xfrm>
            <a:off x="5364088" y="4725144"/>
            <a:ext cx="2592288" cy="1015663"/>
          </a:xfrm>
          <a:prstGeom prst="rect">
            <a:avLst/>
          </a:prstGeom>
          <a:noFill/>
        </p:spPr>
        <p:txBody>
          <a:bodyPr wrap="square" rtlCol="0">
            <a:spAutoFit/>
          </a:bodyPr>
          <a:lstStyle/>
          <a:p>
            <a:r>
              <a:rPr lang="ru-RU" sz="2000" i="1" dirty="0" smtClean="0">
                <a:solidFill>
                  <a:schemeClr val="tx2">
                    <a:lumMod val="75000"/>
                  </a:schemeClr>
                </a:solidFill>
                <a:latin typeface="Bookman Old Style" pitchFamily="18" charset="0"/>
                <a:ea typeface="Verdana" pitchFamily="34" charset="0"/>
                <a:cs typeface="Verdana" pitchFamily="34" charset="0"/>
              </a:rPr>
              <a:t>Мусинова Наталья Владимировна</a:t>
            </a:r>
            <a:endParaRPr lang="ru-RU" sz="2000" i="1" dirty="0">
              <a:solidFill>
                <a:schemeClr val="tx2">
                  <a:lumMod val="75000"/>
                </a:schemeClr>
              </a:solidFill>
              <a:latin typeface="Bookman Old Style" pitchFamily="18" charset="0"/>
              <a:ea typeface="Verdana" pitchFamily="34" charset="0"/>
              <a:cs typeface="Verdana" pitchFamily="34" charset="0"/>
            </a:endParaRPr>
          </a:p>
        </p:txBody>
      </p:sp>
    </p:spTree>
    <p:extLst>
      <p:ext uri="{BB962C8B-B14F-4D97-AF65-F5344CB8AC3E}">
        <p14:creationId xmlns:p14="http://schemas.microsoft.com/office/powerpoint/2010/main" val="2166916995"/>
      </p:ext>
    </p:extLst>
  </p:cSld>
  <p:clrMapOvr>
    <a:masterClrMapping/>
  </p:clrMapOvr>
  <p:transition spd="slow">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ru-RU" b="1" dirty="0">
                <a:solidFill>
                  <a:srgbClr val="00AE00"/>
                </a:solidFill>
              </a:rPr>
              <a:t>Групповая проверка</a:t>
            </a:r>
          </a:p>
        </p:txBody>
      </p:sp>
      <p:sp>
        <p:nvSpPr>
          <p:cNvPr id="3" name="Содержимое 2"/>
          <p:cNvSpPr txBox="1">
            <a:spLocks noGrp="1"/>
          </p:cNvSpPr>
          <p:nvPr>
            <p:ph type="body" idx="4294967295"/>
          </p:nvPr>
        </p:nvSpPr>
        <p:spPr>
          <a:xfrm>
            <a:off x="1033559" y="1378440"/>
            <a:ext cx="7318440" cy="4525560"/>
          </a:xfrm>
        </p:spPr>
        <p:txBody>
          <a:bodyPr/>
          <a:lstStyle>
            <a:defPPr marL="432000" lvl="0" indent="-324000" algn="l" hangingPunct="1">
              <a:spcBef>
                <a:spcPts val="0"/>
              </a:spcBef>
              <a:spcAft>
                <a:spcPts val="1417"/>
              </a:spcAft>
              <a:buSzPct val="45000"/>
              <a:buFont typeface="StarSymbol"/>
              <a:buNone/>
              <a:defRPr lang="ru-RU" sz="3200" b="0" i="0" u="none" strike="noStrike" kern="1200" spc="0">
                <a:ln>
                  <a:noFill/>
                </a:ln>
                <a:solidFill>
                  <a:srgbClr val="000000"/>
                </a:solidFill>
                <a:latin typeface="Calibri"/>
                <a:ea typeface="Microsoft YaHei" pitchFamily="2"/>
                <a:cs typeface="Mangal" pitchFamily="2"/>
              </a:defRPr>
            </a:defPPr>
            <a:lvl1pPr marL="432000" lvl="0" indent="-324000" algn="l" hangingPunct="1">
              <a:spcBef>
                <a:spcPts val="0"/>
              </a:spcBef>
              <a:spcAft>
                <a:spcPts val="1417"/>
              </a:spcAft>
              <a:buSzPct val="45000"/>
              <a:buFont typeface="StarSymbol"/>
              <a:buChar char="●"/>
              <a:defRPr lang="ru-RU" sz="3200" b="0" i="0" u="none" strike="noStrike" kern="1200" spc="0">
                <a:ln>
                  <a:noFill/>
                </a:ln>
                <a:solidFill>
                  <a:srgbClr val="000000"/>
                </a:solidFill>
                <a:latin typeface="Calibri"/>
                <a:ea typeface="Microsoft YaHei" pitchFamily="2"/>
                <a:cs typeface="Mangal" pitchFamily="2"/>
              </a:defRPr>
            </a:lvl1pPr>
            <a:lvl2pPr marL="864000" lvl="1" indent="-324000" algn="l" hangingPunct="1">
              <a:spcBef>
                <a:spcPts val="0"/>
              </a:spcBef>
              <a:spcAft>
                <a:spcPts val="1134"/>
              </a:spcAft>
              <a:buSzPct val="75000"/>
              <a:buFont typeface="StarSymbol"/>
              <a:buChar char="–"/>
              <a:defRPr lang="ru-RU" sz="2400" b="0" i="0" u="none" strike="noStrike" kern="1200" spc="0">
                <a:ln>
                  <a:noFill/>
                </a:ln>
                <a:solidFill>
                  <a:srgbClr val="000000"/>
                </a:solidFill>
                <a:latin typeface="Calibri"/>
                <a:ea typeface="Microsoft YaHei" pitchFamily="2"/>
                <a:cs typeface="Mangal" pitchFamily="2"/>
              </a:defRPr>
            </a:lvl2pPr>
            <a:lvl3pPr marL="1295999" lvl="2" indent="-288000" algn="l" hangingPunct="1">
              <a:spcBef>
                <a:spcPts val="0"/>
              </a:spcBef>
              <a:spcAft>
                <a:spcPts val="850"/>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3pPr>
            <a:lvl4pPr marL="1728000" lvl="3" indent="-216000" algn="l" hangingPunct="1">
              <a:spcBef>
                <a:spcPts val="0"/>
              </a:spcBef>
              <a:spcAft>
                <a:spcPts val="567"/>
              </a:spcAft>
              <a:buSzPct val="75000"/>
              <a:buFont typeface="StarSymbol"/>
              <a:buChar char="–"/>
              <a:defRPr lang="ru-RU" sz="2000" b="0" i="0" u="none" strike="noStrike" kern="1200" spc="0">
                <a:ln>
                  <a:noFill/>
                </a:ln>
                <a:solidFill>
                  <a:srgbClr val="000000"/>
                </a:solidFill>
                <a:latin typeface="Calibri"/>
                <a:ea typeface="Microsoft YaHei" pitchFamily="2"/>
                <a:cs typeface="Mangal" pitchFamily="2"/>
              </a:defRPr>
            </a:lvl4pPr>
            <a:lvl5pPr marL="2160000" lvl="4"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9pPr>
          </a:lstStyle>
          <a:p>
            <a:pPr marL="0" lvl="0" indent="0">
              <a:spcBef>
                <a:spcPts val="638"/>
              </a:spcBef>
              <a:buFont typeface="Arial" pitchFamily="32"/>
              <a:buChar char="•"/>
            </a:pPr>
            <a:r>
              <a:rPr lang="ru-RU" dirty="0">
                <a:latin typeface="Calibri" pitchFamily="18"/>
              </a:rPr>
              <a:t>     </a:t>
            </a:r>
            <a:r>
              <a:rPr lang="ru-RU" sz="2000" b="1" dirty="0">
                <a:latin typeface="Calibri" pitchFamily="18"/>
              </a:rPr>
              <a:t> Групповая проверка предполагает контроль учебной работы целой группы. Это особенно удобно, если учащиеся выполняли работу группой. Здесь проявляется взаимопомощь ребят. При такой проверке следует дойти до каждого, а не ограничиваться «огульной» оценкой всей группы. Необходимо выяснить, каков вклад каждого в общее дело.       </a:t>
            </a:r>
          </a:p>
        </p:txBody>
      </p:sp>
    </p:spTree>
    <p:extLst>
      <p:ext uri="{BB962C8B-B14F-4D97-AF65-F5344CB8AC3E}">
        <p14:creationId xmlns:p14="http://schemas.microsoft.com/office/powerpoint/2010/main" val="355329927"/>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ru-RU" b="1" dirty="0">
                <a:solidFill>
                  <a:srgbClr val="00AE00"/>
                </a:solidFill>
              </a:rPr>
              <a:t>Фронтальная проверка</a:t>
            </a:r>
          </a:p>
        </p:txBody>
      </p:sp>
      <p:sp>
        <p:nvSpPr>
          <p:cNvPr id="3" name="Содержимое 2"/>
          <p:cNvSpPr txBox="1">
            <a:spLocks noGrp="1"/>
          </p:cNvSpPr>
          <p:nvPr>
            <p:ph type="body" idx="4294967295"/>
          </p:nvPr>
        </p:nvSpPr>
        <p:spPr>
          <a:xfrm>
            <a:off x="1080000" y="1378440"/>
            <a:ext cx="6886440" cy="4525560"/>
          </a:xfrm>
        </p:spPr>
        <p:txBody>
          <a:bodyPr/>
          <a:lstStyle>
            <a:defPPr marL="432000" lvl="0" indent="-324000" algn="l" hangingPunct="1">
              <a:spcBef>
                <a:spcPts val="0"/>
              </a:spcBef>
              <a:spcAft>
                <a:spcPts val="1417"/>
              </a:spcAft>
              <a:buSzPct val="45000"/>
              <a:buFont typeface="StarSymbol"/>
              <a:buNone/>
              <a:defRPr lang="ru-RU" sz="3200" b="0" i="0" u="none" strike="noStrike" kern="1200" spc="0">
                <a:ln>
                  <a:noFill/>
                </a:ln>
                <a:solidFill>
                  <a:srgbClr val="000000"/>
                </a:solidFill>
                <a:latin typeface="Calibri"/>
                <a:ea typeface="Microsoft YaHei" pitchFamily="2"/>
                <a:cs typeface="Mangal" pitchFamily="2"/>
              </a:defRPr>
            </a:defPPr>
            <a:lvl1pPr marL="432000" lvl="0" indent="-324000" algn="l" hangingPunct="1">
              <a:spcBef>
                <a:spcPts val="0"/>
              </a:spcBef>
              <a:spcAft>
                <a:spcPts val="1417"/>
              </a:spcAft>
              <a:buSzPct val="45000"/>
              <a:buFont typeface="StarSymbol"/>
              <a:buChar char="●"/>
              <a:defRPr lang="ru-RU" sz="3200" b="0" i="0" u="none" strike="noStrike" kern="1200" spc="0">
                <a:ln>
                  <a:noFill/>
                </a:ln>
                <a:solidFill>
                  <a:srgbClr val="000000"/>
                </a:solidFill>
                <a:latin typeface="Calibri"/>
                <a:ea typeface="Microsoft YaHei" pitchFamily="2"/>
                <a:cs typeface="Mangal" pitchFamily="2"/>
              </a:defRPr>
            </a:lvl1pPr>
            <a:lvl2pPr marL="864000" lvl="1" indent="-324000" algn="l" hangingPunct="1">
              <a:spcBef>
                <a:spcPts val="0"/>
              </a:spcBef>
              <a:spcAft>
                <a:spcPts val="1134"/>
              </a:spcAft>
              <a:buSzPct val="75000"/>
              <a:buFont typeface="StarSymbol"/>
              <a:buChar char="–"/>
              <a:defRPr lang="ru-RU" sz="2400" b="0" i="0" u="none" strike="noStrike" kern="1200" spc="0">
                <a:ln>
                  <a:noFill/>
                </a:ln>
                <a:solidFill>
                  <a:srgbClr val="000000"/>
                </a:solidFill>
                <a:latin typeface="Calibri"/>
                <a:ea typeface="Microsoft YaHei" pitchFamily="2"/>
                <a:cs typeface="Mangal" pitchFamily="2"/>
              </a:defRPr>
            </a:lvl2pPr>
            <a:lvl3pPr marL="1295999" lvl="2" indent="-288000" algn="l" hangingPunct="1">
              <a:spcBef>
                <a:spcPts val="0"/>
              </a:spcBef>
              <a:spcAft>
                <a:spcPts val="850"/>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3pPr>
            <a:lvl4pPr marL="1728000" lvl="3" indent="-216000" algn="l" hangingPunct="1">
              <a:spcBef>
                <a:spcPts val="0"/>
              </a:spcBef>
              <a:spcAft>
                <a:spcPts val="567"/>
              </a:spcAft>
              <a:buSzPct val="75000"/>
              <a:buFont typeface="StarSymbol"/>
              <a:buChar char="–"/>
              <a:defRPr lang="ru-RU" sz="2000" b="0" i="0" u="none" strike="noStrike" kern="1200" spc="0">
                <a:ln>
                  <a:noFill/>
                </a:ln>
                <a:solidFill>
                  <a:srgbClr val="000000"/>
                </a:solidFill>
                <a:latin typeface="Calibri"/>
                <a:ea typeface="Microsoft YaHei" pitchFamily="2"/>
                <a:cs typeface="Mangal" pitchFamily="2"/>
              </a:defRPr>
            </a:lvl4pPr>
            <a:lvl5pPr marL="2160000" lvl="4"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9pPr>
          </a:lstStyle>
          <a:p>
            <a:pPr marL="0" lvl="0" indent="0">
              <a:spcBef>
                <a:spcPts val="638"/>
              </a:spcBef>
              <a:buFont typeface="Arial" pitchFamily="32"/>
              <a:buChar char="•"/>
            </a:pPr>
            <a:r>
              <a:rPr lang="ru-RU" sz="2000" b="1" dirty="0">
                <a:latin typeface="Calibri" pitchFamily="18"/>
              </a:rPr>
              <a:t>В процессе фронтальной проверки, которую также называют «беглым опросом», по сути каждый обучающийся успевает хотя бы один раз ответить на какой-либо вопрос, дополнить или уточнить предыдущий ответ товарища. Фронтальная проверка позволяет в короткий срок повторить (воспроизвести, актуализировать)  материал, на который учитель будет опираться при изучении новой информации на данном уроке. К такому же беглому опросу учитель прибегает в конце урока для того, чтобы убедиться, что учащиеся правильно, без искажений усвоили новую тему.     </a:t>
            </a:r>
          </a:p>
        </p:txBody>
      </p:sp>
    </p:spTree>
    <p:extLst>
      <p:ext uri="{BB962C8B-B14F-4D97-AF65-F5344CB8AC3E}">
        <p14:creationId xmlns:p14="http://schemas.microsoft.com/office/powerpoint/2010/main" val="318403118"/>
      </p:ext>
    </p:extLst>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648000"/>
            <a:ext cx="8229240" cy="1142640"/>
          </a:xfrm>
        </p:spPr>
        <p:txBody>
          <a:bodyPr>
            <a:no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ru-RU" b="1" dirty="0">
                <a:solidFill>
                  <a:srgbClr val="00AE00"/>
                </a:solidFill>
              </a:rPr>
              <a:t>Комбинированный (уплотненный) опрос.</a:t>
            </a:r>
          </a:p>
        </p:txBody>
      </p:sp>
      <p:sp>
        <p:nvSpPr>
          <p:cNvPr id="3" name="Содержимое 2"/>
          <p:cNvSpPr txBox="1">
            <a:spLocks noGrp="1"/>
          </p:cNvSpPr>
          <p:nvPr>
            <p:ph type="body" idx="4294967295"/>
          </p:nvPr>
        </p:nvSpPr>
        <p:spPr>
          <a:xfrm>
            <a:off x="1691680" y="1916832"/>
            <a:ext cx="7174368" cy="4525560"/>
          </a:xfrm>
        </p:spPr>
        <p:txBody>
          <a:bodyPr/>
          <a:lstStyle>
            <a:defPPr marL="432000" lvl="0" indent="-324000" algn="l" hangingPunct="1">
              <a:spcBef>
                <a:spcPts val="0"/>
              </a:spcBef>
              <a:spcAft>
                <a:spcPts val="1417"/>
              </a:spcAft>
              <a:buSzPct val="45000"/>
              <a:buFont typeface="StarSymbol"/>
              <a:buNone/>
              <a:defRPr lang="ru-RU" sz="3200" b="0" i="0" u="none" strike="noStrike" kern="1200" spc="0">
                <a:ln>
                  <a:noFill/>
                </a:ln>
                <a:solidFill>
                  <a:srgbClr val="000000"/>
                </a:solidFill>
                <a:latin typeface="Calibri"/>
                <a:ea typeface="Microsoft YaHei" pitchFamily="2"/>
                <a:cs typeface="Mangal" pitchFamily="2"/>
              </a:defRPr>
            </a:defPPr>
            <a:lvl1pPr marL="432000" lvl="0" indent="-324000" algn="l" hangingPunct="1">
              <a:spcBef>
                <a:spcPts val="0"/>
              </a:spcBef>
              <a:spcAft>
                <a:spcPts val="1417"/>
              </a:spcAft>
              <a:buSzPct val="45000"/>
              <a:buFont typeface="StarSymbol"/>
              <a:buChar char="●"/>
              <a:defRPr lang="ru-RU" sz="3200" b="0" i="0" u="none" strike="noStrike" kern="1200" spc="0">
                <a:ln>
                  <a:noFill/>
                </a:ln>
                <a:solidFill>
                  <a:srgbClr val="000000"/>
                </a:solidFill>
                <a:latin typeface="Calibri"/>
                <a:ea typeface="Microsoft YaHei" pitchFamily="2"/>
                <a:cs typeface="Mangal" pitchFamily="2"/>
              </a:defRPr>
            </a:lvl1pPr>
            <a:lvl2pPr marL="864000" lvl="1" indent="-324000" algn="l" hangingPunct="1">
              <a:spcBef>
                <a:spcPts val="0"/>
              </a:spcBef>
              <a:spcAft>
                <a:spcPts val="1134"/>
              </a:spcAft>
              <a:buSzPct val="75000"/>
              <a:buFont typeface="StarSymbol"/>
              <a:buChar char="–"/>
              <a:defRPr lang="ru-RU" sz="2400" b="0" i="0" u="none" strike="noStrike" kern="1200" spc="0">
                <a:ln>
                  <a:noFill/>
                </a:ln>
                <a:solidFill>
                  <a:srgbClr val="000000"/>
                </a:solidFill>
                <a:latin typeface="Calibri"/>
                <a:ea typeface="Microsoft YaHei" pitchFamily="2"/>
                <a:cs typeface="Mangal" pitchFamily="2"/>
              </a:defRPr>
            </a:lvl2pPr>
            <a:lvl3pPr marL="1295999" lvl="2" indent="-288000" algn="l" hangingPunct="1">
              <a:spcBef>
                <a:spcPts val="0"/>
              </a:spcBef>
              <a:spcAft>
                <a:spcPts val="850"/>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3pPr>
            <a:lvl4pPr marL="1728000" lvl="3" indent="-216000" algn="l" hangingPunct="1">
              <a:spcBef>
                <a:spcPts val="0"/>
              </a:spcBef>
              <a:spcAft>
                <a:spcPts val="567"/>
              </a:spcAft>
              <a:buSzPct val="75000"/>
              <a:buFont typeface="StarSymbol"/>
              <a:buChar char="–"/>
              <a:defRPr lang="ru-RU" sz="2000" b="0" i="0" u="none" strike="noStrike" kern="1200" spc="0">
                <a:ln>
                  <a:noFill/>
                </a:ln>
                <a:solidFill>
                  <a:srgbClr val="000000"/>
                </a:solidFill>
                <a:latin typeface="Calibri"/>
                <a:ea typeface="Microsoft YaHei" pitchFamily="2"/>
                <a:cs typeface="Mangal" pitchFamily="2"/>
              </a:defRPr>
            </a:lvl4pPr>
            <a:lvl5pPr marL="2160000" lvl="4"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9pPr>
          </a:lstStyle>
          <a:p>
            <a:pPr marL="0" lvl="0" indent="0">
              <a:spcBef>
                <a:spcPts val="638"/>
              </a:spcBef>
              <a:buFont typeface="Arial" pitchFamily="32"/>
              <a:buChar char="•"/>
            </a:pPr>
            <a:r>
              <a:rPr lang="ru-RU" sz="2000" b="1" dirty="0">
                <a:solidFill>
                  <a:srgbClr val="984807"/>
                </a:solidFill>
                <a:latin typeface="Calibri" pitchFamily="18"/>
              </a:rPr>
              <a:t>   </a:t>
            </a:r>
            <a:r>
              <a:rPr lang="ru-RU" sz="2000" b="1" dirty="0">
                <a:latin typeface="Calibri" pitchFamily="18"/>
              </a:rPr>
              <a:t>До уроков учитель заготавливает вопросы и задания на отдельных листках, в зависимости от сложности заданий их может быть 2-5. Кроме того, ряд вопросов предназначен для устного ответа. Учитель заранее определяет тех , кто  будет проверять. На самом уроке отвечать одновременно выходят 5-7 человек. Двое выполняют задание на доске (само задание записано у каждого на листке), это может быть и решение задач по математике,  и выполнение письменных упражнений по русскому языку, работа по карте на окружающем мире, черчение схем. В это время двое-трое-четверо (каждый самостоятельно), письменно отвечают на вопросы своего билета.</a:t>
            </a:r>
          </a:p>
        </p:txBody>
      </p:sp>
    </p:spTree>
    <p:extLst>
      <p:ext uri="{BB962C8B-B14F-4D97-AF65-F5344CB8AC3E}">
        <p14:creationId xmlns:p14="http://schemas.microsoft.com/office/powerpoint/2010/main" val="1991678635"/>
      </p:ext>
    </p:extLst>
  </p:cSld>
  <p:clrMapOvr>
    <a:masterClrMapping/>
  </p:clrMapOvr>
  <p:transition spd="slow">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ru-RU" b="1" dirty="0">
                <a:solidFill>
                  <a:srgbClr val="00AE00"/>
                </a:solidFill>
              </a:rPr>
              <a:t>Взаимоконтроль.</a:t>
            </a:r>
          </a:p>
        </p:txBody>
      </p:sp>
      <p:sp>
        <p:nvSpPr>
          <p:cNvPr id="3" name="Содержимое 2"/>
          <p:cNvSpPr txBox="1">
            <a:spLocks noGrp="1"/>
          </p:cNvSpPr>
          <p:nvPr>
            <p:ph type="body" idx="4294967295"/>
          </p:nvPr>
        </p:nvSpPr>
        <p:spPr>
          <a:xfrm>
            <a:off x="864000" y="1378440"/>
            <a:ext cx="7488000" cy="4525560"/>
          </a:xfrm>
        </p:spPr>
        <p:txBody>
          <a:bodyPr/>
          <a:lstStyle>
            <a:defPPr marL="432000" lvl="0" indent="-324000" algn="l" hangingPunct="1">
              <a:spcBef>
                <a:spcPts val="0"/>
              </a:spcBef>
              <a:spcAft>
                <a:spcPts val="1417"/>
              </a:spcAft>
              <a:buSzPct val="45000"/>
              <a:buFont typeface="StarSymbol"/>
              <a:buNone/>
              <a:defRPr lang="ru-RU" sz="3200" b="0" i="0" u="none" strike="noStrike" kern="1200" spc="0">
                <a:ln>
                  <a:noFill/>
                </a:ln>
                <a:solidFill>
                  <a:srgbClr val="000000"/>
                </a:solidFill>
                <a:latin typeface="Calibri"/>
                <a:ea typeface="Microsoft YaHei" pitchFamily="2"/>
                <a:cs typeface="Mangal" pitchFamily="2"/>
              </a:defRPr>
            </a:defPPr>
            <a:lvl1pPr marL="432000" lvl="0" indent="-324000" algn="l" hangingPunct="1">
              <a:spcBef>
                <a:spcPts val="0"/>
              </a:spcBef>
              <a:spcAft>
                <a:spcPts val="1417"/>
              </a:spcAft>
              <a:buSzPct val="45000"/>
              <a:buFont typeface="StarSymbol"/>
              <a:buChar char="●"/>
              <a:defRPr lang="ru-RU" sz="3200" b="0" i="0" u="none" strike="noStrike" kern="1200" spc="0">
                <a:ln>
                  <a:noFill/>
                </a:ln>
                <a:solidFill>
                  <a:srgbClr val="000000"/>
                </a:solidFill>
                <a:latin typeface="Calibri"/>
                <a:ea typeface="Microsoft YaHei" pitchFamily="2"/>
                <a:cs typeface="Mangal" pitchFamily="2"/>
              </a:defRPr>
            </a:lvl1pPr>
            <a:lvl2pPr marL="864000" lvl="1" indent="-324000" algn="l" hangingPunct="1">
              <a:spcBef>
                <a:spcPts val="0"/>
              </a:spcBef>
              <a:spcAft>
                <a:spcPts val="1134"/>
              </a:spcAft>
              <a:buSzPct val="75000"/>
              <a:buFont typeface="StarSymbol"/>
              <a:buChar char="–"/>
              <a:defRPr lang="ru-RU" sz="2400" b="0" i="0" u="none" strike="noStrike" kern="1200" spc="0">
                <a:ln>
                  <a:noFill/>
                </a:ln>
                <a:solidFill>
                  <a:srgbClr val="000000"/>
                </a:solidFill>
                <a:latin typeface="Calibri"/>
                <a:ea typeface="Microsoft YaHei" pitchFamily="2"/>
                <a:cs typeface="Mangal" pitchFamily="2"/>
              </a:defRPr>
            </a:lvl2pPr>
            <a:lvl3pPr marL="1295999" lvl="2" indent="-288000" algn="l" hangingPunct="1">
              <a:spcBef>
                <a:spcPts val="0"/>
              </a:spcBef>
              <a:spcAft>
                <a:spcPts val="850"/>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3pPr>
            <a:lvl4pPr marL="1728000" lvl="3" indent="-216000" algn="l" hangingPunct="1">
              <a:spcBef>
                <a:spcPts val="0"/>
              </a:spcBef>
              <a:spcAft>
                <a:spcPts val="567"/>
              </a:spcAft>
              <a:buSzPct val="75000"/>
              <a:buFont typeface="StarSymbol"/>
              <a:buChar char="–"/>
              <a:defRPr lang="ru-RU" sz="2000" b="0" i="0" u="none" strike="noStrike" kern="1200" spc="0">
                <a:ln>
                  <a:noFill/>
                </a:ln>
                <a:solidFill>
                  <a:srgbClr val="000000"/>
                </a:solidFill>
                <a:latin typeface="Calibri"/>
                <a:ea typeface="Microsoft YaHei" pitchFamily="2"/>
                <a:cs typeface="Mangal" pitchFamily="2"/>
              </a:defRPr>
            </a:lvl4pPr>
            <a:lvl5pPr marL="2160000" lvl="4"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9pPr>
          </a:lstStyle>
          <a:p>
            <a:pPr marL="0" lvl="0" indent="0">
              <a:spcBef>
                <a:spcPts val="638"/>
              </a:spcBef>
              <a:buFont typeface="Arial" pitchFamily="32"/>
              <a:buChar char="•"/>
            </a:pPr>
            <a:r>
              <a:rPr lang="ru-RU" sz="2000" b="1" dirty="0">
                <a:latin typeface="Calibri" pitchFamily="18"/>
              </a:rPr>
              <a:t>Обучающиеся-соседи после выполнения письменных заданий обмениваются тетрадями и проверяют, нет ли ошибок. Если да, то совместно обсуждают, в чем она состоит, как правильно должно быть и почему. В случае разногласий обращаются за справкой к учебнику, справочникам или за консультацией к учителю.  При взаимоконтроле проявляется и взаимопомощь. Взаимоконтроль надо широко практиковать на уроке уже с младших классов.</a:t>
            </a:r>
          </a:p>
        </p:txBody>
      </p:sp>
    </p:spTree>
    <p:extLst>
      <p:ext uri="{BB962C8B-B14F-4D97-AF65-F5344CB8AC3E}">
        <p14:creationId xmlns:p14="http://schemas.microsoft.com/office/powerpoint/2010/main" val="1391206036"/>
      </p:ext>
    </p:extLst>
  </p:cSld>
  <p:clrMapOvr>
    <a:masterClrMapping/>
  </p:clrMapOvr>
  <p:transition spd="slow">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ru-RU" dirty="0"/>
              <a:t>      </a:t>
            </a:r>
            <a:r>
              <a:rPr lang="ru-RU" b="1" dirty="0">
                <a:solidFill>
                  <a:srgbClr val="00AE00"/>
                </a:solidFill>
              </a:rPr>
              <a:t>Самоконтроль</a:t>
            </a:r>
          </a:p>
        </p:txBody>
      </p:sp>
      <p:sp>
        <p:nvSpPr>
          <p:cNvPr id="3" name="Содержимое 2"/>
          <p:cNvSpPr txBox="1">
            <a:spLocks noGrp="1"/>
          </p:cNvSpPr>
          <p:nvPr>
            <p:ph type="body" idx="4294967295"/>
          </p:nvPr>
        </p:nvSpPr>
        <p:spPr>
          <a:xfrm>
            <a:off x="1080000" y="1417320"/>
            <a:ext cx="7534439" cy="4525560"/>
          </a:xfrm>
        </p:spPr>
        <p:txBody>
          <a:bodyPr/>
          <a:lstStyle>
            <a:defPPr marL="432000" lvl="0" indent="-324000" algn="l" hangingPunct="1">
              <a:spcBef>
                <a:spcPts val="0"/>
              </a:spcBef>
              <a:spcAft>
                <a:spcPts val="1417"/>
              </a:spcAft>
              <a:buSzPct val="45000"/>
              <a:buFont typeface="StarSymbol"/>
              <a:buNone/>
              <a:defRPr lang="ru-RU" sz="3200" b="0" i="0" u="none" strike="noStrike" kern="1200" spc="0">
                <a:ln>
                  <a:noFill/>
                </a:ln>
                <a:solidFill>
                  <a:srgbClr val="000000"/>
                </a:solidFill>
                <a:latin typeface="Calibri"/>
                <a:ea typeface="Microsoft YaHei" pitchFamily="2"/>
                <a:cs typeface="Mangal" pitchFamily="2"/>
              </a:defRPr>
            </a:defPPr>
            <a:lvl1pPr marL="432000" lvl="0" indent="-324000" algn="l" hangingPunct="1">
              <a:spcBef>
                <a:spcPts val="0"/>
              </a:spcBef>
              <a:spcAft>
                <a:spcPts val="1417"/>
              </a:spcAft>
              <a:buSzPct val="45000"/>
              <a:buFont typeface="StarSymbol"/>
              <a:buChar char="●"/>
              <a:defRPr lang="ru-RU" sz="3200" b="0" i="0" u="none" strike="noStrike" kern="1200" spc="0">
                <a:ln>
                  <a:noFill/>
                </a:ln>
                <a:solidFill>
                  <a:srgbClr val="000000"/>
                </a:solidFill>
                <a:latin typeface="Calibri"/>
                <a:ea typeface="Microsoft YaHei" pitchFamily="2"/>
                <a:cs typeface="Mangal" pitchFamily="2"/>
              </a:defRPr>
            </a:lvl1pPr>
            <a:lvl2pPr marL="864000" lvl="1" indent="-324000" algn="l" hangingPunct="1">
              <a:spcBef>
                <a:spcPts val="0"/>
              </a:spcBef>
              <a:spcAft>
                <a:spcPts val="1134"/>
              </a:spcAft>
              <a:buSzPct val="75000"/>
              <a:buFont typeface="StarSymbol"/>
              <a:buChar char="–"/>
              <a:defRPr lang="ru-RU" sz="2400" b="0" i="0" u="none" strike="noStrike" kern="1200" spc="0">
                <a:ln>
                  <a:noFill/>
                </a:ln>
                <a:solidFill>
                  <a:srgbClr val="000000"/>
                </a:solidFill>
                <a:latin typeface="Calibri"/>
                <a:ea typeface="Microsoft YaHei" pitchFamily="2"/>
                <a:cs typeface="Mangal" pitchFamily="2"/>
              </a:defRPr>
            </a:lvl2pPr>
            <a:lvl3pPr marL="1295999" lvl="2" indent="-288000" algn="l" hangingPunct="1">
              <a:spcBef>
                <a:spcPts val="0"/>
              </a:spcBef>
              <a:spcAft>
                <a:spcPts val="850"/>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3pPr>
            <a:lvl4pPr marL="1728000" lvl="3" indent="-216000" algn="l" hangingPunct="1">
              <a:spcBef>
                <a:spcPts val="0"/>
              </a:spcBef>
              <a:spcAft>
                <a:spcPts val="567"/>
              </a:spcAft>
              <a:buSzPct val="75000"/>
              <a:buFont typeface="StarSymbol"/>
              <a:buChar char="–"/>
              <a:defRPr lang="ru-RU" sz="2000" b="0" i="0" u="none" strike="noStrike" kern="1200" spc="0">
                <a:ln>
                  <a:noFill/>
                </a:ln>
                <a:solidFill>
                  <a:srgbClr val="000000"/>
                </a:solidFill>
                <a:latin typeface="Calibri"/>
                <a:ea typeface="Microsoft YaHei" pitchFamily="2"/>
                <a:cs typeface="Mangal" pitchFamily="2"/>
              </a:defRPr>
            </a:lvl4pPr>
            <a:lvl5pPr marL="2160000" lvl="4"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9pPr>
          </a:lstStyle>
          <a:p>
            <a:pPr marL="0" lvl="0" indent="0">
              <a:spcBef>
                <a:spcPts val="638"/>
              </a:spcBef>
              <a:buFont typeface="Arial" pitchFamily="32"/>
              <a:buChar char="•"/>
            </a:pPr>
            <a:r>
              <a:rPr lang="ru-RU" sz="2000" b="1" dirty="0">
                <a:latin typeface="Calibri" pitchFamily="18"/>
              </a:rPr>
              <a:t>Один из видов проверки учеником результатов собственной работы. Учитель советует при выполнении письменных заданий быть очень внимательными, проверить написанное еще и еще раз, при этом прибегать к различным вариантам проверки. При сомнениях следует обращаться к учебникам и другим книгам и справочникам, товарищам и, наконец, к учителю. Если же ошибка оказалась незамеченной, то постараться спокойно разобраться, как и почему должно быть иначе. Самоконтроль выполняет функцию обратной связи в обучении школьника.  </a:t>
            </a:r>
          </a:p>
        </p:txBody>
      </p:sp>
    </p:spTree>
    <p:extLst>
      <p:ext uri="{BB962C8B-B14F-4D97-AF65-F5344CB8AC3E}">
        <p14:creationId xmlns:p14="http://schemas.microsoft.com/office/powerpoint/2010/main" val="4129237629"/>
      </p:ext>
    </p:extLst>
  </p:cSld>
  <p:clrMapOvr>
    <a:masterClrMapping/>
  </p:clrMapOvr>
  <p:transition spd="slow">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921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ru-RU" dirty="0"/>
              <a:t>      </a:t>
            </a:r>
            <a:r>
              <a:rPr lang="ru-RU" b="1" dirty="0">
                <a:solidFill>
                  <a:srgbClr val="00AE00"/>
                </a:solidFill>
              </a:rPr>
              <a:t>Поурочный балл</a:t>
            </a:r>
          </a:p>
        </p:txBody>
      </p:sp>
      <p:sp>
        <p:nvSpPr>
          <p:cNvPr id="3" name="Содержимое 2"/>
          <p:cNvSpPr txBox="1">
            <a:spLocks noGrp="1"/>
          </p:cNvSpPr>
          <p:nvPr>
            <p:ph type="body" idx="4294967295"/>
          </p:nvPr>
        </p:nvSpPr>
        <p:spPr>
          <a:xfrm>
            <a:off x="936000" y="936000"/>
            <a:ext cx="7750440" cy="4929120"/>
          </a:xfrm>
        </p:spPr>
        <p:txBody>
          <a:bodyPr>
            <a:normAutofit lnSpcReduction="10000"/>
          </a:bodyPr>
          <a:lstStyle>
            <a:defPPr marL="432000" lvl="0" indent="-324000" algn="l" hangingPunct="1">
              <a:spcBef>
                <a:spcPts val="0"/>
              </a:spcBef>
              <a:spcAft>
                <a:spcPts val="1417"/>
              </a:spcAft>
              <a:buSzPct val="45000"/>
              <a:buFont typeface="StarSymbol"/>
              <a:buNone/>
              <a:defRPr lang="ru-RU" sz="3200" b="0" i="0" u="none" strike="noStrike" kern="1200" spc="0">
                <a:ln>
                  <a:noFill/>
                </a:ln>
                <a:solidFill>
                  <a:srgbClr val="000000"/>
                </a:solidFill>
                <a:latin typeface="Calibri"/>
                <a:ea typeface="Microsoft YaHei" pitchFamily="2"/>
                <a:cs typeface="Mangal" pitchFamily="2"/>
              </a:defRPr>
            </a:defPPr>
            <a:lvl1pPr marL="432000" lvl="0" indent="-324000" algn="l" hangingPunct="1">
              <a:spcBef>
                <a:spcPts val="0"/>
              </a:spcBef>
              <a:spcAft>
                <a:spcPts val="1417"/>
              </a:spcAft>
              <a:buSzPct val="45000"/>
              <a:buFont typeface="StarSymbol"/>
              <a:buChar char="●"/>
              <a:defRPr lang="ru-RU" sz="3200" b="0" i="0" u="none" strike="noStrike" kern="1200" spc="0">
                <a:ln>
                  <a:noFill/>
                </a:ln>
                <a:solidFill>
                  <a:srgbClr val="000000"/>
                </a:solidFill>
                <a:latin typeface="Calibri"/>
                <a:ea typeface="Microsoft YaHei" pitchFamily="2"/>
                <a:cs typeface="Mangal" pitchFamily="2"/>
              </a:defRPr>
            </a:lvl1pPr>
            <a:lvl2pPr marL="864000" lvl="1" indent="-324000" algn="l" hangingPunct="1">
              <a:spcBef>
                <a:spcPts val="0"/>
              </a:spcBef>
              <a:spcAft>
                <a:spcPts val="1134"/>
              </a:spcAft>
              <a:buSzPct val="75000"/>
              <a:buFont typeface="StarSymbol"/>
              <a:buChar char="–"/>
              <a:defRPr lang="ru-RU" sz="2400" b="0" i="0" u="none" strike="noStrike" kern="1200" spc="0">
                <a:ln>
                  <a:noFill/>
                </a:ln>
                <a:solidFill>
                  <a:srgbClr val="000000"/>
                </a:solidFill>
                <a:latin typeface="Calibri"/>
                <a:ea typeface="Microsoft YaHei" pitchFamily="2"/>
                <a:cs typeface="Mangal" pitchFamily="2"/>
              </a:defRPr>
            </a:lvl2pPr>
            <a:lvl3pPr marL="1295999" lvl="2" indent="-288000" algn="l" hangingPunct="1">
              <a:spcBef>
                <a:spcPts val="0"/>
              </a:spcBef>
              <a:spcAft>
                <a:spcPts val="850"/>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3pPr>
            <a:lvl4pPr marL="1728000" lvl="3" indent="-216000" algn="l" hangingPunct="1">
              <a:spcBef>
                <a:spcPts val="0"/>
              </a:spcBef>
              <a:spcAft>
                <a:spcPts val="567"/>
              </a:spcAft>
              <a:buSzPct val="75000"/>
              <a:buFont typeface="StarSymbol"/>
              <a:buChar char="–"/>
              <a:defRPr lang="ru-RU" sz="2000" b="0" i="0" u="none" strike="noStrike" kern="1200" spc="0">
                <a:ln>
                  <a:noFill/>
                </a:ln>
                <a:solidFill>
                  <a:srgbClr val="000000"/>
                </a:solidFill>
                <a:latin typeface="Calibri"/>
                <a:ea typeface="Microsoft YaHei" pitchFamily="2"/>
                <a:cs typeface="Mangal" pitchFamily="2"/>
              </a:defRPr>
            </a:lvl4pPr>
            <a:lvl5pPr marL="2160000" lvl="4"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9pPr>
          </a:lstStyle>
          <a:p>
            <a:pPr marL="0" lvl="0" indent="0">
              <a:spcBef>
                <a:spcPts val="638"/>
              </a:spcBef>
              <a:buFont typeface="Arial" pitchFamily="32"/>
              <a:buChar char="•"/>
            </a:pPr>
            <a:r>
              <a:rPr lang="ru-RU" sz="2000" b="1" dirty="0">
                <a:latin typeface="Calibri" pitchFamily="18"/>
              </a:rPr>
              <a:t>Вместо проверки проводится наблюдение за работой   на протяжении всего урока от его первой минуты до последней. Учитель учитывает активность школьника на уроке: как он работает при изучении нового материала, задавал ли он учителю или классу вопросы, отвечал ли, правильно ли комментировал, исправлял ли ошибки свои и товарищей, приводил ли примеры, верно ли анализировал задачи, участвовал ли в обобщении материала. Все, что делал ученик на уроке, учитель не выпускает из поля зрения и учитывает. Результатом его наблюдений и учета становится общая оценка познавательной активности школьника, выраженная в поурочном балле. Учитель выставляет их 10-12 обучающимся по окончании урока, комментирует перед классом.  Следовательно, поурочный балл стимулирует познавательную активность  на уроке, позволяет вести учет знания и развития одновременно многих обучающихся. Но здесь есть опасность, что некоторые пассивные ребята останутся без внимания учителя.</a:t>
            </a:r>
          </a:p>
        </p:txBody>
      </p:sp>
    </p:spTree>
    <p:extLst>
      <p:ext uri="{BB962C8B-B14F-4D97-AF65-F5344CB8AC3E}">
        <p14:creationId xmlns:p14="http://schemas.microsoft.com/office/powerpoint/2010/main" val="3137710319"/>
      </p:ext>
    </p:extLst>
  </p:cSld>
  <p:clrMapOvr>
    <a:masterClrMapping/>
  </p:clrMapOvr>
  <p:transition spd="slow">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32000" y="720000"/>
            <a:ext cx="8229240" cy="1142640"/>
          </a:xfrm>
        </p:spPr>
        <p:txBody>
          <a:bodyPr>
            <a:no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ru-RU" b="1" dirty="0">
                <a:solidFill>
                  <a:srgbClr val="00AE00"/>
                </a:solidFill>
              </a:rPr>
              <a:t>Формы контроля по их внешнему выражению.</a:t>
            </a:r>
          </a:p>
        </p:txBody>
      </p:sp>
      <p:sp>
        <p:nvSpPr>
          <p:cNvPr id="3" name="Содержимое 2"/>
          <p:cNvSpPr txBox="1">
            <a:spLocks noGrp="1"/>
          </p:cNvSpPr>
          <p:nvPr>
            <p:ph type="body" idx="4294967295"/>
          </p:nvPr>
        </p:nvSpPr>
        <p:spPr>
          <a:xfrm>
            <a:off x="1529265" y="2060848"/>
            <a:ext cx="7642800" cy="4525560"/>
          </a:xfrm>
        </p:spPr>
        <p:txBody>
          <a:bodyPr/>
          <a:lstStyle>
            <a:defPPr marL="432000" lvl="0" indent="-324000" algn="l" hangingPunct="1">
              <a:spcBef>
                <a:spcPts val="0"/>
              </a:spcBef>
              <a:spcAft>
                <a:spcPts val="1417"/>
              </a:spcAft>
              <a:buSzPct val="45000"/>
              <a:buFont typeface="StarSymbol"/>
              <a:buNone/>
              <a:defRPr lang="ru-RU" sz="3200" b="0" i="0" u="none" strike="noStrike" kern="1200" spc="0">
                <a:ln>
                  <a:noFill/>
                </a:ln>
                <a:solidFill>
                  <a:srgbClr val="000000"/>
                </a:solidFill>
                <a:latin typeface="Calibri"/>
                <a:ea typeface="Microsoft YaHei" pitchFamily="2"/>
                <a:cs typeface="Mangal" pitchFamily="2"/>
              </a:defRPr>
            </a:defPPr>
            <a:lvl1pPr marL="432000" lvl="0" indent="-324000" algn="l" hangingPunct="1">
              <a:spcBef>
                <a:spcPts val="0"/>
              </a:spcBef>
              <a:spcAft>
                <a:spcPts val="1417"/>
              </a:spcAft>
              <a:buSzPct val="45000"/>
              <a:buFont typeface="StarSymbol"/>
              <a:buChar char="●"/>
              <a:defRPr lang="ru-RU" sz="3200" b="0" i="0" u="none" strike="noStrike" kern="1200" spc="0">
                <a:ln>
                  <a:noFill/>
                </a:ln>
                <a:solidFill>
                  <a:srgbClr val="000000"/>
                </a:solidFill>
                <a:latin typeface="Calibri"/>
                <a:ea typeface="Microsoft YaHei" pitchFamily="2"/>
                <a:cs typeface="Mangal" pitchFamily="2"/>
              </a:defRPr>
            </a:lvl1pPr>
            <a:lvl2pPr marL="864000" lvl="1" indent="-324000" algn="l" hangingPunct="1">
              <a:spcBef>
                <a:spcPts val="0"/>
              </a:spcBef>
              <a:spcAft>
                <a:spcPts val="1134"/>
              </a:spcAft>
              <a:buSzPct val="75000"/>
              <a:buFont typeface="StarSymbol"/>
              <a:buChar char="–"/>
              <a:defRPr lang="ru-RU" sz="2400" b="0" i="0" u="none" strike="noStrike" kern="1200" spc="0">
                <a:ln>
                  <a:noFill/>
                </a:ln>
                <a:solidFill>
                  <a:srgbClr val="000000"/>
                </a:solidFill>
                <a:latin typeface="Calibri"/>
                <a:ea typeface="Microsoft YaHei" pitchFamily="2"/>
                <a:cs typeface="Mangal" pitchFamily="2"/>
              </a:defRPr>
            </a:lvl2pPr>
            <a:lvl3pPr marL="1295999" lvl="2" indent="-288000" algn="l" hangingPunct="1">
              <a:spcBef>
                <a:spcPts val="0"/>
              </a:spcBef>
              <a:spcAft>
                <a:spcPts val="850"/>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3pPr>
            <a:lvl4pPr marL="1728000" lvl="3" indent="-216000" algn="l" hangingPunct="1">
              <a:spcBef>
                <a:spcPts val="0"/>
              </a:spcBef>
              <a:spcAft>
                <a:spcPts val="567"/>
              </a:spcAft>
              <a:buSzPct val="75000"/>
              <a:buFont typeface="StarSymbol"/>
              <a:buChar char="–"/>
              <a:defRPr lang="ru-RU" sz="2000" b="0" i="0" u="none" strike="noStrike" kern="1200" spc="0">
                <a:ln>
                  <a:noFill/>
                </a:ln>
                <a:solidFill>
                  <a:srgbClr val="000000"/>
                </a:solidFill>
                <a:latin typeface="Calibri"/>
                <a:ea typeface="Microsoft YaHei" pitchFamily="2"/>
                <a:cs typeface="Mangal" pitchFamily="2"/>
              </a:defRPr>
            </a:lvl4pPr>
            <a:lvl5pPr marL="2160000" lvl="4"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9pPr>
          </a:lstStyle>
          <a:p>
            <a:pPr marL="457200" lvl="0" indent="-457200">
              <a:spcBef>
                <a:spcPts val="638"/>
              </a:spcBef>
              <a:buFont typeface="Wingdings" panose="05000000000000000000" pitchFamily="2" charset="2"/>
              <a:buChar char="v"/>
            </a:pPr>
            <a:r>
              <a:rPr lang="ru-RU" sz="2600" b="1" dirty="0">
                <a:latin typeface="Calibri" pitchFamily="18"/>
              </a:rPr>
              <a:t>Контрольный урок;</a:t>
            </a:r>
          </a:p>
          <a:p>
            <a:pPr marL="457200" lvl="0" indent="-457200">
              <a:spcBef>
                <a:spcPts val="638"/>
              </a:spcBef>
              <a:buFont typeface="Wingdings" panose="05000000000000000000" pitchFamily="2" charset="2"/>
              <a:buChar char="v"/>
            </a:pPr>
            <a:r>
              <a:rPr lang="ru-RU" sz="2600" b="1" dirty="0">
                <a:latin typeface="Calibri" pitchFamily="18"/>
              </a:rPr>
              <a:t> Контрольное практическое занятие;</a:t>
            </a:r>
          </a:p>
          <a:p>
            <a:pPr marL="457200" lvl="0" indent="-457200">
              <a:spcBef>
                <a:spcPts val="638"/>
              </a:spcBef>
              <a:buFont typeface="Wingdings" panose="05000000000000000000" pitchFamily="2" charset="2"/>
              <a:buChar char="v"/>
            </a:pPr>
            <a:r>
              <a:rPr lang="ru-RU" sz="2600" b="1" dirty="0">
                <a:latin typeface="Calibri" pitchFamily="18"/>
              </a:rPr>
              <a:t> Опрос;</a:t>
            </a:r>
          </a:p>
          <a:p>
            <a:pPr marL="457200" lvl="0" indent="-457200">
              <a:spcBef>
                <a:spcPts val="638"/>
              </a:spcBef>
              <a:buFont typeface="Wingdings" panose="05000000000000000000" pitchFamily="2" charset="2"/>
              <a:buChar char="v"/>
            </a:pPr>
            <a:r>
              <a:rPr lang="ru-RU" sz="2600" b="1" dirty="0">
                <a:latin typeface="Calibri" pitchFamily="18"/>
              </a:rPr>
              <a:t>Зачет.</a:t>
            </a:r>
          </a:p>
        </p:txBody>
      </p:sp>
    </p:spTree>
    <p:extLst>
      <p:ext uri="{BB962C8B-B14F-4D97-AF65-F5344CB8AC3E}">
        <p14:creationId xmlns:p14="http://schemas.microsoft.com/office/powerpoint/2010/main" val="3880434594"/>
      </p:ext>
    </p:extLst>
  </p:cSld>
  <p:clrMapOvr>
    <a:masterClrMapping/>
  </p:clrMapOvr>
  <p:transition spd="slow">
    <p:wheel spokes="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67544" y="692696"/>
            <a:ext cx="8229240" cy="849600"/>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ru-RU" dirty="0"/>
              <a:t>  </a:t>
            </a:r>
            <a:r>
              <a:rPr lang="ru-RU" sz="2000" b="1" dirty="0"/>
              <a:t>    </a:t>
            </a:r>
            <a:r>
              <a:rPr lang="ru-RU" sz="4900" b="1" dirty="0">
                <a:solidFill>
                  <a:srgbClr val="00AE00"/>
                </a:solidFill>
              </a:rPr>
              <a:t>Контрольный урок и контрольное практическое занятие.</a:t>
            </a:r>
          </a:p>
        </p:txBody>
      </p:sp>
      <p:sp>
        <p:nvSpPr>
          <p:cNvPr id="3" name="Содержимое 2"/>
          <p:cNvSpPr txBox="1">
            <a:spLocks noGrp="1"/>
          </p:cNvSpPr>
          <p:nvPr>
            <p:ph type="body" idx="4294967295"/>
          </p:nvPr>
        </p:nvSpPr>
        <p:spPr>
          <a:xfrm>
            <a:off x="1763688" y="2000880"/>
            <a:ext cx="6706800" cy="4857120"/>
          </a:xfrm>
        </p:spPr>
        <p:txBody>
          <a:bodyPr/>
          <a:lstStyle>
            <a:defPPr marL="432000" lvl="0" indent="-324000" algn="l" hangingPunct="1">
              <a:spcBef>
                <a:spcPts val="0"/>
              </a:spcBef>
              <a:spcAft>
                <a:spcPts val="1417"/>
              </a:spcAft>
              <a:buSzPct val="45000"/>
              <a:buFont typeface="StarSymbol"/>
              <a:buNone/>
              <a:defRPr lang="ru-RU" sz="3200" b="0" i="0" u="none" strike="noStrike" kern="1200" spc="0">
                <a:ln>
                  <a:noFill/>
                </a:ln>
                <a:solidFill>
                  <a:srgbClr val="000000"/>
                </a:solidFill>
                <a:latin typeface="Calibri"/>
                <a:ea typeface="Microsoft YaHei" pitchFamily="2"/>
                <a:cs typeface="Mangal" pitchFamily="2"/>
              </a:defRPr>
            </a:defPPr>
            <a:lvl1pPr marL="432000" lvl="0" indent="-324000" algn="l" hangingPunct="1">
              <a:spcBef>
                <a:spcPts val="0"/>
              </a:spcBef>
              <a:spcAft>
                <a:spcPts val="1417"/>
              </a:spcAft>
              <a:buSzPct val="45000"/>
              <a:buFont typeface="StarSymbol"/>
              <a:buChar char="●"/>
              <a:defRPr lang="ru-RU" sz="3200" b="0" i="0" u="none" strike="noStrike" kern="1200" spc="0">
                <a:ln>
                  <a:noFill/>
                </a:ln>
                <a:solidFill>
                  <a:srgbClr val="000000"/>
                </a:solidFill>
                <a:latin typeface="Calibri"/>
                <a:ea typeface="Microsoft YaHei" pitchFamily="2"/>
                <a:cs typeface="Mangal" pitchFamily="2"/>
              </a:defRPr>
            </a:lvl1pPr>
            <a:lvl2pPr marL="864000" lvl="1" indent="-324000" algn="l" hangingPunct="1">
              <a:spcBef>
                <a:spcPts val="0"/>
              </a:spcBef>
              <a:spcAft>
                <a:spcPts val="1134"/>
              </a:spcAft>
              <a:buSzPct val="75000"/>
              <a:buFont typeface="StarSymbol"/>
              <a:buChar char="–"/>
              <a:defRPr lang="ru-RU" sz="2400" b="0" i="0" u="none" strike="noStrike" kern="1200" spc="0">
                <a:ln>
                  <a:noFill/>
                </a:ln>
                <a:solidFill>
                  <a:srgbClr val="000000"/>
                </a:solidFill>
                <a:latin typeface="Calibri"/>
                <a:ea typeface="Microsoft YaHei" pitchFamily="2"/>
                <a:cs typeface="Mangal" pitchFamily="2"/>
              </a:defRPr>
            </a:lvl2pPr>
            <a:lvl3pPr marL="1295999" lvl="2" indent="-288000" algn="l" hangingPunct="1">
              <a:spcBef>
                <a:spcPts val="0"/>
              </a:spcBef>
              <a:spcAft>
                <a:spcPts val="850"/>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3pPr>
            <a:lvl4pPr marL="1728000" lvl="3" indent="-216000" algn="l" hangingPunct="1">
              <a:spcBef>
                <a:spcPts val="0"/>
              </a:spcBef>
              <a:spcAft>
                <a:spcPts val="567"/>
              </a:spcAft>
              <a:buSzPct val="75000"/>
              <a:buFont typeface="StarSymbol"/>
              <a:buChar char="–"/>
              <a:defRPr lang="ru-RU" sz="2000" b="0" i="0" u="none" strike="noStrike" kern="1200" spc="0">
                <a:ln>
                  <a:noFill/>
                </a:ln>
                <a:solidFill>
                  <a:srgbClr val="000000"/>
                </a:solidFill>
                <a:latin typeface="Calibri"/>
                <a:ea typeface="Microsoft YaHei" pitchFamily="2"/>
                <a:cs typeface="Mangal" pitchFamily="2"/>
              </a:defRPr>
            </a:lvl4pPr>
            <a:lvl5pPr marL="2160000" lvl="4"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9pPr>
          </a:lstStyle>
          <a:p>
            <a:pPr marL="0" lvl="0" indent="0">
              <a:spcBef>
                <a:spcPts val="638"/>
              </a:spcBef>
              <a:buFont typeface="Arial" pitchFamily="32"/>
              <a:buChar char="•"/>
            </a:pPr>
            <a:r>
              <a:rPr lang="ru-RU" sz="2000" b="1" dirty="0">
                <a:latin typeface="Calibri" pitchFamily="18"/>
              </a:rPr>
              <a:t>В системе учебных занятий они составляют необходимое звено и проводятся в виде итогового контроля после изучения большого раздела учебного предмета или в конце учебной четверти, полугодия, года. При этом все занятие посвящается контрольной работе, «инструментами» которой являются диктант, сочинение, изложение (по языковым дисциплинам, литературе), письменная контрольная работа (по математике), графические и практические занятия (по труду, окружающему миру). Обучающийся показывает качество знаний, умений и навыков, уровень развития познавательных способностей.  </a:t>
            </a:r>
          </a:p>
        </p:txBody>
      </p:sp>
    </p:spTree>
    <p:extLst>
      <p:ext uri="{BB962C8B-B14F-4D97-AF65-F5344CB8AC3E}">
        <p14:creationId xmlns:p14="http://schemas.microsoft.com/office/powerpoint/2010/main" val="4013183898"/>
      </p:ext>
    </p:extLst>
  </p:cSld>
  <p:clrMapOvr>
    <a:masterClrMapping/>
  </p:clrMapOvr>
  <p:transition spd="slow">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705600"/>
          </a:xfrm>
        </p:spPr>
        <p:txBody>
          <a:bodyPr>
            <a:no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ru-RU" b="1" dirty="0">
                <a:solidFill>
                  <a:srgbClr val="00AE00"/>
                </a:solidFill>
              </a:rPr>
              <a:t>Зачет</a:t>
            </a:r>
          </a:p>
        </p:txBody>
      </p:sp>
      <p:sp>
        <p:nvSpPr>
          <p:cNvPr id="3" name="Содержимое 2"/>
          <p:cNvSpPr txBox="1">
            <a:spLocks noGrp="1"/>
          </p:cNvSpPr>
          <p:nvPr>
            <p:ph type="body" idx="4294967295"/>
          </p:nvPr>
        </p:nvSpPr>
        <p:spPr>
          <a:xfrm>
            <a:off x="1080000" y="980280"/>
            <a:ext cx="7606440" cy="5145120"/>
          </a:xfrm>
        </p:spPr>
        <p:txBody>
          <a:bodyPr/>
          <a:lstStyle>
            <a:defPPr marL="432000" lvl="0" indent="-324000" algn="l" hangingPunct="1">
              <a:spcBef>
                <a:spcPts val="0"/>
              </a:spcBef>
              <a:spcAft>
                <a:spcPts val="1417"/>
              </a:spcAft>
              <a:buSzPct val="45000"/>
              <a:buFont typeface="StarSymbol"/>
              <a:buNone/>
              <a:defRPr lang="ru-RU" sz="3200" b="0" i="0" u="none" strike="noStrike" kern="1200" spc="0">
                <a:ln>
                  <a:noFill/>
                </a:ln>
                <a:solidFill>
                  <a:srgbClr val="000000"/>
                </a:solidFill>
                <a:latin typeface="Calibri"/>
                <a:ea typeface="Microsoft YaHei" pitchFamily="2"/>
                <a:cs typeface="Mangal" pitchFamily="2"/>
              </a:defRPr>
            </a:defPPr>
            <a:lvl1pPr marL="432000" lvl="0" indent="-324000" algn="l" hangingPunct="1">
              <a:spcBef>
                <a:spcPts val="0"/>
              </a:spcBef>
              <a:spcAft>
                <a:spcPts val="1417"/>
              </a:spcAft>
              <a:buSzPct val="45000"/>
              <a:buFont typeface="StarSymbol"/>
              <a:buChar char="●"/>
              <a:defRPr lang="ru-RU" sz="3200" b="0" i="0" u="none" strike="noStrike" kern="1200" spc="0">
                <a:ln>
                  <a:noFill/>
                </a:ln>
                <a:solidFill>
                  <a:srgbClr val="000000"/>
                </a:solidFill>
                <a:latin typeface="Calibri"/>
                <a:ea typeface="Microsoft YaHei" pitchFamily="2"/>
                <a:cs typeface="Mangal" pitchFamily="2"/>
              </a:defRPr>
            </a:lvl1pPr>
            <a:lvl2pPr marL="864000" lvl="1" indent="-324000" algn="l" hangingPunct="1">
              <a:spcBef>
                <a:spcPts val="0"/>
              </a:spcBef>
              <a:spcAft>
                <a:spcPts val="1134"/>
              </a:spcAft>
              <a:buSzPct val="75000"/>
              <a:buFont typeface="StarSymbol"/>
              <a:buChar char="–"/>
              <a:defRPr lang="ru-RU" sz="2400" b="0" i="0" u="none" strike="noStrike" kern="1200" spc="0">
                <a:ln>
                  <a:noFill/>
                </a:ln>
                <a:solidFill>
                  <a:srgbClr val="000000"/>
                </a:solidFill>
                <a:latin typeface="Calibri"/>
                <a:ea typeface="Microsoft YaHei" pitchFamily="2"/>
                <a:cs typeface="Mangal" pitchFamily="2"/>
              </a:defRPr>
            </a:lvl2pPr>
            <a:lvl3pPr marL="1295999" lvl="2" indent="-288000" algn="l" hangingPunct="1">
              <a:spcBef>
                <a:spcPts val="0"/>
              </a:spcBef>
              <a:spcAft>
                <a:spcPts val="850"/>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3pPr>
            <a:lvl4pPr marL="1728000" lvl="3" indent="-216000" algn="l" hangingPunct="1">
              <a:spcBef>
                <a:spcPts val="0"/>
              </a:spcBef>
              <a:spcAft>
                <a:spcPts val="567"/>
              </a:spcAft>
              <a:buSzPct val="75000"/>
              <a:buFont typeface="StarSymbol"/>
              <a:buChar char="–"/>
              <a:defRPr lang="ru-RU" sz="2000" b="0" i="0" u="none" strike="noStrike" kern="1200" spc="0">
                <a:ln>
                  <a:noFill/>
                </a:ln>
                <a:solidFill>
                  <a:srgbClr val="000000"/>
                </a:solidFill>
                <a:latin typeface="Calibri"/>
                <a:ea typeface="Microsoft YaHei" pitchFamily="2"/>
                <a:cs typeface="Mangal" pitchFamily="2"/>
              </a:defRPr>
            </a:lvl4pPr>
            <a:lvl5pPr marL="2160000" lvl="4"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9pPr>
          </a:lstStyle>
          <a:p>
            <a:pPr marL="0" lvl="0" indent="0">
              <a:spcBef>
                <a:spcPts val="638"/>
              </a:spcBef>
              <a:buNone/>
            </a:pPr>
            <a:r>
              <a:rPr lang="ru-RU" dirty="0">
                <a:latin typeface="Calibri" pitchFamily="18"/>
              </a:rPr>
              <a:t>     </a:t>
            </a:r>
            <a:r>
              <a:rPr lang="ru-RU" sz="2000" b="1" dirty="0">
                <a:latin typeface="Calibri" pitchFamily="18"/>
              </a:rPr>
              <a:t>В 3-4 классах итоговый контроль может проводиться и в форме зачета. Его методика сводится к следующему. Учащимся сообщают разделы учебного предмета, по которым предстоит сдать зачет, программные требования по предмету (объем знаний и практических умений и навыков). Результаты зачетов в баллах не оцениваются; фиксируется, что проверенный предмет или его крупный раздел зачтен или не зачтен ученику как усвоенный. От процедуры зачета учитель освобождает учащихся, усердно занимающихся и отлично успевающих по предмету.</a:t>
            </a:r>
          </a:p>
        </p:txBody>
      </p:sp>
    </p:spTree>
    <p:extLst>
      <p:ext uri="{BB962C8B-B14F-4D97-AF65-F5344CB8AC3E}">
        <p14:creationId xmlns:p14="http://schemas.microsoft.com/office/powerpoint/2010/main" val="1227050677"/>
      </p:ext>
    </p:extLst>
  </p:cSld>
  <p:clrMapOvr>
    <a:masterClrMapping/>
  </p:clrMapOvr>
  <p:transition spd="slow">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777600"/>
          </a:xfrm>
        </p:spPr>
        <p:txBody>
          <a:bodyP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ru-RU" b="1" dirty="0">
                <a:solidFill>
                  <a:srgbClr val="00AE00"/>
                </a:solidFill>
              </a:rPr>
              <a:t>Методы и приемы контроля</a:t>
            </a:r>
          </a:p>
        </p:txBody>
      </p:sp>
      <p:sp>
        <p:nvSpPr>
          <p:cNvPr id="3" name="Содержимое 2"/>
          <p:cNvSpPr txBox="1">
            <a:spLocks noGrp="1"/>
          </p:cNvSpPr>
          <p:nvPr>
            <p:ph type="body" idx="4294967295"/>
          </p:nvPr>
        </p:nvSpPr>
        <p:spPr>
          <a:xfrm>
            <a:off x="899639" y="1052640"/>
            <a:ext cx="7786800" cy="5073120"/>
          </a:xfrm>
        </p:spPr>
        <p:txBody>
          <a:bodyPr/>
          <a:lstStyle>
            <a:defPPr marL="432000" lvl="0" indent="-324000" algn="l" hangingPunct="1">
              <a:spcBef>
                <a:spcPts val="0"/>
              </a:spcBef>
              <a:spcAft>
                <a:spcPts val="1417"/>
              </a:spcAft>
              <a:buSzPct val="45000"/>
              <a:buFont typeface="StarSymbol"/>
              <a:buNone/>
              <a:defRPr lang="ru-RU" sz="3200" b="0" i="0" u="none" strike="noStrike" kern="1200" spc="0">
                <a:ln>
                  <a:noFill/>
                </a:ln>
                <a:solidFill>
                  <a:srgbClr val="000000"/>
                </a:solidFill>
                <a:latin typeface="Calibri"/>
                <a:ea typeface="Microsoft YaHei" pitchFamily="2"/>
                <a:cs typeface="Mangal" pitchFamily="2"/>
              </a:defRPr>
            </a:defPPr>
            <a:lvl1pPr marL="432000" lvl="0" indent="-324000" algn="l" hangingPunct="1">
              <a:spcBef>
                <a:spcPts val="0"/>
              </a:spcBef>
              <a:spcAft>
                <a:spcPts val="1417"/>
              </a:spcAft>
              <a:buSzPct val="45000"/>
              <a:buFont typeface="StarSymbol"/>
              <a:buChar char="●"/>
              <a:defRPr lang="ru-RU" sz="3200" b="0" i="0" u="none" strike="noStrike" kern="1200" spc="0">
                <a:ln>
                  <a:noFill/>
                </a:ln>
                <a:solidFill>
                  <a:srgbClr val="000000"/>
                </a:solidFill>
                <a:latin typeface="Calibri"/>
                <a:ea typeface="Microsoft YaHei" pitchFamily="2"/>
                <a:cs typeface="Mangal" pitchFamily="2"/>
              </a:defRPr>
            </a:lvl1pPr>
            <a:lvl2pPr marL="864000" lvl="1" indent="-324000" algn="l" hangingPunct="1">
              <a:spcBef>
                <a:spcPts val="0"/>
              </a:spcBef>
              <a:spcAft>
                <a:spcPts val="1134"/>
              </a:spcAft>
              <a:buSzPct val="75000"/>
              <a:buFont typeface="StarSymbol"/>
              <a:buChar char="–"/>
              <a:defRPr lang="ru-RU" sz="2400" b="0" i="0" u="none" strike="noStrike" kern="1200" spc="0">
                <a:ln>
                  <a:noFill/>
                </a:ln>
                <a:solidFill>
                  <a:srgbClr val="000000"/>
                </a:solidFill>
                <a:latin typeface="Calibri"/>
                <a:ea typeface="Microsoft YaHei" pitchFamily="2"/>
                <a:cs typeface="Mangal" pitchFamily="2"/>
              </a:defRPr>
            </a:lvl2pPr>
            <a:lvl3pPr marL="1295999" lvl="2" indent="-288000" algn="l" hangingPunct="1">
              <a:spcBef>
                <a:spcPts val="0"/>
              </a:spcBef>
              <a:spcAft>
                <a:spcPts val="850"/>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3pPr>
            <a:lvl4pPr marL="1728000" lvl="3" indent="-216000" algn="l" hangingPunct="1">
              <a:spcBef>
                <a:spcPts val="0"/>
              </a:spcBef>
              <a:spcAft>
                <a:spcPts val="567"/>
              </a:spcAft>
              <a:buSzPct val="75000"/>
              <a:buFont typeface="StarSymbol"/>
              <a:buChar char="–"/>
              <a:defRPr lang="ru-RU" sz="2000" b="0" i="0" u="none" strike="noStrike" kern="1200" spc="0">
                <a:ln>
                  <a:noFill/>
                </a:ln>
                <a:solidFill>
                  <a:srgbClr val="000000"/>
                </a:solidFill>
                <a:latin typeface="Calibri"/>
                <a:ea typeface="Microsoft YaHei" pitchFamily="2"/>
                <a:cs typeface="Mangal" pitchFamily="2"/>
              </a:defRPr>
            </a:lvl4pPr>
            <a:lvl5pPr marL="2160000" lvl="4"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9pPr>
          </a:lstStyle>
          <a:p>
            <a:pPr marL="0" lvl="0" indent="0">
              <a:spcBef>
                <a:spcPts val="638"/>
              </a:spcBef>
              <a:buNone/>
            </a:pPr>
            <a:r>
              <a:rPr lang="ru-RU" sz="2400" b="1" dirty="0">
                <a:latin typeface="Calibri" pitchFamily="18"/>
              </a:rPr>
              <a:t>По способу взаимодействия учителя и ученика методы проверки, контроля знаний, умений и навыков, уровня развития учащихся можно подразделить на следующие:</a:t>
            </a:r>
          </a:p>
          <a:p>
            <a:pPr marL="342900" lvl="0" indent="-342900">
              <a:spcBef>
                <a:spcPts val="638"/>
              </a:spcBef>
              <a:buFont typeface="Wingdings" panose="05000000000000000000" pitchFamily="2" charset="2"/>
              <a:buChar char="v"/>
            </a:pPr>
            <a:r>
              <a:rPr lang="ru-RU" sz="2200" b="1" dirty="0">
                <a:latin typeface="Calibri" pitchFamily="18"/>
              </a:rPr>
              <a:t>устные;</a:t>
            </a:r>
          </a:p>
          <a:p>
            <a:pPr marL="342900" lvl="0" indent="-342900">
              <a:spcBef>
                <a:spcPts val="638"/>
              </a:spcBef>
              <a:buFont typeface="Wingdings" panose="05000000000000000000" pitchFamily="2" charset="2"/>
              <a:buChar char="v"/>
            </a:pPr>
            <a:r>
              <a:rPr lang="ru-RU" sz="2200" b="1" dirty="0">
                <a:latin typeface="Calibri" pitchFamily="18"/>
              </a:rPr>
              <a:t>письменные;</a:t>
            </a:r>
          </a:p>
          <a:p>
            <a:pPr marL="342900" lvl="0" indent="-342900">
              <a:spcBef>
                <a:spcPts val="638"/>
              </a:spcBef>
              <a:buFont typeface="Wingdings" panose="05000000000000000000" pitchFamily="2" charset="2"/>
              <a:buChar char="v"/>
            </a:pPr>
            <a:r>
              <a:rPr lang="ru-RU" sz="2200" b="1" dirty="0">
                <a:latin typeface="Calibri" pitchFamily="18"/>
              </a:rPr>
              <a:t>графические;</a:t>
            </a:r>
          </a:p>
          <a:p>
            <a:pPr marL="342900" lvl="0" indent="-342900">
              <a:spcBef>
                <a:spcPts val="638"/>
              </a:spcBef>
              <a:buFont typeface="Wingdings" panose="05000000000000000000" pitchFamily="2" charset="2"/>
              <a:buChar char="v"/>
            </a:pPr>
            <a:r>
              <a:rPr lang="ru-RU" sz="2200" b="1" dirty="0">
                <a:latin typeface="Calibri" pitchFamily="18"/>
              </a:rPr>
              <a:t>практические (работы);</a:t>
            </a:r>
          </a:p>
          <a:p>
            <a:pPr marL="342900" lvl="0" indent="-342900">
              <a:spcBef>
                <a:spcPts val="638"/>
              </a:spcBef>
              <a:buFont typeface="Wingdings" panose="05000000000000000000" pitchFamily="2" charset="2"/>
              <a:buChar char="v"/>
            </a:pPr>
            <a:r>
              <a:rPr lang="ru-RU" sz="2200" b="1" dirty="0">
                <a:latin typeface="Calibri" pitchFamily="18"/>
              </a:rPr>
              <a:t>  тесты.</a:t>
            </a:r>
          </a:p>
        </p:txBody>
      </p:sp>
    </p:spTree>
    <p:extLst>
      <p:ext uri="{BB962C8B-B14F-4D97-AF65-F5344CB8AC3E}">
        <p14:creationId xmlns:p14="http://schemas.microsoft.com/office/powerpoint/2010/main" val="1186442082"/>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404664"/>
            <a:ext cx="6696744" cy="769441"/>
          </a:xfrm>
          <a:prstGeom prst="rect">
            <a:avLst/>
          </a:prstGeom>
          <a:noFill/>
        </p:spPr>
        <p:txBody>
          <a:bodyPr wrap="square" rtlCol="0">
            <a:spAutoFit/>
          </a:bodyPr>
          <a:lstStyle/>
          <a:p>
            <a:pPr algn="ctr"/>
            <a:r>
              <a:rPr lang="ru-RU" sz="4400" b="1" i="1" dirty="0" smtClean="0">
                <a:ln w="18000">
                  <a:solidFill>
                    <a:schemeClr val="tx1">
                      <a:lumMod val="65000"/>
                      <a:lumOff val="35000"/>
                    </a:schemeClr>
                  </a:solidFill>
                  <a:prstDash val="solid"/>
                  <a:miter lim="800000"/>
                </a:ln>
                <a:solidFill>
                  <a:srgbClr val="00B050"/>
                </a:solidFill>
                <a:effectLst>
                  <a:outerShdw blurRad="38100" dist="38100" dir="2700000" algn="tl">
                    <a:srgbClr val="000000">
                      <a:alpha val="43137"/>
                    </a:srgbClr>
                  </a:outerShdw>
                </a:effectLst>
                <a:latin typeface="Bookman Old Style" pitchFamily="18" charset="0"/>
                <a:ea typeface="Verdana" pitchFamily="34" charset="0"/>
                <a:cs typeface="Verdana" pitchFamily="34" charset="0"/>
              </a:rPr>
              <a:t>Виды контроля</a:t>
            </a:r>
            <a:endParaRPr lang="ru-RU" sz="4400" b="1" i="1" dirty="0">
              <a:ln w="18000">
                <a:solidFill>
                  <a:schemeClr val="tx1">
                    <a:lumMod val="65000"/>
                    <a:lumOff val="35000"/>
                  </a:schemeClr>
                </a:solidFill>
                <a:prstDash val="solid"/>
                <a:miter lim="800000"/>
              </a:ln>
              <a:solidFill>
                <a:srgbClr val="00B050"/>
              </a:solidFill>
              <a:effectLst>
                <a:outerShdw blurRad="38100" dist="38100" dir="2700000" algn="tl">
                  <a:srgbClr val="000000">
                    <a:alpha val="43137"/>
                  </a:srgbClr>
                </a:outerShdw>
              </a:effectLst>
              <a:latin typeface="Bookman Old Style" pitchFamily="18" charset="0"/>
              <a:ea typeface="Verdana" pitchFamily="34" charset="0"/>
              <a:cs typeface="Verdana" pitchFamily="34" charset="0"/>
            </a:endParaRPr>
          </a:p>
        </p:txBody>
      </p:sp>
      <p:sp>
        <p:nvSpPr>
          <p:cNvPr id="5" name="Прямоугольник с двумя скругленными противолежащими углами 4"/>
          <p:cNvSpPr/>
          <p:nvPr/>
        </p:nvSpPr>
        <p:spPr>
          <a:xfrm>
            <a:off x="1619672" y="1340768"/>
            <a:ext cx="6768752" cy="4392488"/>
          </a:xfrm>
          <a:prstGeom prst="round2DiagRect">
            <a:avLst>
              <a:gd name="adj1" fmla="val 5886"/>
              <a:gd name="adj2" fmla="val 0"/>
            </a:avLst>
          </a:prstGeom>
          <a:solidFill>
            <a:schemeClr val="lt1">
              <a:alpha val="65000"/>
            </a:schemeClr>
          </a:solidFill>
          <a:ln w="3810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rtlCol="0" anchor="ctr"/>
          <a:lstStyle/>
          <a:p>
            <a:pPr lvl="0">
              <a:defRPr sz="1800"/>
            </a:pPr>
            <a:r>
              <a:rPr lang="ru-RU" sz="2400" dirty="0">
                <a:solidFill>
                  <a:srgbClr val="000000"/>
                </a:solidFill>
                <a:latin typeface="Calibri" pitchFamily="18"/>
                <a:ea typeface="Microsoft YaHei" pitchFamily="2"/>
                <a:cs typeface="Mangal" pitchFamily="2"/>
              </a:rPr>
              <a:t>По традиционной классификации видов педагогического контроля в обучении выделяются </a:t>
            </a:r>
            <a:r>
              <a:rPr lang="ru-RU" sz="2400" b="1" i="1" dirty="0">
                <a:solidFill>
                  <a:srgbClr val="00AE00"/>
                </a:solidFill>
                <a:latin typeface="Calibri" pitchFamily="18"/>
                <a:ea typeface="Microsoft YaHei" pitchFamily="2"/>
                <a:cs typeface="Mangal" pitchFamily="2"/>
              </a:rPr>
              <a:t>входной</a:t>
            </a:r>
            <a:r>
              <a:rPr lang="ru-RU" sz="2400" dirty="0">
                <a:solidFill>
                  <a:srgbClr val="00AE00"/>
                </a:solidFill>
                <a:latin typeface="Calibri" pitchFamily="18"/>
                <a:ea typeface="Microsoft YaHei" pitchFamily="2"/>
                <a:cs typeface="Mangal" pitchFamily="2"/>
              </a:rPr>
              <a:t>, </a:t>
            </a:r>
            <a:r>
              <a:rPr lang="ru-RU" sz="2400" b="1" i="1" dirty="0">
                <a:solidFill>
                  <a:srgbClr val="00AE00"/>
                </a:solidFill>
                <a:latin typeface="Calibri" pitchFamily="18"/>
                <a:ea typeface="Microsoft YaHei" pitchFamily="2"/>
                <a:cs typeface="Mangal" pitchFamily="2"/>
              </a:rPr>
              <a:t>текущий</a:t>
            </a:r>
            <a:r>
              <a:rPr lang="ru-RU" sz="2400" dirty="0">
                <a:solidFill>
                  <a:srgbClr val="00AE00"/>
                </a:solidFill>
                <a:latin typeface="Calibri" pitchFamily="18"/>
                <a:ea typeface="Microsoft YaHei" pitchFamily="2"/>
                <a:cs typeface="Mangal" pitchFamily="2"/>
              </a:rPr>
              <a:t> и </a:t>
            </a:r>
            <a:r>
              <a:rPr lang="ru-RU" sz="2400" b="1" i="1" dirty="0">
                <a:solidFill>
                  <a:srgbClr val="00AE00"/>
                </a:solidFill>
                <a:latin typeface="Calibri" pitchFamily="18"/>
                <a:ea typeface="Microsoft YaHei" pitchFamily="2"/>
                <a:cs typeface="Mangal" pitchFamily="2"/>
              </a:rPr>
              <a:t>итоговый</a:t>
            </a:r>
            <a:r>
              <a:rPr lang="ru-RU" sz="2400" b="1" i="1" dirty="0">
                <a:solidFill>
                  <a:srgbClr val="000000"/>
                </a:solidFill>
                <a:latin typeface="Calibri" pitchFamily="18"/>
                <a:ea typeface="Microsoft YaHei" pitchFamily="2"/>
                <a:cs typeface="Mangal" pitchFamily="2"/>
              </a:rPr>
              <a:t> </a:t>
            </a:r>
            <a:r>
              <a:rPr lang="ru-RU" sz="2400" dirty="0">
                <a:solidFill>
                  <a:srgbClr val="000000"/>
                </a:solidFill>
                <a:latin typeface="Calibri" pitchFamily="18"/>
                <a:ea typeface="Microsoft YaHei" pitchFamily="2"/>
                <a:cs typeface="Mangal" pitchFamily="2"/>
              </a:rPr>
              <a:t>контроль. Процессы самоконтроля (самооценки) в эту классификацию не включаются. Их рассмотрением обычно занимается педагогическая психология, поскольку они связаны с механизмом перехода внешних контролирующих воздействий учителя во внутреннее состояние обучающегося.</a:t>
            </a:r>
          </a:p>
        </p:txBody>
      </p:sp>
      <p:sp>
        <p:nvSpPr>
          <p:cNvPr id="7" name="TextBox 6"/>
          <p:cNvSpPr txBox="1"/>
          <p:nvPr/>
        </p:nvSpPr>
        <p:spPr>
          <a:xfrm>
            <a:off x="2699792" y="6021288"/>
            <a:ext cx="5688632" cy="400110"/>
          </a:xfrm>
          <a:prstGeom prst="rect">
            <a:avLst/>
          </a:prstGeom>
          <a:noFill/>
        </p:spPr>
        <p:txBody>
          <a:bodyPr wrap="square" rtlCol="0">
            <a:spAutoFit/>
          </a:bodyPr>
          <a:lstStyle/>
          <a:p>
            <a:pPr algn="r"/>
            <a:endParaRPr lang="ru-RU" sz="2000" b="1" i="1" dirty="0">
              <a:ln w="18000">
                <a:solidFill>
                  <a:schemeClr val="tx1">
                    <a:lumMod val="65000"/>
                    <a:lumOff val="35000"/>
                  </a:schemeClr>
                </a:solidFill>
                <a:prstDash val="solid"/>
                <a:miter lim="800000"/>
              </a:ln>
              <a:solidFill>
                <a:srgbClr val="00B050"/>
              </a:solidFill>
              <a:latin typeface="Bookman Old Style" pitchFamily="18" charset="0"/>
              <a:ea typeface="Verdana" pitchFamily="34" charset="0"/>
              <a:cs typeface="Verdana" pitchFamily="34" charset="0"/>
            </a:endParaRPr>
          </a:p>
        </p:txBody>
      </p:sp>
    </p:spTree>
    <p:extLst>
      <p:ext uri="{BB962C8B-B14F-4D97-AF65-F5344CB8AC3E}">
        <p14:creationId xmlns:p14="http://schemas.microsoft.com/office/powerpoint/2010/main" val="4176673531"/>
      </p:ext>
    </p:extLst>
  </p:cSld>
  <p:clrMapOvr>
    <a:masterClrMapping/>
  </p:clrMapOvr>
  <p:transition spd="slow">
    <p:wheel spokes="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ru-RU" b="1" dirty="0">
                <a:solidFill>
                  <a:srgbClr val="00AE00"/>
                </a:solidFill>
              </a:rPr>
              <a:t>Устные методы</a:t>
            </a:r>
          </a:p>
        </p:txBody>
      </p:sp>
      <p:sp>
        <p:nvSpPr>
          <p:cNvPr id="3" name="Содержимое 2"/>
          <p:cNvSpPr txBox="1">
            <a:spLocks noGrp="1"/>
          </p:cNvSpPr>
          <p:nvPr>
            <p:ph type="body" idx="4294967295"/>
          </p:nvPr>
        </p:nvSpPr>
        <p:spPr>
          <a:xfrm>
            <a:off x="792000" y="1600200"/>
            <a:ext cx="7894439" cy="4525560"/>
          </a:xfrm>
        </p:spPr>
        <p:txBody>
          <a:bodyPr/>
          <a:lstStyle>
            <a:defPPr marL="432000" lvl="0" indent="-324000" algn="l" hangingPunct="1">
              <a:spcBef>
                <a:spcPts val="0"/>
              </a:spcBef>
              <a:spcAft>
                <a:spcPts val="1417"/>
              </a:spcAft>
              <a:buSzPct val="45000"/>
              <a:buFont typeface="StarSymbol"/>
              <a:buNone/>
              <a:defRPr lang="ru-RU" sz="3200" b="0" i="0" u="none" strike="noStrike" kern="1200" spc="0">
                <a:ln>
                  <a:noFill/>
                </a:ln>
                <a:solidFill>
                  <a:srgbClr val="000000"/>
                </a:solidFill>
                <a:latin typeface="Calibri"/>
                <a:ea typeface="Microsoft YaHei" pitchFamily="2"/>
                <a:cs typeface="Mangal" pitchFamily="2"/>
              </a:defRPr>
            </a:defPPr>
            <a:lvl1pPr marL="432000" lvl="0" indent="-324000" algn="l" hangingPunct="1">
              <a:spcBef>
                <a:spcPts val="0"/>
              </a:spcBef>
              <a:spcAft>
                <a:spcPts val="1417"/>
              </a:spcAft>
              <a:buSzPct val="45000"/>
              <a:buFont typeface="StarSymbol"/>
              <a:buChar char="●"/>
              <a:defRPr lang="ru-RU" sz="3200" b="0" i="0" u="none" strike="noStrike" kern="1200" spc="0">
                <a:ln>
                  <a:noFill/>
                </a:ln>
                <a:solidFill>
                  <a:srgbClr val="000000"/>
                </a:solidFill>
                <a:latin typeface="Calibri"/>
                <a:ea typeface="Microsoft YaHei" pitchFamily="2"/>
                <a:cs typeface="Mangal" pitchFamily="2"/>
              </a:defRPr>
            </a:lvl1pPr>
            <a:lvl2pPr marL="864000" lvl="1" indent="-324000" algn="l" hangingPunct="1">
              <a:spcBef>
                <a:spcPts val="0"/>
              </a:spcBef>
              <a:spcAft>
                <a:spcPts val="1134"/>
              </a:spcAft>
              <a:buSzPct val="75000"/>
              <a:buFont typeface="StarSymbol"/>
              <a:buChar char="–"/>
              <a:defRPr lang="ru-RU" sz="2400" b="0" i="0" u="none" strike="noStrike" kern="1200" spc="0">
                <a:ln>
                  <a:noFill/>
                </a:ln>
                <a:solidFill>
                  <a:srgbClr val="000000"/>
                </a:solidFill>
                <a:latin typeface="Calibri"/>
                <a:ea typeface="Microsoft YaHei" pitchFamily="2"/>
                <a:cs typeface="Mangal" pitchFamily="2"/>
              </a:defRPr>
            </a:lvl2pPr>
            <a:lvl3pPr marL="1295999" lvl="2" indent="-288000" algn="l" hangingPunct="1">
              <a:spcBef>
                <a:spcPts val="0"/>
              </a:spcBef>
              <a:spcAft>
                <a:spcPts val="850"/>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3pPr>
            <a:lvl4pPr marL="1728000" lvl="3" indent="-216000" algn="l" hangingPunct="1">
              <a:spcBef>
                <a:spcPts val="0"/>
              </a:spcBef>
              <a:spcAft>
                <a:spcPts val="567"/>
              </a:spcAft>
              <a:buSzPct val="75000"/>
              <a:buFont typeface="StarSymbol"/>
              <a:buChar char="–"/>
              <a:defRPr lang="ru-RU" sz="2000" b="0" i="0" u="none" strike="noStrike" kern="1200" spc="0">
                <a:ln>
                  <a:noFill/>
                </a:ln>
                <a:solidFill>
                  <a:srgbClr val="000000"/>
                </a:solidFill>
                <a:latin typeface="Calibri"/>
                <a:ea typeface="Microsoft YaHei" pitchFamily="2"/>
                <a:cs typeface="Mangal" pitchFamily="2"/>
              </a:defRPr>
            </a:lvl4pPr>
            <a:lvl5pPr marL="2160000" lvl="4"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9pPr>
          </a:lstStyle>
          <a:p>
            <a:pPr marL="0" lvl="0" indent="0">
              <a:spcBef>
                <a:spcPts val="638"/>
              </a:spcBef>
              <a:buNone/>
            </a:pPr>
            <a:r>
              <a:rPr lang="ru-RU" dirty="0">
                <a:latin typeface="Calibri" pitchFamily="18"/>
              </a:rPr>
              <a:t>Они наиболее распространены в учебном процессе и проводятся как </a:t>
            </a:r>
            <a:r>
              <a:rPr lang="ru-RU" b="1" dirty="0">
                <a:latin typeface="Calibri" pitchFamily="18"/>
              </a:rPr>
              <a:t>опрос </a:t>
            </a:r>
            <a:r>
              <a:rPr lang="ru-RU" dirty="0">
                <a:latin typeface="Calibri" pitchFamily="18"/>
              </a:rPr>
              <a:t> и </a:t>
            </a:r>
            <a:r>
              <a:rPr lang="ru-RU" b="1" dirty="0">
                <a:latin typeface="Calibri" pitchFamily="18"/>
              </a:rPr>
              <a:t>собеседование</a:t>
            </a:r>
            <a:r>
              <a:rPr lang="ru-RU" dirty="0">
                <a:latin typeface="Calibri" pitchFamily="18"/>
              </a:rPr>
              <a:t>. Так проверяется и выполнение учащимися домашних заданий, и усвоение ими нового материала на уроке, и умение рассуждать, и повторение ранее изученного.</a:t>
            </a:r>
          </a:p>
        </p:txBody>
      </p:sp>
    </p:spTree>
    <p:extLst>
      <p:ext uri="{BB962C8B-B14F-4D97-AF65-F5344CB8AC3E}">
        <p14:creationId xmlns:p14="http://schemas.microsoft.com/office/powerpoint/2010/main" val="3665215082"/>
      </p:ext>
    </p:extLst>
  </p:cSld>
  <p:clrMapOvr>
    <a:masterClrMapping/>
  </p:clrMapOvr>
  <p:transition spd="slow">
    <p:wheel spokes="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360000" y="302400"/>
            <a:ext cx="8229240" cy="849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ru-RU" dirty="0"/>
              <a:t> </a:t>
            </a:r>
            <a:r>
              <a:rPr lang="ru-RU" b="1" dirty="0">
                <a:solidFill>
                  <a:srgbClr val="00AE00"/>
                </a:solidFill>
              </a:rPr>
              <a:t>Письменные методы</a:t>
            </a:r>
          </a:p>
        </p:txBody>
      </p:sp>
      <p:sp>
        <p:nvSpPr>
          <p:cNvPr id="3" name="Содержимое 2"/>
          <p:cNvSpPr txBox="1">
            <a:spLocks noGrp="1"/>
          </p:cNvSpPr>
          <p:nvPr>
            <p:ph type="body" idx="4294967295"/>
          </p:nvPr>
        </p:nvSpPr>
        <p:spPr>
          <a:xfrm>
            <a:off x="899639" y="1124640"/>
            <a:ext cx="7786800" cy="5001120"/>
          </a:xfrm>
        </p:spPr>
        <p:txBody>
          <a:bodyPr/>
          <a:lstStyle>
            <a:defPPr marL="432000" lvl="0" indent="-324000" algn="l" hangingPunct="1">
              <a:spcBef>
                <a:spcPts val="0"/>
              </a:spcBef>
              <a:spcAft>
                <a:spcPts val="1417"/>
              </a:spcAft>
              <a:buSzPct val="45000"/>
              <a:buFont typeface="StarSymbol"/>
              <a:buNone/>
              <a:defRPr lang="ru-RU" sz="3200" b="0" i="0" u="none" strike="noStrike" kern="1200" spc="0">
                <a:ln>
                  <a:noFill/>
                </a:ln>
                <a:solidFill>
                  <a:srgbClr val="000000"/>
                </a:solidFill>
                <a:latin typeface="Calibri"/>
                <a:ea typeface="Microsoft YaHei" pitchFamily="2"/>
                <a:cs typeface="Mangal" pitchFamily="2"/>
              </a:defRPr>
            </a:defPPr>
            <a:lvl1pPr marL="432000" lvl="0" indent="-324000" algn="l" hangingPunct="1">
              <a:spcBef>
                <a:spcPts val="0"/>
              </a:spcBef>
              <a:spcAft>
                <a:spcPts val="1417"/>
              </a:spcAft>
              <a:buSzPct val="45000"/>
              <a:buFont typeface="StarSymbol"/>
              <a:buChar char="●"/>
              <a:defRPr lang="ru-RU" sz="3200" b="0" i="0" u="none" strike="noStrike" kern="1200" spc="0">
                <a:ln>
                  <a:noFill/>
                </a:ln>
                <a:solidFill>
                  <a:srgbClr val="000000"/>
                </a:solidFill>
                <a:latin typeface="Calibri"/>
                <a:ea typeface="Microsoft YaHei" pitchFamily="2"/>
                <a:cs typeface="Mangal" pitchFamily="2"/>
              </a:defRPr>
            </a:lvl1pPr>
            <a:lvl2pPr marL="864000" lvl="1" indent="-324000" algn="l" hangingPunct="1">
              <a:spcBef>
                <a:spcPts val="0"/>
              </a:spcBef>
              <a:spcAft>
                <a:spcPts val="1134"/>
              </a:spcAft>
              <a:buSzPct val="75000"/>
              <a:buFont typeface="StarSymbol"/>
              <a:buChar char="–"/>
              <a:defRPr lang="ru-RU" sz="2400" b="0" i="0" u="none" strike="noStrike" kern="1200" spc="0">
                <a:ln>
                  <a:noFill/>
                </a:ln>
                <a:solidFill>
                  <a:srgbClr val="000000"/>
                </a:solidFill>
                <a:latin typeface="Calibri"/>
                <a:ea typeface="Microsoft YaHei" pitchFamily="2"/>
                <a:cs typeface="Mangal" pitchFamily="2"/>
              </a:defRPr>
            </a:lvl2pPr>
            <a:lvl3pPr marL="1295999" lvl="2" indent="-288000" algn="l" hangingPunct="1">
              <a:spcBef>
                <a:spcPts val="0"/>
              </a:spcBef>
              <a:spcAft>
                <a:spcPts val="850"/>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3pPr>
            <a:lvl4pPr marL="1728000" lvl="3" indent="-216000" algn="l" hangingPunct="1">
              <a:spcBef>
                <a:spcPts val="0"/>
              </a:spcBef>
              <a:spcAft>
                <a:spcPts val="567"/>
              </a:spcAft>
              <a:buSzPct val="75000"/>
              <a:buFont typeface="StarSymbol"/>
              <a:buChar char="–"/>
              <a:defRPr lang="ru-RU" sz="2000" b="0" i="0" u="none" strike="noStrike" kern="1200" spc="0">
                <a:ln>
                  <a:noFill/>
                </a:ln>
                <a:solidFill>
                  <a:srgbClr val="000000"/>
                </a:solidFill>
                <a:latin typeface="Calibri"/>
                <a:ea typeface="Microsoft YaHei" pitchFamily="2"/>
                <a:cs typeface="Mangal" pitchFamily="2"/>
              </a:defRPr>
            </a:lvl4pPr>
            <a:lvl5pPr marL="2160000" lvl="4"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9pPr>
          </a:lstStyle>
          <a:p>
            <a:pPr marL="0" lvl="0" indent="0">
              <a:spcBef>
                <a:spcPts val="638"/>
              </a:spcBef>
              <a:buFont typeface="Arial" pitchFamily="32"/>
              <a:buChar char="•"/>
            </a:pPr>
            <a:endParaRPr lang="ru-RU" sz="2000" dirty="0">
              <a:latin typeface="Calibri" pitchFamily="18"/>
            </a:endParaRPr>
          </a:p>
          <a:p>
            <a:pPr marL="342900" lvl="0" indent="-342900">
              <a:spcBef>
                <a:spcPts val="638"/>
              </a:spcBef>
              <a:buFont typeface="Wingdings" panose="05000000000000000000" pitchFamily="2" charset="2"/>
              <a:buChar char="v"/>
            </a:pPr>
            <a:r>
              <a:rPr lang="ru-RU" sz="2000" b="1" dirty="0">
                <a:latin typeface="Calibri" pitchFamily="18"/>
              </a:rPr>
              <a:t> Д</a:t>
            </a:r>
            <a:r>
              <a:rPr lang="ru-RU" sz="2200" b="1" dirty="0">
                <a:latin typeface="Calibri" pitchFamily="18"/>
              </a:rPr>
              <a:t>иктанты </a:t>
            </a:r>
            <a:r>
              <a:rPr lang="ru-RU" sz="2200" dirty="0">
                <a:latin typeface="Calibri" pitchFamily="18"/>
              </a:rPr>
              <a:t>(по лингвистическим дисциплинам, математике),</a:t>
            </a:r>
          </a:p>
          <a:p>
            <a:pPr marL="342900" lvl="0" indent="-342900">
              <a:spcBef>
                <a:spcPts val="638"/>
              </a:spcBef>
              <a:buFont typeface="Wingdings" panose="05000000000000000000" pitchFamily="2" charset="2"/>
              <a:buChar char="v"/>
            </a:pPr>
            <a:r>
              <a:rPr lang="ru-RU" sz="2200" dirty="0">
                <a:latin typeface="Calibri" pitchFamily="18"/>
              </a:rPr>
              <a:t> </a:t>
            </a:r>
            <a:r>
              <a:rPr lang="ru-RU" sz="2200" b="1" dirty="0">
                <a:latin typeface="Calibri" pitchFamily="18"/>
              </a:rPr>
              <a:t>Сочинения и изложения </a:t>
            </a:r>
            <a:r>
              <a:rPr lang="ru-RU" sz="2200" dirty="0">
                <a:latin typeface="Calibri" pitchFamily="18"/>
              </a:rPr>
              <a:t>,</a:t>
            </a:r>
          </a:p>
          <a:p>
            <a:pPr marL="342900" lvl="0" indent="-342900">
              <a:spcBef>
                <a:spcPts val="638"/>
              </a:spcBef>
              <a:buFont typeface="Wingdings" panose="05000000000000000000" pitchFamily="2" charset="2"/>
              <a:buChar char="v"/>
            </a:pPr>
            <a:r>
              <a:rPr lang="ru-RU" sz="2200" b="1" dirty="0">
                <a:latin typeface="Calibri" pitchFamily="18"/>
              </a:rPr>
              <a:t>Контрольные письменные работы.</a:t>
            </a:r>
          </a:p>
          <a:p>
            <a:pPr marL="342900" lvl="0" indent="-342900">
              <a:spcBef>
                <a:spcPts val="638"/>
              </a:spcBef>
              <a:buFont typeface="Wingdings" panose="05000000000000000000" pitchFamily="2" charset="2"/>
              <a:buChar char="v"/>
            </a:pPr>
            <a:r>
              <a:rPr lang="ru-RU" sz="2200" dirty="0">
                <a:latin typeface="Calibri" pitchFamily="18"/>
              </a:rPr>
              <a:t>Кроме того, учителя проводят так называемые </a:t>
            </a:r>
            <a:r>
              <a:rPr lang="ru-RU" sz="2200" b="1" dirty="0">
                <a:latin typeface="Calibri" pitchFamily="18"/>
              </a:rPr>
              <a:t>мини контрольные работы </a:t>
            </a:r>
            <a:r>
              <a:rPr lang="ru-RU" sz="2200" dirty="0">
                <a:latin typeface="Calibri" pitchFamily="18"/>
              </a:rPr>
              <a:t>, в которых обучающиеся дают краткие письменные ответы на 2-3 вопроса. Причем вопросы бывают и по вариантам.</a:t>
            </a:r>
          </a:p>
          <a:p>
            <a:pPr marL="342900" lvl="0" indent="-342900">
              <a:spcBef>
                <a:spcPts val="638"/>
              </a:spcBef>
              <a:buFont typeface="Wingdings" panose="05000000000000000000" pitchFamily="2" charset="2"/>
              <a:buChar char="v"/>
            </a:pPr>
            <a:r>
              <a:rPr lang="ru-RU" sz="2200" b="1" dirty="0">
                <a:latin typeface="Calibri" pitchFamily="18"/>
              </a:rPr>
              <a:t>Реферат.</a:t>
            </a:r>
          </a:p>
        </p:txBody>
      </p:sp>
    </p:spTree>
    <p:extLst>
      <p:ext uri="{BB962C8B-B14F-4D97-AF65-F5344CB8AC3E}">
        <p14:creationId xmlns:p14="http://schemas.microsoft.com/office/powerpoint/2010/main" val="3167572394"/>
      </p:ext>
    </p:extLst>
  </p:cSld>
  <p:clrMapOvr>
    <a:masterClrMapping/>
  </p:clrMapOvr>
  <p:transition spd="slow">
    <p:wheel spokes="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5040"/>
            <a:ext cx="8229240" cy="921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ru-RU" b="1" dirty="0">
                <a:solidFill>
                  <a:srgbClr val="00AE00"/>
                </a:solidFill>
              </a:rPr>
              <a:t>Графический метод</a:t>
            </a:r>
          </a:p>
        </p:txBody>
      </p:sp>
      <p:sp>
        <p:nvSpPr>
          <p:cNvPr id="3" name="Содержимое 2"/>
          <p:cNvSpPr txBox="1">
            <a:spLocks noGrp="1"/>
          </p:cNvSpPr>
          <p:nvPr>
            <p:ph type="body" idx="4294967295"/>
          </p:nvPr>
        </p:nvSpPr>
        <p:spPr>
          <a:xfrm>
            <a:off x="1187640" y="1196640"/>
            <a:ext cx="6912752" cy="4929120"/>
          </a:xfrm>
        </p:spPr>
        <p:txBody>
          <a:bodyPr/>
          <a:lstStyle>
            <a:defPPr marL="432000" lvl="0" indent="-324000" algn="l" hangingPunct="1">
              <a:spcBef>
                <a:spcPts val="0"/>
              </a:spcBef>
              <a:spcAft>
                <a:spcPts val="1417"/>
              </a:spcAft>
              <a:buSzPct val="45000"/>
              <a:buFont typeface="StarSymbol"/>
              <a:buNone/>
              <a:defRPr lang="ru-RU" sz="3200" b="0" i="0" u="none" strike="noStrike" kern="1200" spc="0">
                <a:ln>
                  <a:noFill/>
                </a:ln>
                <a:solidFill>
                  <a:srgbClr val="000000"/>
                </a:solidFill>
                <a:latin typeface="Calibri"/>
                <a:ea typeface="Microsoft YaHei" pitchFamily="2"/>
                <a:cs typeface="Mangal" pitchFamily="2"/>
              </a:defRPr>
            </a:defPPr>
            <a:lvl1pPr marL="432000" lvl="0" indent="-324000" algn="l" hangingPunct="1">
              <a:spcBef>
                <a:spcPts val="0"/>
              </a:spcBef>
              <a:spcAft>
                <a:spcPts val="1417"/>
              </a:spcAft>
              <a:buSzPct val="45000"/>
              <a:buFont typeface="StarSymbol"/>
              <a:buChar char="●"/>
              <a:defRPr lang="ru-RU" sz="3200" b="0" i="0" u="none" strike="noStrike" kern="1200" spc="0">
                <a:ln>
                  <a:noFill/>
                </a:ln>
                <a:solidFill>
                  <a:srgbClr val="000000"/>
                </a:solidFill>
                <a:latin typeface="Calibri"/>
                <a:ea typeface="Microsoft YaHei" pitchFamily="2"/>
                <a:cs typeface="Mangal" pitchFamily="2"/>
              </a:defRPr>
            </a:lvl1pPr>
            <a:lvl2pPr marL="864000" lvl="1" indent="-324000" algn="l" hangingPunct="1">
              <a:spcBef>
                <a:spcPts val="0"/>
              </a:spcBef>
              <a:spcAft>
                <a:spcPts val="1134"/>
              </a:spcAft>
              <a:buSzPct val="75000"/>
              <a:buFont typeface="StarSymbol"/>
              <a:buChar char="–"/>
              <a:defRPr lang="ru-RU" sz="2400" b="0" i="0" u="none" strike="noStrike" kern="1200" spc="0">
                <a:ln>
                  <a:noFill/>
                </a:ln>
                <a:solidFill>
                  <a:srgbClr val="000000"/>
                </a:solidFill>
                <a:latin typeface="Calibri"/>
                <a:ea typeface="Microsoft YaHei" pitchFamily="2"/>
                <a:cs typeface="Mangal" pitchFamily="2"/>
              </a:defRPr>
            </a:lvl2pPr>
            <a:lvl3pPr marL="1295999" lvl="2" indent="-288000" algn="l" hangingPunct="1">
              <a:spcBef>
                <a:spcPts val="0"/>
              </a:spcBef>
              <a:spcAft>
                <a:spcPts val="850"/>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3pPr>
            <a:lvl4pPr marL="1728000" lvl="3" indent="-216000" algn="l" hangingPunct="1">
              <a:spcBef>
                <a:spcPts val="0"/>
              </a:spcBef>
              <a:spcAft>
                <a:spcPts val="567"/>
              </a:spcAft>
              <a:buSzPct val="75000"/>
              <a:buFont typeface="StarSymbol"/>
              <a:buChar char="–"/>
              <a:defRPr lang="ru-RU" sz="2000" b="0" i="0" u="none" strike="noStrike" kern="1200" spc="0">
                <a:ln>
                  <a:noFill/>
                </a:ln>
                <a:solidFill>
                  <a:srgbClr val="000000"/>
                </a:solidFill>
                <a:latin typeface="Calibri"/>
                <a:ea typeface="Microsoft YaHei" pitchFamily="2"/>
                <a:cs typeface="Mangal" pitchFamily="2"/>
              </a:defRPr>
            </a:lvl4pPr>
            <a:lvl5pPr marL="2160000" lvl="4"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9pPr>
          </a:lstStyle>
          <a:p>
            <a:pPr marL="0" lvl="0" indent="0">
              <a:spcBef>
                <a:spcPts val="638"/>
              </a:spcBef>
              <a:buNone/>
            </a:pPr>
            <a:r>
              <a:rPr lang="ru-RU" sz="2200" b="1" dirty="0">
                <a:latin typeface="Calibri" pitchFamily="18"/>
              </a:rPr>
              <a:t>Графический метод проверки знаний связан, в частности, с выполнением контрольных работ по контурной или немой карте , с вычерчиванием графиков, диаграмм, схем, с чертежными работами на уроках технологии, составлением и заполнением  таблиц (по разным предметам).</a:t>
            </a:r>
          </a:p>
        </p:txBody>
      </p:sp>
    </p:spTree>
    <p:extLst>
      <p:ext uri="{BB962C8B-B14F-4D97-AF65-F5344CB8AC3E}">
        <p14:creationId xmlns:p14="http://schemas.microsoft.com/office/powerpoint/2010/main" val="782104936"/>
      </p:ext>
    </p:extLst>
  </p:cSld>
  <p:clrMapOvr>
    <a:masterClrMapping/>
  </p:clrMapOvr>
  <p:transition spd="slow">
    <p:wheel spokes="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705600"/>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ru-RU" b="1" dirty="0">
                <a:solidFill>
                  <a:srgbClr val="00AE00"/>
                </a:solidFill>
              </a:rPr>
              <a:t>Практические работы</a:t>
            </a:r>
          </a:p>
        </p:txBody>
      </p:sp>
      <p:sp>
        <p:nvSpPr>
          <p:cNvPr id="3" name="Содержимое 2"/>
          <p:cNvSpPr txBox="1">
            <a:spLocks noGrp="1"/>
          </p:cNvSpPr>
          <p:nvPr>
            <p:ph type="body" idx="4294967295"/>
          </p:nvPr>
        </p:nvSpPr>
        <p:spPr>
          <a:xfrm>
            <a:off x="827640" y="1052640"/>
            <a:ext cx="7858800" cy="5073120"/>
          </a:xfrm>
        </p:spPr>
        <p:txBody>
          <a:bodyPr/>
          <a:lstStyle>
            <a:defPPr marL="432000" lvl="0" indent="-324000" algn="l" hangingPunct="1">
              <a:spcBef>
                <a:spcPts val="0"/>
              </a:spcBef>
              <a:spcAft>
                <a:spcPts val="1417"/>
              </a:spcAft>
              <a:buSzPct val="45000"/>
              <a:buFont typeface="StarSymbol"/>
              <a:buNone/>
              <a:defRPr lang="ru-RU" sz="3200" b="0" i="0" u="none" strike="noStrike" kern="1200" spc="0">
                <a:ln>
                  <a:noFill/>
                </a:ln>
                <a:solidFill>
                  <a:srgbClr val="000000"/>
                </a:solidFill>
                <a:latin typeface="Calibri"/>
                <a:ea typeface="Microsoft YaHei" pitchFamily="2"/>
                <a:cs typeface="Mangal" pitchFamily="2"/>
              </a:defRPr>
            </a:defPPr>
            <a:lvl1pPr marL="432000" lvl="0" indent="-324000" algn="l" hangingPunct="1">
              <a:spcBef>
                <a:spcPts val="0"/>
              </a:spcBef>
              <a:spcAft>
                <a:spcPts val="1417"/>
              </a:spcAft>
              <a:buSzPct val="45000"/>
              <a:buFont typeface="StarSymbol"/>
              <a:buChar char="●"/>
              <a:defRPr lang="ru-RU" sz="3200" b="0" i="0" u="none" strike="noStrike" kern="1200" spc="0">
                <a:ln>
                  <a:noFill/>
                </a:ln>
                <a:solidFill>
                  <a:srgbClr val="000000"/>
                </a:solidFill>
                <a:latin typeface="Calibri"/>
                <a:ea typeface="Microsoft YaHei" pitchFamily="2"/>
                <a:cs typeface="Mangal" pitchFamily="2"/>
              </a:defRPr>
            </a:lvl1pPr>
            <a:lvl2pPr marL="864000" lvl="1" indent="-324000" algn="l" hangingPunct="1">
              <a:spcBef>
                <a:spcPts val="0"/>
              </a:spcBef>
              <a:spcAft>
                <a:spcPts val="1134"/>
              </a:spcAft>
              <a:buSzPct val="75000"/>
              <a:buFont typeface="StarSymbol"/>
              <a:buChar char="–"/>
              <a:defRPr lang="ru-RU" sz="2400" b="0" i="0" u="none" strike="noStrike" kern="1200" spc="0">
                <a:ln>
                  <a:noFill/>
                </a:ln>
                <a:solidFill>
                  <a:srgbClr val="000000"/>
                </a:solidFill>
                <a:latin typeface="Calibri"/>
                <a:ea typeface="Microsoft YaHei" pitchFamily="2"/>
                <a:cs typeface="Mangal" pitchFamily="2"/>
              </a:defRPr>
            </a:lvl2pPr>
            <a:lvl3pPr marL="1295999" lvl="2" indent="-288000" algn="l" hangingPunct="1">
              <a:spcBef>
                <a:spcPts val="0"/>
              </a:spcBef>
              <a:spcAft>
                <a:spcPts val="850"/>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3pPr>
            <a:lvl4pPr marL="1728000" lvl="3" indent="-216000" algn="l" hangingPunct="1">
              <a:spcBef>
                <a:spcPts val="0"/>
              </a:spcBef>
              <a:spcAft>
                <a:spcPts val="567"/>
              </a:spcAft>
              <a:buSzPct val="75000"/>
              <a:buFont typeface="StarSymbol"/>
              <a:buChar char="–"/>
              <a:defRPr lang="ru-RU" sz="2000" b="0" i="0" u="none" strike="noStrike" kern="1200" spc="0">
                <a:ln>
                  <a:noFill/>
                </a:ln>
                <a:solidFill>
                  <a:srgbClr val="000000"/>
                </a:solidFill>
                <a:latin typeface="Calibri"/>
                <a:ea typeface="Microsoft YaHei" pitchFamily="2"/>
                <a:cs typeface="Mangal" pitchFamily="2"/>
              </a:defRPr>
            </a:lvl4pPr>
            <a:lvl5pPr marL="2160000" lvl="4"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9pPr>
          </a:lstStyle>
          <a:p>
            <a:pPr marL="0" lvl="0" indent="0">
              <a:spcBef>
                <a:spcPts val="638"/>
              </a:spcBef>
              <a:buNone/>
            </a:pPr>
            <a:r>
              <a:rPr lang="ru-RU" sz="2600" b="1" dirty="0">
                <a:latin typeface="Calibri" pitchFamily="18"/>
              </a:rPr>
              <a:t>Практические работы как метод проверки применяются на уроках по тем предметам, где предусмотрены практические работы: математика</a:t>
            </a:r>
            <a:r>
              <a:rPr lang="ru-RU" sz="2600" b="1" dirty="0" smtClean="0">
                <a:latin typeface="Calibri" pitchFamily="18"/>
              </a:rPr>
              <a:t>, окружающий </a:t>
            </a:r>
            <a:r>
              <a:rPr lang="ru-RU" sz="2600" b="1" dirty="0">
                <a:latin typeface="Calibri" pitchFamily="18"/>
              </a:rPr>
              <a:t>мир, технология. Ведь в конечном итоге теоретические знания нужны и полезны в той мере, в какой человек обнаруживает умение применять их на практике.</a:t>
            </a:r>
          </a:p>
        </p:txBody>
      </p:sp>
    </p:spTree>
    <p:extLst>
      <p:ext uri="{BB962C8B-B14F-4D97-AF65-F5344CB8AC3E}">
        <p14:creationId xmlns:p14="http://schemas.microsoft.com/office/powerpoint/2010/main" val="424309554"/>
      </p:ext>
    </p:extLst>
  </p:cSld>
  <p:clrMapOvr>
    <a:masterClrMapping/>
  </p:clrMapOvr>
  <p:transition spd="slow">
    <p:wheel spokes="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457200" y="274680"/>
            <a:ext cx="8229240" cy="777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ru-RU" b="1" dirty="0">
                <a:solidFill>
                  <a:srgbClr val="00AE00"/>
                </a:solidFill>
              </a:rPr>
              <a:t>Тест</a:t>
            </a:r>
          </a:p>
        </p:txBody>
      </p:sp>
      <p:sp>
        <p:nvSpPr>
          <p:cNvPr id="3" name="Содержимое 2"/>
          <p:cNvSpPr txBox="1">
            <a:spLocks noGrp="1"/>
          </p:cNvSpPr>
          <p:nvPr>
            <p:ph type="body" idx="4294967295"/>
          </p:nvPr>
        </p:nvSpPr>
        <p:spPr>
          <a:xfrm>
            <a:off x="1007999" y="1440000"/>
            <a:ext cx="7632360" cy="5616360"/>
          </a:xfrm>
        </p:spPr>
        <p:txBody>
          <a:bodyPr/>
          <a:lstStyle>
            <a:defPPr marL="432000" lvl="0" indent="-324000" algn="l" hangingPunct="1">
              <a:spcBef>
                <a:spcPts val="0"/>
              </a:spcBef>
              <a:spcAft>
                <a:spcPts val="1417"/>
              </a:spcAft>
              <a:buSzPct val="45000"/>
              <a:buFont typeface="StarSymbol"/>
              <a:buNone/>
              <a:defRPr lang="ru-RU" sz="3200" b="0" i="0" u="none" strike="noStrike" kern="1200" spc="0">
                <a:ln>
                  <a:noFill/>
                </a:ln>
                <a:solidFill>
                  <a:srgbClr val="000000"/>
                </a:solidFill>
                <a:latin typeface="Calibri"/>
                <a:ea typeface="Microsoft YaHei" pitchFamily="2"/>
                <a:cs typeface="Mangal" pitchFamily="2"/>
              </a:defRPr>
            </a:defPPr>
            <a:lvl1pPr marL="432000" lvl="0" indent="-324000" algn="l" hangingPunct="1">
              <a:spcBef>
                <a:spcPts val="0"/>
              </a:spcBef>
              <a:spcAft>
                <a:spcPts val="1417"/>
              </a:spcAft>
              <a:buSzPct val="45000"/>
              <a:buFont typeface="StarSymbol"/>
              <a:buChar char="●"/>
              <a:defRPr lang="ru-RU" sz="3200" b="0" i="0" u="none" strike="noStrike" kern="1200" spc="0">
                <a:ln>
                  <a:noFill/>
                </a:ln>
                <a:solidFill>
                  <a:srgbClr val="000000"/>
                </a:solidFill>
                <a:latin typeface="Calibri"/>
                <a:ea typeface="Microsoft YaHei" pitchFamily="2"/>
                <a:cs typeface="Mangal" pitchFamily="2"/>
              </a:defRPr>
            </a:lvl1pPr>
            <a:lvl2pPr marL="864000" lvl="1" indent="-324000" algn="l" hangingPunct="1">
              <a:spcBef>
                <a:spcPts val="0"/>
              </a:spcBef>
              <a:spcAft>
                <a:spcPts val="1134"/>
              </a:spcAft>
              <a:buSzPct val="75000"/>
              <a:buFont typeface="StarSymbol"/>
              <a:buChar char="–"/>
              <a:defRPr lang="ru-RU" sz="2400" b="0" i="0" u="none" strike="noStrike" kern="1200" spc="0">
                <a:ln>
                  <a:noFill/>
                </a:ln>
                <a:solidFill>
                  <a:srgbClr val="000000"/>
                </a:solidFill>
                <a:latin typeface="Calibri"/>
                <a:ea typeface="Microsoft YaHei" pitchFamily="2"/>
                <a:cs typeface="Mangal" pitchFamily="2"/>
              </a:defRPr>
            </a:lvl2pPr>
            <a:lvl3pPr marL="1295999" lvl="2" indent="-288000" algn="l" hangingPunct="1">
              <a:spcBef>
                <a:spcPts val="0"/>
              </a:spcBef>
              <a:spcAft>
                <a:spcPts val="850"/>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3pPr>
            <a:lvl4pPr marL="1728000" lvl="3" indent="-216000" algn="l" hangingPunct="1">
              <a:spcBef>
                <a:spcPts val="0"/>
              </a:spcBef>
              <a:spcAft>
                <a:spcPts val="567"/>
              </a:spcAft>
              <a:buSzPct val="75000"/>
              <a:buFont typeface="StarSymbol"/>
              <a:buChar char="–"/>
              <a:defRPr lang="ru-RU" sz="2000" b="0" i="0" u="none" strike="noStrike" kern="1200" spc="0">
                <a:ln>
                  <a:noFill/>
                </a:ln>
                <a:solidFill>
                  <a:srgbClr val="000000"/>
                </a:solidFill>
                <a:latin typeface="Calibri"/>
                <a:ea typeface="Microsoft YaHei" pitchFamily="2"/>
                <a:cs typeface="Mangal" pitchFamily="2"/>
              </a:defRPr>
            </a:lvl4pPr>
            <a:lvl5pPr marL="2160000" lvl="4"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ru-RU" sz="2000" b="0" i="0" u="none" strike="noStrike" kern="1200" spc="0">
                <a:ln>
                  <a:noFill/>
                </a:ln>
                <a:solidFill>
                  <a:srgbClr val="000000"/>
                </a:solidFill>
                <a:latin typeface="Calibri"/>
                <a:ea typeface="Microsoft YaHei" pitchFamily="2"/>
                <a:cs typeface="Mangal" pitchFamily="2"/>
              </a:defRPr>
            </a:lvl9pPr>
          </a:lstStyle>
          <a:p>
            <a:pPr marL="0" lvl="0" indent="0">
              <a:spcBef>
                <a:spcPts val="638"/>
              </a:spcBef>
              <a:buNone/>
            </a:pPr>
            <a:r>
              <a:rPr lang="ru-RU" sz="2000" b="1" dirty="0">
                <a:latin typeface="Calibri" pitchFamily="18"/>
              </a:rPr>
              <a:t>Тест является средством контроля обучающихся. Тесты выполняют и диагностическую, и контролирующую функции.  Тесты представляют собой серию вопросов и заданий по проверяемой теме.   Тесты как инструмент контроля знаний, умений и навыков учащихся удобны тем, что они выполняются в короткий срок, позволяют проверить быстро всех.</a:t>
            </a:r>
          </a:p>
        </p:txBody>
      </p:sp>
    </p:spTree>
    <p:extLst>
      <p:ext uri="{BB962C8B-B14F-4D97-AF65-F5344CB8AC3E}">
        <p14:creationId xmlns:p14="http://schemas.microsoft.com/office/powerpoint/2010/main" val="956666227"/>
      </p:ext>
    </p:extLst>
  </p:cSld>
  <p:clrMapOvr>
    <a:masterClrMapping/>
  </p:clrMapOvr>
  <p:transition spd="slow">
    <p:wheel spokes="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p:txBody>
          <a:bodyPr>
            <a:normAutofit fontScale="90000"/>
          </a:bodyPr>
          <a:lstStyle/>
          <a:p>
            <a:pPr eaLnBrk="1" hangingPunct="1"/>
            <a:r>
              <a:rPr lang="ru-RU" altLang="ru-RU" b="1" dirty="0" smtClean="0">
                <a:solidFill>
                  <a:srgbClr val="00B050"/>
                </a:solidFill>
              </a:rPr>
              <a:t>Тест</a:t>
            </a:r>
            <a:br>
              <a:rPr lang="ru-RU" altLang="ru-RU" b="1" dirty="0" smtClean="0">
                <a:solidFill>
                  <a:srgbClr val="00B050"/>
                </a:solidFill>
              </a:rPr>
            </a:br>
            <a:endParaRPr lang="ru-RU" altLang="ru-RU" b="1" dirty="0" smtClean="0">
              <a:solidFill>
                <a:srgbClr val="00B050"/>
              </a:solidFill>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40253314"/>
              </p:ext>
            </p:extLst>
          </p:nvPr>
        </p:nvGraphicFramePr>
        <p:xfrm>
          <a:off x="357188" y="1000125"/>
          <a:ext cx="8358188" cy="5572125"/>
        </p:xfrm>
        <a:graphic>
          <a:graphicData uri="http://schemas.openxmlformats.org/drawingml/2006/table">
            <a:tbl>
              <a:tblPr firstRow="1" bandRow="1">
                <a:tableStyleId>{5940675A-B579-460E-94D1-54222C63F5DA}</a:tableStyleId>
              </a:tblPr>
              <a:tblGrid>
                <a:gridCol w="4179094"/>
                <a:gridCol w="4179094"/>
              </a:tblGrid>
              <a:tr h="2255384">
                <a:tc>
                  <a:txBody>
                    <a:bodyPr/>
                    <a:lstStyle/>
                    <a:p>
                      <a:pPr algn="r"/>
                      <a:r>
                        <a:rPr lang="ru-RU" sz="2000" b="1" kern="1200" dirty="0" smtClean="0">
                          <a:solidFill>
                            <a:schemeClr val="tx1"/>
                          </a:solidFill>
                          <a:latin typeface="+mj-lt"/>
                          <a:ea typeface="+mn-ea"/>
                          <a:cs typeface="+mn-cs"/>
                        </a:rPr>
                        <a:t>Избирательные тесты </a:t>
                      </a:r>
                      <a:endParaRPr lang="ru-RU" sz="2000" b="1" dirty="0">
                        <a:latin typeface="+mj-lt"/>
                      </a:endParaRPr>
                    </a:p>
                  </a:txBody>
                  <a:tcPr marL="91439" marR="91439"/>
                </a:tc>
                <a:tc>
                  <a:txBody>
                    <a:bodyPr/>
                    <a:lstStyle/>
                    <a:p>
                      <a:pPr marL="285750" indent="-285750">
                        <a:buFont typeface="Wingdings" panose="05000000000000000000" pitchFamily="2" charset="2"/>
                        <a:buChar char="ü"/>
                      </a:pPr>
                      <a:r>
                        <a:rPr lang="ru-RU" sz="1400" kern="1200" dirty="0" smtClean="0">
                          <a:solidFill>
                            <a:schemeClr val="tx1"/>
                          </a:solidFill>
                          <a:latin typeface="+mj-lt"/>
                          <a:ea typeface="+mn-ea"/>
                          <a:cs typeface="+mn-cs"/>
                        </a:rPr>
                        <a:t>Многовариантные тесты, в которых среди предлагаемых ответов на вопрос приведено несколько неверных и единственный верный ответ</a:t>
                      </a:r>
                    </a:p>
                    <a:p>
                      <a:pPr marL="285750" indent="-285750">
                        <a:buFont typeface="Wingdings" panose="05000000000000000000" pitchFamily="2" charset="2"/>
                        <a:buChar char="ü"/>
                      </a:pPr>
                      <a:r>
                        <a:rPr lang="ru-RU" sz="1400" kern="1200" dirty="0" smtClean="0">
                          <a:solidFill>
                            <a:schemeClr val="tx1"/>
                          </a:solidFill>
                          <a:latin typeface="+mj-lt"/>
                          <a:ea typeface="+mn-ea"/>
                          <a:cs typeface="+mn-cs"/>
                        </a:rPr>
                        <a:t>Многовариантные тесты с несколькими верными и неверными ответами </a:t>
                      </a:r>
                    </a:p>
                    <a:p>
                      <a:pPr marL="285750" indent="-285750">
                        <a:buFont typeface="Wingdings" panose="05000000000000000000" pitchFamily="2" charset="2"/>
                        <a:buChar char="ü"/>
                      </a:pPr>
                      <a:endParaRPr lang="ru-RU" sz="1400" kern="1200" dirty="0" smtClean="0">
                        <a:solidFill>
                          <a:schemeClr val="tx1"/>
                        </a:solidFill>
                        <a:latin typeface="+mj-lt"/>
                        <a:ea typeface="+mn-ea"/>
                        <a:cs typeface="+mn-cs"/>
                      </a:endParaRPr>
                    </a:p>
                    <a:p>
                      <a:pPr marL="285750" indent="-285750">
                        <a:buFont typeface="Wingdings" panose="05000000000000000000" pitchFamily="2" charset="2"/>
                        <a:buChar char="ü"/>
                      </a:pPr>
                      <a:r>
                        <a:rPr lang="ru-RU" sz="1400" kern="1200" dirty="0" smtClean="0">
                          <a:solidFill>
                            <a:schemeClr val="tx1"/>
                          </a:solidFill>
                          <a:latin typeface="+mj-lt"/>
                          <a:ea typeface="+mn-ea"/>
                          <a:cs typeface="+mn-cs"/>
                        </a:rPr>
                        <a:t> Альтернативные тесты с двумя ответами на вопрос (один ответ верен, другой - содержит ошибку).</a:t>
                      </a:r>
                      <a:endParaRPr lang="ru-RU" sz="1400" kern="1200" dirty="0">
                        <a:solidFill>
                          <a:schemeClr val="tx1"/>
                        </a:solidFill>
                        <a:latin typeface="+mj-lt"/>
                        <a:ea typeface="+mn-ea"/>
                        <a:cs typeface="+mn-cs"/>
                      </a:endParaRPr>
                    </a:p>
                  </a:txBody>
                  <a:tcPr marL="91439" marR="91439"/>
                </a:tc>
              </a:tr>
              <a:tr h="1061357">
                <a:tc>
                  <a:txBody>
                    <a:bodyPr/>
                    <a:lstStyle/>
                    <a:p>
                      <a:pPr algn="r"/>
                      <a:r>
                        <a:rPr lang="ru-RU" sz="2000" b="1" kern="1200" dirty="0" smtClean="0">
                          <a:solidFill>
                            <a:schemeClr val="tx1"/>
                          </a:solidFill>
                          <a:latin typeface="+mj-lt"/>
                          <a:ea typeface="+mn-ea"/>
                          <a:cs typeface="+mn-cs"/>
                        </a:rPr>
                        <a:t>Закрытые тесты</a:t>
                      </a:r>
                      <a:endParaRPr lang="ru-RU" sz="2000" b="1" dirty="0">
                        <a:latin typeface="+mj-lt"/>
                      </a:endParaRPr>
                    </a:p>
                  </a:txBody>
                  <a:tcPr marL="91439" marR="91439"/>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ru-RU" sz="1400" kern="1200" dirty="0" smtClean="0">
                          <a:solidFill>
                            <a:schemeClr val="tx1"/>
                          </a:solidFill>
                          <a:latin typeface="+mj-lt"/>
                          <a:ea typeface="+mn-ea"/>
                          <a:cs typeface="+mn-cs"/>
                        </a:rPr>
                        <a:t>Не содержат вариантов ответов. </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ru-RU" sz="1400" kern="1200" dirty="0" smtClean="0">
                          <a:solidFill>
                            <a:schemeClr val="tx1"/>
                          </a:solidFill>
                          <a:latin typeface="+mj-lt"/>
                          <a:ea typeface="+mn-ea"/>
                          <a:cs typeface="+mn-cs"/>
                        </a:rPr>
                        <a:t>Учащиеся предлагают свой вариант ответа.</a:t>
                      </a:r>
                    </a:p>
                    <a:p>
                      <a:pPr marL="285750" indent="-285750">
                        <a:buFont typeface="Wingdings" panose="05000000000000000000" pitchFamily="2" charset="2"/>
                        <a:buChar char="ü"/>
                      </a:pPr>
                      <a:endParaRPr lang="ru-RU" sz="1400" dirty="0">
                        <a:latin typeface="+mj-lt"/>
                      </a:endParaRPr>
                    </a:p>
                  </a:txBody>
                  <a:tcPr marL="91439" marR="91439"/>
                </a:tc>
              </a:tr>
              <a:tr h="663348">
                <a:tc>
                  <a:txBody>
                    <a:bodyPr/>
                    <a:lstStyle/>
                    <a:p>
                      <a:pPr algn="r"/>
                      <a:r>
                        <a:rPr lang="ru-RU" sz="2000" b="1" kern="1200" dirty="0" smtClean="0">
                          <a:solidFill>
                            <a:schemeClr val="tx1"/>
                          </a:solidFill>
                          <a:latin typeface="+mj-lt"/>
                          <a:ea typeface="+mn-ea"/>
                          <a:cs typeface="+mn-cs"/>
                        </a:rPr>
                        <a:t>Тесты перекрестного выбора</a:t>
                      </a:r>
                      <a:endParaRPr lang="ru-RU" sz="2000" b="1" dirty="0">
                        <a:latin typeface="+mj-lt"/>
                      </a:endParaRPr>
                    </a:p>
                  </a:txBody>
                  <a:tcPr marL="91439" marR="91439"/>
                </a:tc>
                <a:tc>
                  <a:txBody>
                    <a:bodyPr/>
                    <a:lstStyle/>
                    <a:p>
                      <a:r>
                        <a:rPr lang="ru-RU" sz="1400" kern="1200" dirty="0" smtClean="0">
                          <a:solidFill>
                            <a:schemeClr val="tx1"/>
                          </a:solidFill>
                          <a:latin typeface="+mj-lt"/>
                          <a:ea typeface="+mn-ea"/>
                          <a:cs typeface="+mn-cs"/>
                        </a:rPr>
                        <a:t> В которых требуется установить соответствие между элементами множества ответов.</a:t>
                      </a:r>
                      <a:endParaRPr lang="ru-RU" sz="1400" kern="1200" dirty="0">
                        <a:solidFill>
                          <a:schemeClr val="tx1"/>
                        </a:solidFill>
                        <a:latin typeface="+mj-lt"/>
                        <a:ea typeface="+mn-ea"/>
                        <a:cs typeface="+mn-cs"/>
                      </a:endParaRPr>
                    </a:p>
                  </a:txBody>
                  <a:tcPr marL="91439" marR="91439"/>
                </a:tc>
              </a:tr>
              <a:tr h="663348">
                <a:tc>
                  <a:txBody>
                    <a:bodyPr/>
                    <a:lstStyle/>
                    <a:p>
                      <a:pPr algn="r"/>
                      <a:r>
                        <a:rPr lang="ru-RU" sz="2000" b="1" kern="1200" dirty="0" smtClean="0">
                          <a:solidFill>
                            <a:schemeClr val="tx1"/>
                          </a:solidFill>
                          <a:latin typeface="+mj-lt"/>
                          <a:ea typeface="+mn-ea"/>
                          <a:cs typeface="+mn-cs"/>
                        </a:rPr>
                        <a:t>Тесты идентификации</a:t>
                      </a:r>
                      <a:endParaRPr lang="ru-RU" sz="2000" b="1" dirty="0">
                        <a:latin typeface="+mj-lt"/>
                      </a:endParaRPr>
                    </a:p>
                  </a:txBody>
                  <a:tcPr marL="91439" marR="91439"/>
                </a:tc>
                <a:tc>
                  <a:txBody>
                    <a:bodyPr/>
                    <a:lstStyle/>
                    <a:p>
                      <a:r>
                        <a:rPr lang="ru-RU" sz="1400" kern="1200" dirty="0" smtClean="0">
                          <a:solidFill>
                            <a:schemeClr val="tx1"/>
                          </a:solidFill>
                          <a:latin typeface="+mj-lt"/>
                          <a:ea typeface="+mn-ea"/>
                          <a:cs typeface="+mn-cs"/>
                        </a:rPr>
                        <a:t>В которых в качестве ответов приводятся графики, схемы, чертежи и т.д.</a:t>
                      </a:r>
                      <a:endParaRPr lang="ru-RU" sz="1400" kern="1200" dirty="0">
                        <a:solidFill>
                          <a:schemeClr val="tx1"/>
                        </a:solidFill>
                        <a:latin typeface="+mj-lt"/>
                        <a:ea typeface="+mn-ea"/>
                        <a:cs typeface="+mn-cs"/>
                      </a:endParaRPr>
                    </a:p>
                  </a:txBody>
                  <a:tcPr marL="91439" marR="91439"/>
                </a:tc>
              </a:tr>
              <a:tr h="928688">
                <a:tc>
                  <a:txBody>
                    <a:bodyPr/>
                    <a:lstStyle/>
                    <a:p>
                      <a:pPr algn="r"/>
                      <a:r>
                        <a:rPr lang="ru-RU" sz="2000" b="1" kern="1200" dirty="0" smtClean="0">
                          <a:solidFill>
                            <a:schemeClr val="tx1"/>
                          </a:solidFill>
                          <a:latin typeface="+mj-lt"/>
                          <a:ea typeface="+mn-ea"/>
                          <a:cs typeface="+mn-cs"/>
                        </a:rPr>
                        <a:t>Избирательные тесты</a:t>
                      </a:r>
                      <a:endParaRPr lang="ru-RU" sz="2000" b="1" kern="1200" dirty="0">
                        <a:solidFill>
                          <a:schemeClr val="tx1"/>
                        </a:solidFill>
                        <a:latin typeface="+mj-lt"/>
                        <a:ea typeface="+mn-ea"/>
                        <a:cs typeface="+mn-cs"/>
                      </a:endParaRPr>
                    </a:p>
                  </a:txBody>
                  <a:tcPr marL="91439" marR="91439"/>
                </a:tc>
                <a:tc>
                  <a:txBody>
                    <a:bodyPr/>
                    <a:lstStyle/>
                    <a:p>
                      <a:r>
                        <a:rPr lang="ru-RU" sz="1400" kern="1200" dirty="0" smtClean="0">
                          <a:solidFill>
                            <a:schemeClr val="tx1"/>
                          </a:solidFill>
                          <a:latin typeface="+mj-lt"/>
                          <a:ea typeface="+mn-ea"/>
                          <a:cs typeface="+mn-cs"/>
                        </a:rPr>
                        <a:t> Позволяющие использовать контролирующие устройства.</a:t>
                      </a:r>
                      <a:endParaRPr lang="ru-RU" sz="1400" dirty="0">
                        <a:latin typeface="+mj-lt"/>
                      </a:endParaRPr>
                    </a:p>
                  </a:txBody>
                  <a:tcPr marL="91439" marR="91439"/>
                </a:tc>
              </a:tr>
            </a:tbl>
          </a:graphicData>
        </a:graphic>
      </p:graphicFrame>
    </p:spTree>
    <p:extLst>
      <p:ext uri="{BB962C8B-B14F-4D97-AF65-F5344CB8AC3E}">
        <p14:creationId xmlns:p14="http://schemas.microsoft.com/office/powerpoint/2010/main" val="321847690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wipe(up)">
                                      <p:cBhvr>
                                        <p:cTn id="7" dur="500"/>
                                        <p:tgtEl>
                                          <p:spTgt spid="18434"/>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3"/>
          <p:cNvSpPr>
            <a:spLocks noGrp="1"/>
          </p:cNvSpPr>
          <p:nvPr>
            <p:ph type="title"/>
          </p:nvPr>
        </p:nvSpPr>
        <p:spPr/>
        <p:txBody>
          <a:bodyPr>
            <a:normAutofit fontScale="90000"/>
          </a:bodyPr>
          <a:lstStyle/>
          <a:p>
            <a:pPr eaLnBrk="1" hangingPunct="1"/>
            <a:r>
              <a:rPr lang="ru-RU" altLang="ru-RU" sz="3600" b="1" dirty="0" smtClean="0">
                <a:solidFill>
                  <a:srgbClr val="00B050"/>
                </a:solidFill>
                <a:cs typeface="Andalus" pitchFamily="18" charset="-78"/>
              </a:rPr>
              <a:t>Нетрадиционные виды контроля</a:t>
            </a:r>
            <a:r>
              <a:rPr lang="ru-RU" altLang="ru-RU" b="1" dirty="0" smtClean="0">
                <a:solidFill>
                  <a:srgbClr val="00B050"/>
                </a:solidFill>
              </a:rPr>
              <a:t/>
            </a:r>
            <a:br>
              <a:rPr lang="ru-RU" altLang="ru-RU" b="1" dirty="0" smtClean="0">
                <a:solidFill>
                  <a:srgbClr val="00B050"/>
                </a:solidFill>
              </a:rPr>
            </a:br>
            <a:endParaRPr lang="ru-RU" altLang="ru-RU" b="1" dirty="0" smtClean="0">
              <a:solidFill>
                <a:srgbClr val="00B050"/>
              </a:solidFill>
            </a:endParaRPr>
          </a:p>
        </p:txBody>
      </p:sp>
      <p:graphicFrame>
        <p:nvGraphicFramePr>
          <p:cNvPr id="6" name="Таблица 5"/>
          <p:cNvGraphicFramePr>
            <a:graphicFrameLocks noGrp="1"/>
          </p:cNvGraphicFramePr>
          <p:nvPr>
            <p:ph type="tbl" idx="1"/>
            <p:extLst>
              <p:ext uri="{D42A27DB-BD31-4B8C-83A1-F6EECF244321}">
                <p14:modId xmlns:p14="http://schemas.microsoft.com/office/powerpoint/2010/main" val="770660958"/>
              </p:ext>
            </p:extLst>
          </p:nvPr>
        </p:nvGraphicFramePr>
        <p:xfrm>
          <a:off x="428625" y="928688"/>
          <a:ext cx="8229600" cy="5754687"/>
        </p:xfrm>
        <a:graphic>
          <a:graphicData uri="http://schemas.openxmlformats.org/drawingml/2006/table">
            <a:tbl>
              <a:tblPr firstRow="1" bandRow="1">
                <a:tableStyleId>{616DA210-FB5B-4158-B5E0-FEB733F419BA}</a:tableStyleId>
              </a:tblPr>
              <a:tblGrid>
                <a:gridCol w="1857388"/>
                <a:gridCol w="6372212"/>
              </a:tblGrid>
              <a:tr h="2614168">
                <a:tc>
                  <a:txBody>
                    <a:bodyPr/>
                    <a:lstStyle/>
                    <a:p>
                      <a:pPr algn="r"/>
                      <a:r>
                        <a:rPr lang="ru-RU" sz="1800" b="1" kern="1200" dirty="0" smtClean="0">
                          <a:solidFill>
                            <a:schemeClr val="tx1"/>
                          </a:solidFill>
                          <a:latin typeface="+mj-lt"/>
                          <a:ea typeface="+mn-ea"/>
                          <a:cs typeface="+mn-cs"/>
                        </a:rPr>
                        <a:t>Кроссворд</a:t>
                      </a:r>
                      <a:endParaRPr lang="ru-RU" sz="1800" b="1" kern="1200" dirty="0">
                        <a:solidFill>
                          <a:schemeClr val="tx1"/>
                        </a:solidFill>
                        <a:latin typeface="+mj-lt"/>
                        <a:ea typeface="+mn-ea"/>
                        <a:cs typeface="+mn-cs"/>
                      </a:endParaRPr>
                    </a:p>
                  </a:txBody>
                  <a:tcPr marT="45723" marB="45723"/>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ru-RU" sz="1400" b="1" kern="1200" dirty="0" smtClean="0">
                          <a:solidFill>
                            <a:schemeClr val="tx1"/>
                          </a:solidFill>
                          <a:latin typeface="+mj-lt"/>
                          <a:ea typeface="+mn-ea"/>
                          <a:cs typeface="+mn-cs"/>
                        </a:rPr>
                        <a:t>Кроссворды, применяемые для контроля знаний, подразделяются на кроссворды для текущей, тематической или обобщающей проверки. </a:t>
                      </a:r>
                    </a:p>
                    <a:p>
                      <a:pPr marL="0" marR="0" indent="0" algn="r" defTabSz="914400" rtl="0" eaLnBrk="1" fontAlgn="auto" latinLnBrk="0" hangingPunct="1">
                        <a:lnSpc>
                          <a:spcPct val="100000"/>
                        </a:lnSpc>
                        <a:spcBef>
                          <a:spcPts val="0"/>
                        </a:spcBef>
                        <a:spcAft>
                          <a:spcPts val="0"/>
                        </a:spcAft>
                        <a:buClrTx/>
                        <a:buSzTx/>
                        <a:buFontTx/>
                        <a:buNone/>
                        <a:tabLst/>
                        <a:defRPr/>
                      </a:pPr>
                      <a:r>
                        <a:rPr lang="ru-RU" sz="1400" b="1" kern="1200" dirty="0" smtClean="0">
                          <a:solidFill>
                            <a:schemeClr val="tx1"/>
                          </a:solidFill>
                          <a:latin typeface="+mj-lt"/>
                          <a:ea typeface="+mn-ea"/>
                          <a:cs typeface="+mn-cs"/>
                        </a:rPr>
                        <a:t>      Первые направлены на проверку базовых знаний учащихся по текущему материалу, количество вопросов в них составляет 10-12.</a:t>
                      </a:r>
                    </a:p>
                    <a:p>
                      <a:pPr marL="0" marR="0" indent="0" algn="r" defTabSz="914400" rtl="0" eaLnBrk="1" fontAlgn="auto" latinLnBrk="0" hangingPunct="1">
                        <a:lnSpc>
                          <a:spcPct val="100000"/>
                        </a:lnSpc>
                        <a:spcBef>
                          <a:spcPts val="0"/>
                        </a:spcBef>
                        <a:spcAft>
                          <a:spcPts val="0"/>
                        </a:spcAft>
                        <a:buClrTx/>
                        <a:buSzTx/>
                        <a:buFontTx/>
                        <a:buNone/>
                        <a:tabLst/>
                        <a:defRPr/>
                      </a:pPr>
                      <a:r>
                        <a:rPr lang="ru-RU" sz="1400" b="1" kern="1200" dirty="0" smtClean="0">
                          <a:solidFill>
                            <a:schemeClr val="tx1"/>
                          </a:solidFill>
                          <a:latin typeface="+mj-lt"/>
                          <a:ea typeface="+mn-ea"/>
                          <a:cs typeface="+mn-cs"/>
                        </a:rPr>
                        <a:t>     Вторые – на проверку базовых и дополнительно полученных знаний по определенной теме, в них рекомендуется использовать не более 15-25 вопросов. </a:t>
                      </a:r>
                    </a:p>
                    <a:p>
                      <a:pPr marL="0" marR="0" indent="0" algn="r" defTabSz="914400" rtl="0" eaLnBrk="1" fontAlgn="auto" latinLnBrk="0" hangingPunct="1">
                        <a:lnSpc>
                          <a:spcPct val="100000"/>
                        </a:lnSpc>
                        <a:spcBef>
                          <a:spcPts val="0"/>
                        </a:spcBef>
                        <a:spcAft>
                          <a:spcPts val="0"/>
                        </a:spcAft>
                        <a:buClrTx/>
                        <a:buSzTx/>
                        <a:buFontTx/>
                        <a:buNone/>
                        <a:tabLst/>
                        <a:defRPr/>
                      </a:pPr>
                      <a:r>
                        <a:rPr lang="ru-RU" sz="1400" b="1" kern="1200" dirty="0" smtClean="0">
                          <a:solidFill>
                            <a:schemeClr val="tx1"/>
                          </a:solidFill>
                          <a:latin typeface="+mj-lt"/>
                          <a:ea typeface="+mn-ea"/>
                          <a:cs typeface="+mn-cs"/>
                        </a:rPr>
                        <a:t>     Третьи - на общую проверку знаний по большому блоку материала (за четверть, полугодие, год), количество вопросов в них – 15-25.</a:t>
                      </a:r>
                    </a:p>
                    <a:p>
                      <a:pPr algn="r"/>
                      <a:endParaRPr lang="ru-RU" sz="1000" dirty="0">
                        <a:latin typeface="+mj-lt"/>
                      </a:endParaRPr>
                    </a:p>
                  </a:txBody>
                  <a:tcPr marT="45723" marB="45723"/>
                </a:tc>
              </a:tr>
              <a:tr h="18145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j-lt"/>
                          <a:ea typeface="+mn-ea"/>
                          <a:cs typeface="+mn-cs"/>
                        </a:rPr>
                        <a:t>Викторина</a:t>
                      </a:r>
                      <a:endParaRPr lang="ru-RU" sz="1800" kern="1200" dirty="0" smtClean="0">
                        <a:solidFill>
                          <a:schemeClr val="tx1"/>
                        </a:solidFill>
                        <a:latin typeface="+mj-lt"/>
                        <a:ea typeface="+mn-ea"/>
                        <a:cs typeface="+mn-cs"/>
                      </a:endParaRPr>
                    </a:p>
                    <a:p>
                      <a:pPr algn="r"/>
                      <a:endParaRPr lang="ru-RU" sz="1800" dirty="0">
                        <a:latin typeface="+mj-lt"/>
                      </a:endParaRPr>
                    </a:p>
                  </a:txBody>
                  <a:tcPr marT="45723" marB="45723"/>
                </a:tc>
                <a:tc>
                  <a:txBody>
                    <a:bodyPr/>
                    <a:lstStyle/>
                    <a:p>
                      <a:pPr algn="r"/>
                      <a:r>
                        <a:rPr lang="ru-RU" sz="1400" b="1" kern="1200" dirty="0" smtClean="0">
                          <a:solidFill>
                            <a:schemeClr val="tx1"/>
                          </a:solidFill>
                          <a:latin typeface="+mj-lt"/>
                          <a:ea typeface="+mn-ea"/>
                          <a:cs typeface="+mn-cs"/>
                        </a:rPr>
                        <a:t>     Викторины как средство обучения имеет смысл включать в учебный процесс на начальной стадии урока или на стадии его завершения.</a:t>
                      </a:r>
                    </a:p>
                    <a:p>
                      <a:pPr algn="r"/>
                      <a:r>
                        <a:rPr lang="ru-RU" sz="1400" b="1" kern="1200" dirty="0" smtClean="0">
                          <a:solidFill>
                            <a:schemeClr val="tx1"/>
                          </a:solidFill>
                          <a:latin typeface="+mj-lt"/>
                          <a:ea typeface="+mn-ea"/>
                          <a:cs typeface="+mn-cs"/>
                        </a:rPr>
                        <a:t>     Первый вариант позволяет реализовать контроль или актуализацию знаний, </a:t>
                      </a:r>
                    </a:p>
                    <a:p>
                      <a:pPr algn="r"/>
                      <a:r>
                        <a:rPr lang="ru-RU" sz="1400" b="1" kern="1200" dirty="0" smtClean="0">
                          <a:solidFill>
                            <a:schemeClr val="tx1"/>
                          </a:solidFill>
                          <a:latin typeface="+mj-lt"/>
                          <a:ea typeface="+mn-ea"/>
                          <a:cs typeface="+mn-cs"/>
                        </a:rPr>
                        <a:t>     Второй способствует закреплению и контролю уровня усвоения материала. Отводимое на работу с викторинами время не должно превышать 5 - 6 минут.</a:t>
                      </a:r>
                      <a:endParaRPr lang="ru-RU" sz="1400" b="1" kern="1200" dirty="0">
                        <a:solidFill>
                          <a:schemeClr val="tx1"/>
                        </a:solidFill>
                        <a:latin typeface="+mj-lt"/>
                        <a:ea typeface="+mn-ea"/>
                        <a:cs typeface="+mn-cs"/>
                      </a:endParaRPr>
                    </a:p>
                  </a:txBody>
                  <a:tcPr marT="45723" marB="45723"/>
                </a:tc>
              </a:tr>
              <a:tr h="1325979">
                <a:tc>
                  <a:txBody>
                    <a:bodyPr/>
                    <a:lstStyle/>
                    <a:p>
                      <a:pPr algn="r"/>
                      <a:r>
                        <a:rPr lang="ru-RU" sz="1800" kern="1200" dirty="0" smtClean="0">
                          <a:solidFill>
                            <a:schemeClr val="tx1"/>
                          </a:solidFill>
                          <a:latin typeface="+mj-lt"/>
                          <a:ea typeface="+mn-ea"/>
                          <a:cs typeface="+mn-cs"/>
                        </a:rPr>
                        <a:t> </a:t>
                      </a:r>
                      <a:r>
                        <a:rPr lang="ru-RU" sz="1800" b="1" kern="1200" dirty="0" smtClean="0">
                          <a:solidFill>
                            <a:schemeClr val="tx1"/>
                          </a:solidFill>
                          <a:latin typeface="+mj-lt"/>
                          <a:ea typeface="+mn-ea"/>
                          <a:cs typeface="+mn-cs"/>
                        </a:rPr>
                        <a:t>Головоломки</a:t>
                      </a:r>
                    </a:p>
                    <a:p>
                      <a:pPr algn="r"/>
                      <a:r>
                        <a:rPr lang="ru-RU" sz="1800" b="1" kern="1200" dirty="0" smtClean="0">
                          <a:solidFill>
                            <a:schemeClr val="tx1"/>
                          </a:solidFill>
                          <a:latin typeface="+mj-lt"/>
                          <a:ea typeface="+mn-ea"/>
                          <a:cs typeface="+mn-cs"/>
                        </a:rPr>
                        <a:t> Ребусы</a:t>
                      </a:r>
                    </a:p>
                    <a:p>
                      <a:pPr marL="0" marR="0" indent="0" algn="r"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j-lt"/>
                          <a:ea typeface="+mn-ea"/>
                          <a:cs typeface="+mn-cs"/>
                        </a:rPr>
                        <a:t> Шарады</a:t>
                      </a:r>
                      <a:endParaRPr lang="ru-RU" sz="1800" kern="1200" dirty="0" smtClean="0">
                        <a:solidFill>
                          <a:schemeClr val="tx1"/>
                        </a:solidFill>
                        <a:latin typeface="+mj-lt"/>
                        <a:ea typeface="+mn-ea"/>
                        <a:cs typeface="+mn-cs"/>
                      </a:endParaRPr>
                    </a:p>
                    <a:p>
                      <a:pPr algn="r"/>
                      <a:endParaRPr lang="ru-RU" sz="1800" b="1" dirty="0">
                        <a:latin typeface="+mj-lt"/>
                      </a:endParaRPr>
                    </a:p>
                  </a:txBody>
                  <a:tcPr marT="45723" marB="45723"/>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ru-RU" sz="1400" b="1" kern="1200" dirty="0" smtClean="0">
                          <a:solidFill>
                            <a:schemeClr val="tx1"/>
                          </a:solidFill>
                          <a:latin typeface="+mj-lt"/>
                          <a:ea typeface="+mn-ea"/>
                          <a:cs typeface="+mn-cs"/>
                        </a:rPr>
                        <a:t>Головоломка опирается на широко известные сведения или сведения, до которых можно додуматься в процессе решения.</a:t>
                      </a:r>
                    </a:p>
                    <a:p>
                      <a:pPr marL="0" marR="0" indent="0" algn="r" defTabSz="914400" rtl="0" eaLnBrk="1" fontAlgn="auto" latinLnBrk="0" hangingPunct="1">
                        <a:lnSpc>
                          <a:spcPct val="100000"/>
                        </a:lnSpc>
                        <a:spcBef>
                          <a:spcPts val="0"/>
                        </a:spcBef>
                        <a:spcAft>
                          <a:spcPts val="0"/>
                        </a:spcAft>
                        <a:buClrTx/>
                        <a:buSzTx/>
                        <a:buFontTx/>
                        <a:buNone/>
                        <a:tabLst/>
                        <a:defRPr/>
                      </a:pPr>
                      <a:r>
                        <a:rPr lang="ru-RU" sz="1400" b="1" kern="1200" dirty="0" smtClean="0">
                          <a:solidFill>
                            <a:schemeClr val="tx1"/>
                          </a:solidFill>
                          <a:latin typeface="+mj-lt"/>
                          <a:ea typeface="+mn-ea"/>
                          <a:cs typeface="+mn-cs"/>
                        </a:rPr>
                        <a:t> Загадочный ребус позволяет вспомнить понятие или процесс. При отгадывании ребусов, можно задавать дополнительные вопросы: «дайте определение», «объясните свойства» и т.д. </a:t>
                      </a:r>
                    </a:p>
                    <a:p>
                      <a:pPr algn="r"/>
                      <a:endParaRPr lang="ru-RU" sz="1100" kern="1200" dirty="0">
                        <a:solidFill>
                          <a:schemeClr val="tx1"/>
                        </a:solidFill>
                        <a:latin typeface="+mj-lt"/>
                        <a:ea typeface="+mn-ea"/>
                        <a:cs typeface="+mn-cs"/>
                      </a:endParaRPr>
                    </a:p>
                  </a:txBody>
                  <a:tcPr marT="45723" marB="45723"/>
                </a:tc>
              </a:tr>
            </a:tbl>
          </a:graphicData>
        </a:graphic>
      </p:graphicFrame>
    </p:spTree>
    <p:extLst>
      <p:ext uri="{BB962C8B-B14F-4D97-AF65-F5344CB8AC3E}">
        <p14:creationId xmlns:p14="http://schemas.microsoft.com/office/powerpoint/2010/main" val="337929628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5163" y="2967335"/>
            <a:ext cx="7133684" cy="923330"/>
          </a:xfrm>
          <a:prstGeom prst="rect">
            <a:avLst/>
          </a:prstGeom>
          <a:noFill/>
        </p:spPr>
        <p:txBody>
          <a:bodyPr wrap="none" lIns="91440" tIns="45720" rIns="91440" bIns="45720">
            <a:prstTxWarp prst="textCurveUp">
              <a:avLst/>
            </a:prstTxWarp>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sz="5400" b="1" cap="none" spc="0" dirty="0" smtClean="0">
                <a:ln/>
                <a:solidFill>
                  <a:srgbClr val="00B050"/>
                </a:solidFill>
                <a:effectLst/>
              </a:rPr>
              <a:t>Спасибо за внимание!</a:t>
            </a:r>
            <a:endParaRPr lang="ru-RU" sz="5400" b="1" cap="none" spc="0" dirty="0">
              <a:ln/>
              <a:solidFill>
                <a:srgbClr val="00B050"/>
              </a:solidFill>
              <a:effectLst/>
            </a:endParaRPr>
          </a:p>
        </p:txBody>
      </p:sp>
    </p:spTree>
    <p:extLst>
      <p:ext uri="{BB962C8B-B14F-4D97-AF65-F5344CB8AC3E}">
        <p14:creationId xmlns:p14="http://schemas.microsoft.com/office/powerpoint/2010/main" val="1567980443"/>
      </p:ext>
    </p:extLst>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B050"/>
                </a:solidFill>
              </a:rPr>
              <a:t>Входной контроль</a:t>
            </a:r>
            <a:endParaRPr lang="ru-RU" dirty="0">
              <a:solidFill>
                <a:srgbClr val="00B050"/>
              </a:solidFill>
            </a:endParaRPr>
          </a:p>
        </p:txBody>
      </p:sp>
      <p:sp>
        <p:nvSpPr>
          <p:cNvPr id="3" name="Содержимое 2"/>
          <p:cNvSpPr>
            <a:spLocks noGrp="1"/>
          </p:cNvSpPr>
          <p:nvPr>
            <p:ph idx="1"/>
          </p:nvPr>
        </p:nvSpPr>
        <p:spPr>
          <a:xfrm>
            <a:off x="1619672" y="1600200"/>
            <a:ext cx="6912768" cy="4525963"/>
          </a:xfrm>
        </p:spPr>
        <p:txBody>
          <a:bodyPr>
            <a:normAutofit lnSpcReduction="10000"/>
          </a:bodyPr>
          <a:lstStyle/>
          <a:p>
            <a:pPr marL="0" lvl="0" indent="0">
              <a:spcBef>
                <a:spcPts val="638"/>
              </a:spcBef>
              <a:spcAft>
                <a:spcPts val="1417"/>
              </a:spcAft>
              <a:buSzPct val="45000"/>
              <a:buFont typeface="Arial" pitchFamily="32"/>
              <a:buChar char="•"/>
            </a:pPr>
            <a:r>
              <a:rPr lang="ru-RU" sz="2000" b="1" dirty="0">
                <a:solidFill>
                  <a:srgbClr val="000000"/>
                </a:solidFill>
                <a:latin typeface="Calibri" pitchFamily="18"/>
                <a:ea typeface="Microsoft YaHei" pitchFamily="2"/>
                <a:cs typeface="Mangal" pitchFamily="2"/>
              </a:rPr>
              <a:t>Входной контроль в практике школьного обучения систематически не проводится. Он используется лишь в случае отбора учащихся при конкурсном зачислении в профильные классы или является инициативой педагогов, уделяющих большое внимание индивидуализации учебного процесса. В условиях личностно-ориентированного, развивающего обучения входной контроль помогает построить индивидуальные траектории освоения нового материала для наиболее слабых или наиболее сильных обучающихся, при отказе от традиционной ориентации на  среднего обучающегося. Наиболее эффективным средством осуществления входного контроля, который чаще всего носит характер экспресс-диагностики, являются диктант, контрольная работа и тесты.</a:t>
            </a:r>
          </a:p>
        </p:txBody>
      </p:sp>
    </p:spTree>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B050"/>
                </a:solidFill>
              </a:rPr>
              <a:t>Текущий контроль</a:t>
            </a:r>
            <a:endParaRPr lang="ru-RU" dirty="0">
              <a:solidFill>
                <a:srgbClr val="00B050"/>
              </a:solidFill>
            </a:endParaRPr>
          </a:p>
        </p:txBody>
      </p:sp>
      <p:sp>
        <p:nvSpPr>
          <p:cNvPr id="3" name="Содержимое 2"/>
          <p:cNvSpPr>
            <a:spLocks noGrp="1"/>
          </p:cNvSpPr>
          <p:nvPr>
            <p:ph idx="1"/>
          </p:nvPr>
        </p:nvSpPr>
        <p:spPr/>
        <p:txBody>
          <a:bodyPr>
            <a:normAutofit/>
          </a:bodyPr>
          <a:lstStyle/>
          <a:p>
            <a:pPr marL="0" lvl="0" indent="0">
              <a:spcBef>
                <a:spcPts val="638"/>
              </a:spcBef>
              <a:spcAft>
                <a:spcPts val="1417"/>
              </a:spcAft>
              <a:buSzPct val="45000"/>
              <a:buFont typeface="Arial" pitchFamily="32"/>
              <a:buChar char="•"/>
            </a:pPr>
            <a:r>
              <a:rPr lang="ru-RU" sz="2000" b="1" dirty="0">
                <a:solidFill>
                  <a:srgbClr val="000000"/>
                </a:solidFill>
                <a:latin typeface="Calibri" pitchFamily="18"/>
                <a:ea typeface="Microsoft YaHei" pitchFamily="2"/>
                <a:cs typeface="Mangal" pitchFamily="2"/>
              </a:rPr>
              <a:t>Цель текущего контроля – следить за ходом обучения. Его осуществление позволяет получить оперативную информацию о ходе учебного процесса для его своевременной коррекции и перестройки в нужном направлении. Наибольший интерес представляют данные о динамике усвоения каждым нового материала, степени рациональности его мыслительных процессов или алгоритмов при выполнении заданий, так как при правильно организованном учебном процессе учитель должен контролировать не только содержание выполняемых  действий, но и их свойства. Получение подобной информации возможно лишь при выявлении причин затруднений и ошибок , которые анализируются в ситуациях, когда текущий контроль приобретает явно выраженный диагностический характер. На помощь учителю приходят  диагностические тесты.</a:t>
            </a:r>
          </a:p>
          <a:p>
            <a:pPr marL="0" lvl="0" indent="0">
              <a:buNone/>
            </a:pPr>
            <a:endParaRPr lang="ru-RU" dirty="0" smtClean="0"/>
          </a:p>
          <a:p>
            <a:endParaRPr lang="ru-RU" dirty="0"/>
          </a:p>
        </p:txBody>
      </p:sp>
    </p:spTree>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B050"/>
                </a:solidFill>
              </a:rPr>
              <a:t>Тематический контроль </a:t>
            </a:r>
            <a:endParaRPr lang="ru-RU" b="1" dirty="0">
              <a:solidFill>
                <a:srgbClr val="00B050"/>
              </a:solidFill>
            </a:endParaRPr>
          </a:p>
        </p:txBody>
      </p:sp>
      <p:sp>
        <p:nvSpPr>
          <p:cNvPr id="3" name="Содержимое 2"/>
          <p:cNvSpPr>
            <a:spLocks noGrp="1"/>
          </p:cNvSpPr>
          <p:nvPr>
            <p:ph idx="1"/>
          </p:nvPr>
        </p:nvSpPr>
        <p:spPr/>
        <p:txBody>
          <a:bodyPr>
            <a:normAutofit/>
          </a:bodyPr>
          <a:lstStyle/>
          <a:p>
            <a:pPr marL="0" lvl="0" indent="0">
              <a:spcBef>
                <a:spcPts val="638"/>
              </a:spcBef>
              <a:spcAft>
                <a:spcPts val="1417"/>
              </a:spcAft>
              <a:buSzPct val="45000"/>
              <a:buFont typeface="Arial" pitchFamily="32"/>
              <a:buChar char="•"/>
            </a:pPr>
            <a:r>
              <a:rPr lang="ru-RU" sz="2000" b="1" dirty="0">
                <a:solidFill>
                  <a:srgbClr val="000000"/>
                </a:solidFill>
                <a:latin typeface="Calibri" pitchFamily="18"/>
                <a:ea typeface="Microsoft YaHei" pitchFamily="2"/>
                <a:cs typeface="Mangal" pitchFamily="2"/>
              </a:rPr>
              <a:t>Тематический контроль проводится по завершении изучения большой темы. Назначение (функция) тематического контроля: систематизировать и обобщить материал всей темы; путем повторения и проверки знаний предупредить забывание, закрепить его как базу, необходимую для изучения последующих разделов учебного предмета.       Особенность проверочных вопросов и заданий в этом случае заключается в том, что они рассчитаны на выявление знаний всей темы, на установление связей со знанием предыдущих тем, межпредметных связей, на умение переноса знаний на другой материал, на поиск выводов обобщающего характера.</a:t>
            </a:r>
          </a:p>
          <a:p>
            <a:endParaRPr lang="ru-RU" dirty="0"/>
          </a:p>
        </p:txBody>
      </p:sp>
    </p:spTree>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B050"/>
                </a:solidFill>
              </a:rPr>
              <a:t>Итоговый контроль</a:t>
            </a:r>
            <a:endParaRPr lang="ru-RU" b="1" dirty="0">
              <a:solidFill>
                <a:srgbClr val="00B050"/>
              </a:solidFill>
            </a:endParaRPr>
          </a:p>
        </p:txBody>
      </p:sp>
      <p:sp>
        <p:nvSpPr>
          <p:cNvPr id="3" name="Содержимое 2"/>
          <p:cNvSpPr>
            <a:spLocks noGrp="1"/>
          </p:cNvSpPr>
          <p:nvPr>
            <p:ph idx="1"/>
          </p:nvPr>
        </p:nvSpPr>
        <p:spPr>
          <a:xfrm>
            <a:off x="683568" y="1600200"/>
            <a:ext cx="8208912" cy="4525963"/>
          </a:xfrm>
        </p:spPr>
        <p:txBody>
          <a:bodyPr>
            <a:normAutofit/>
          </a:bodyPr>
          <a:lstStyle/>
          <a:p>
            <a:pPr marL="0" lvl="0" indent="0">
              <a:spcBef>
                <a:spcPts val="638"/>
              </a:spcBef>
              <a:spcAft>
                <a:spcPts val="1417"/>
              </a:spcAft>
              <a:buSzPct val="45000"/>
              <a:buFont typeface="Arial" pitchFamily="32"/>
              <a:buChar char="•"/>
            </a:pPr>
            <a:r>
              <a:rPr lang="ru-RU" sz="2000" b="1" dirty="0">
                <a:solidFill>
                  <a:srgbClr val="000000"/>
                </a:solidFill>
                <a:latin typeface="Calibri" pitchFamily="18"/>
                <a:ea typeface="Microsoft YaHei" pitchFamily="2"/>
                <a:cs typeface="Mangal" pitchFamily="2"/>
              </a:rPr>
              <a:t>Итоговый контроль (поэтапный, рубежный, заключительный контроль) предназначен для оценки учебных достижений после завершения определенного этапа обучения, прохождения раздела или всего учебного курса. Обычно формой итоговой оценки обучаемого является  результат выполнения письменной контрольной работы или теста. Сравнительный и прогностический анализ результатов итогового контроля дает учителю важную информацию, необходимую для улучшения своей работы в будущем. Данные анализа позволяют выявить систематические проблемы в подготовке учащихся и осуществить управленческие действия по коррекции процесса обучения, если его результаты не согласуются с поставленными целями.</a:t>
            </a:r>
          </a:p>
          <a:p>
            <a:endParaRPr lang="ru-RU" dirty="0"/>
          </a:p>
        </p:txBody>
      </p:sp>
    </p:spTree>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018"/>
          </a:xfrm>
        </p:spPr>
        <p:txBody>
          <a:bodyPr>
            <a:normAutofit fontScale="90000"/>
          </a:bodyPr>
          <a:lstStyle/>
          <a:p>
            <a:endParaRPr lang="ru-RU" dirty="0"/>
          </a:p>
        </p:txBody>
      </p:sp>
      <p:sp>
        <p:nvSpPr>
          <p:cNvPr id="3" name="Содержимое 2"/>
          <p:cNvSpPr>
            <a:spLocks noGrp="1"/>
          </p:cNvSpPr>
          <p:nvPr>
            <p:ph idx="1"/>
          </p:nvPr>
        </p:nvSpPr>
        <p:spPr>
          <a:xfrm>
            <a:off x="457200" y="1484784"/>
            <a:ext cx="8229600" cy="5184576"/>
          </a:xfrm>
        </p:spPr>
        <p:txBody>
          <a:bodyPr>
            <a:noAutofit/>
          </a:bodyPr>
          <a:lstStyle/>
          <a:p>
            <a:pPr marL="0" lvl="0" indent="0">
              <a:spcBef>
                <a:spcPts val="638"/>
              </a:spcBef>
              <a:spcAft>
                <a:spcPts val="1417"/>
              </a:spcAft>
              <a:buSzPct val="45000"/>
              <a:buFont typeface="Arial" pitchFamily="32"/>
              <a:buChar char="•"/>
            </a:pPr>
            <a:r>
              <a:rPr lang="ru-RU" sz="2400" b="1" dirty="0">
                <a:solidFill>
                  <a:srgbClr val="00AE00"/>
                </a:solidFill>
                <a:latin typeface="Calibri" pitchFamily="18"/>
                <a:ea typeface="Microsoft YaHei" pitchFamily="2"/>
                <a:cs typeface="Mangal" pitchFamily="2"/>
              </a:rPr>
              <a:t>Итоговый контроль </a:t>
            </a:r>
            <a:r>
              <a:rPr lang="ru-RU" sz="2400" dirty="0">
                <a:solidFill>
                  <a:srgbClr val="000000"/>
                </a:solidFill>
                <a:latin typeface="Calibri" pitchFamily="18"/>
                <a:ea typeface="Microsoft YaHei" pitchFamily="2"/>
                <a:cs typeface="Mangal" pitchFamily="2"/>
              </a:rPr>
              <a:t>может быть внешним или внутренним. Внешний итоговый контроль проводят не зависимые от школы структуры, например при ВПР. В образовании под </a:t>
            </a:r>
            <a:r>
              <a:rPr lang="ru-RU" sz="2400" i="1" dirty="0">
                <a:solidFill>
                  <a:srgbClr val="000000"/>
                </a:solidFill>
                <a:latin typeface="Calibri" pitchFamily="18"/>
                <a:ea typeface="Microsoft YaHei" pitchFamily="2"/>
                <a:cs typeface="Mangal" pitchFamily="2"/>
              </a:rPr>
              <a:t>аттестацией </a:t>
            </a:r>
            <a:r>
              <a:rPr lang="ru-RU" sz="2400" dirty="0">
                <a:solidFill>
                  <a:srgbClr val="000000"/>
                </a:solidFill>
                <a:latin typeface="Calibri" pitchFamily="18"/>
                <a:ea typeface="Microsoft YaHei" pitchFamily="2"/>
                <a:cs typeface="Mangal" pitchFamily="2"/>
              </a:rPr>
              <a:t>понимается процедура установления соответствия уровня и качества подготовки выпускников зафиксированной документально системе требований к</a:t>
            </a:r>
            <a:r>
              <a:rPr lang="ru-RU" sz="2400" i="1" dirty="0">
                <a:solidFill>
                  <a:srgbClr val="000000"/>
                </a:solidFill>
                <a:latin typeface="Calibri" pitchFamily="18"/>
                <a:ea typeface="Microsoft YaHei" pitchFamily="2"/>
                <a:cs typeface="Mangal" pitchFamily="2"/>
              </a:rPr>
              <a:t> </a:t>
            </a:r>
            <a:r>
              <a:rPr lang="ru-RU" sz="2400" dirty="0">
                <a:solidFill>
                  <a:srgbClr val="000000"/>
                </a:solidFill>
                <a:latin typeface="Calibri" pitchFamily="18"/>
                <a:ea typeface="Microsoft YaHei" pitchFamily="2"/>
                <a:cs typeface="Mangal" pitchFamily="2"/>
              </a:rPr>
              <a:t>уровню и качеству образования. Внутренний итоговый контроль проводят сами учителя.</a:t>
            </a:r>
          </a:p>
        </p:txBody>
      </p:sp>
    </p:spTree>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b="1" u="sng" dirty="0" smtClean="0">
                <a:solidFill>
                  <a:srgbClr val="00AE00"/>
                </a:solidFill>
                <a:latin typeface="Calibri" pitchFamily="18"/>
                <a:ea typeface="Microsoft YaHei" pitchFamily="2"/>
                <a:cs typeface="Mangal" pitchFamily="2"/>
              </a:rPr>
              <a:t>Организационные </a:t>
            </a:r>
            <a:r>
              <a:rPr lang="ru-RU" b="1" u="sng" dirty="0">
                <a:solidFill>
                  <a:srgbClr val="00AE00"/>
                </a:solidFill>
                <a:latin typeface="Calibri" pitchFamily="18"/>
                <a:ea typeface="Microsoft YaHei" pitchFamily="2"/>
                <a:cs typeface="Mangal" pitchFamily="2"/>
              </a:rPr>
              <a:t>формы контроля</a:t>
            </a:r>
            <a:endParaRPr lang="ru-RU" dirty="0"/>
          </a:p>
        </p:txBody>
      </p:sp>
      <p:sp>
        <p:nvSpPr>
          <p:cNvPr id="3" name="Содержимое 2"/>
          <p:cNvSpPr>
            <a:spLocks noGrp="1"/>
          </p:cNvSpPr>
          <p:nvPr>
            <p:ph idx="1"/>
          </p:nvPr>
        </p:nvSpPr>
        <p:spPr>
          <a:xfrm>
            <a:off x="1331640" y="1600200"/>
            <a:ext cx="7355160" cy="4525963"/>
          </a:xfrm>
        </p:spPr>
        <p:txBody>
          <a:bodyPr>
            <a:normAutofit lnSpcReduction="10000"/>
          </a:bodyPr>
          <a:lstStyle/>
          <a:p>
            <a:pPr marL="0" lvl="0" indent="0">
              <a:lnSpc>
                <a:spcPct val="120000"/>
              </a:lnSpc>
              <a:spcBef>
                <a:spcPts val="638"/>
              </a:spcBef>
              <a:spcAft>
                <a:spcPts val="1417"/>
              </a:spcAft>
              <a:buSzPct val="45000"/>
              <a:buNone/>
            </a:pPr>
            <a:r>
              <a:rPr lang="ru-RU" dirty="0">
                <a:solidFill>
                  <a:srgbClr val="000000"/>
                </a:solidFill>
                <a:latin typeface="Calibri" pitchFamily="18"/>
                <a:ea typeface="Microsoft YaHei" pitchFamily="2"/>
                <a:cs typeface="Mangal" pitchFamily="2"/>
              </a:rPr>
              <a:t> </a:t>
            </a:r>
            <a:r>
              <a:rPr lang="ru-RU" b="1" i="1" dirty="0">
                <a:solidFill>
                  <a:srgbClr val="00AE00"/>
                </a:solidFill>
                <a:latin typeface="Calibri" pitchFamily="18"/>
                <a:ea typeface="Microsoft YaHei" pitchFamily="2"/>
                <a:cs typeface="Mangal" pitchFamily="2"/>
              </a:rPr>
              <a:t>К ним относятся:</a:t>
            </a:r>
          </a:p>
          <a:p>
            <a:pPr lvl="0">
              <a:lnSpc>
                <a:spcPct val="120000"/>
              </a:lnSpc>
              <a:spcBef>
                <a:spcPts val="638"/>
              </a:spcBef>
              <a:spcAft>
                <a:spcPts val="1417"/>
              </a:spcAft>
              <a:buSzPct val="45000"/>
              <a:buFont typeface="Wingdings" panose="05000000000000000000" pitchFamily="2" charset="2"/>
              <a:buChar char="v"/>
            </a:pPr>
            <a:r>
              <a:rPr lang="ru-RU" sz="2000" b="1" dirty="0">
                <a:solidFill>
                  <a:srgbClr val="000000"/>
                </a:solidFill>
                <a:latin typeface="Calibri" pitchFamily="18"/>
                <a:ea typeface="Microsoft YaHei" pitchFamily="2"/>
                <a:cs typeface="Mangal" pitchFamily="2"/>
              </a:rPr>
              <a:t> индивидуальная,</a:t>
            </a:r>
          </a:p>
          <a:p>
            <a:pPr lvl="0">
              <a:lnSpc>
                <a:spcPct val="120000"/>
              </a:lnSpc>
              <a:spcBef>
                <a:spcPts val="638"/>
              </a:spcBef>
              <a:spcAft>
                <a:spcPts val="1417"/>
              </a:spcAft>
              <a:buSzPct val="45000"/>
              <a:buFont typeface="Wingdings" panose="05000000000000000000" pitchFamily="2" charset="2"/>
              <a:buChar char="v"/>
            </a:pPr>
            <a:r>
              <a:rPr lang="ru-RU" sz="2000" b="1" dirty="0">
                <a:solidFill>
                  <a:srgbClr val="000000"/>
                </a:solidFill>
                <a:latin typeface="Calibri" pitchFamily="18"/>
                <a:ea typeface="Microsoft YaHei" pitchFamily="2"/>
                <a:cs typeface="Mangal" pitchFamily="2"/>
              </a:rPr>
              <a:t>групповая,</a:t>
            </a:r>
          </a:p>
          <a:p>
            <a:pPr lvl="0">
              <a:lnSpc>
                <a:spcPct val="120000"/>
              </a:lnSpc>
              <a:spcBef>
                <a:spcPts val="638"/>
              </a:spcBef>
              <a:spcAft>
                <a:spcPts val="1417"/>
              </a:spcAft>
              <a:buSzPct val="45000"/>
              <a:buFont typeface="Wingdings" panose="05000000000000000000" pitchFamily="2" charset="2"/>
              <a:buChar char="v"/>
            </a:pPr>
            <a:r>
              <a:rPr lang="ru-RU" sz="2000" b="1" dirty="0">
                <a:solidFill>
                  <a:srgbClr val="000000"/>
                </a:solidFill>
                <a:latin typeface="Calibri" pitchFamily="18"/>
                <a:ea typeface="Microsoft YaHei" pitchFamily="2"/>
                <a:cs typeface="Mangal" pitchFamily="2"/>
              </a:rPr>
              <a:t>фронтальная,</a:t>
            </a:r>
          </a:p>
          <a:p>
            <a:pPr lvl="0">
              <a:lnSpc>
                <a:spcPct val="120000"/>
              </a:lnSpc>
              <a:spcBef>
                <a:spcPts val="638"/>
              </a:spcBef>
              <a:spcAft>
                <a:spcPts val="1417"/>
              </a:spcAft>
              <a:buSzPct val="45000"/>
              <a:buFont typeface="Wingdings" panose="05000000000000000000" pitchFamily="2" charset="2"/>
              <a:buChar char="v"/>
            </a:pPr>
            <a:r>
              <a:rPr lang="ru-RU" sz="2000" b="1" dirty="0">
                <a:solidFill>
                  <a:srgbClr val="000000"/>
                </a:solidFill>
                <a:latin typeface="Calibri" pitchFamily="18"/>
                <a:ea typeface="Microsoft YaHei" pitchFamily="2"/>
                <a:cs typeface="Mangal" pitchFamily="2"/>
              </a:rPr>
              <a:t> комбинированная (уплотненная) формы, взаимоконтроль,</a:t>
            </a:r>
          </a:p>
          <a:p>
            <a:pPr lvl="0">
              <a:lnSpc>
                <a:spcPct val="120000"/>
              </a:lnSpc>
              <a:spcBef>
                <a:spcPts val="638"/>
              </a:spcBef>
              <a:spcAft>
                <a:spcPts val="1417"/>
              </a:spcAft>
              <a:buSzPct val="45000"/>
              <a:buFont typeface="Wingdings" panose="05000000000000000000" pitchFamily="2" charset="2"/>
              <a:buChar char="v"/>
            </a:pPr>
            <a:r>
              <a:rPr lang="ru-RU" sz="2000" b="1" dirty="0">
                <a:solidFill>
                  <a:srgbClr val="000000"/>
                </a:solidFill>
                <a:latin typeface="Calibri" pitchFamily="18"/>
                <a:ea typeface="Microsoft YaHei" pitchFamily="2"/>
                <a:cs typeface="Mangal" pitchFamily="2"/>
              </a:rPr>
              <a:t>самоконтроль,</a:t>
            </a:r>
          </a:p>
          <a:p>
            <a:pPr lvl="0">
              <a:lnSpc>
                <a:spcPct val="120000"/>
              </a:lnSpc>
              <a:spcBef>
                <a:spcPts val="638"/>
              </a:spcBef>
              <a:spcAft>
                <a:spcPts val="1417"/>
              </a:spcAft>
              <a:buSzPct val="45000"/>
              <a:buFont typeface="Wingdings" panose="05000000000000000000" pitchFamily="2" charset="2"/>
              <a:buChar char="v"/>
            </a:pPr>
            <a:r>
              <a:rPr lang="ru-RU" sz="2000" b="1" dirty="0">
                <a:solidFill>
                  <a:srgbClr val="000000"/>
                </a:solidFill>
                <a:latin typeface="Calibri" pitchFamily="18"/>
                <a:ea typeface="Microsoft YaHei" pitchFamily="2"/>
                <a:cs typeface="Mangal" pitchFamily="2"/>
              </a:rPr>
              <a:t>«поурочный балл».</a:t>
            </a:r>
          </a:p>
          <a:p>
            <a:pPr>
              <a:lnSpc>
                <a:spcPct val="120000"/>
              </a:lnSpc>
            </a:pPr>
            <a:endParaRPr lang="ru-RU" dirty="0"/>
          </a:p>
        </p:txBody>
      </p:sp>
    </p:spTree>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t>
            </a:r>
            <a:r>
              <a:rPr lang="ru-RU" b="1" dirty="0">
                <a:solidFill>
                  <a:srgbClr val="00AE00"/>
                </a:solidFill>
                <a:latin typeface="Calibri" pitchFamily="18"/>
                <a:ea typeface="Microsoft YaHei" pitchFamily="2"/>
                <a:cs typeface="Mangal" pitchFamily="2"/>
              </a:rPr>
              <a:t>Индивидуальная проверка знаний.</a:t>
            </a:r>
            <a:endParaRPr lang="ru-RU" dirty="0"/>
          </a:p>
        </p:txBody>
      </p:sp>
      <p:sp>
        <p:nvSpPr>
          <p:cNvPr id="3" name="Содержимое 2"/>
          <p:cNvSpPr>
            <a:spLocks noGrp="1"/>
          </p:cNvSpPr>
          <p:nvPr>
            <p:ph idx="1"/>
          </p:nvPr>
        </p:nvSpPr>
        <p:spPr>
          <a:xfrm>
            <a:off x="1619672" y="1556792"/>
            <a:ext cx="6707088" cy="4525963"/>
          </a:xfrm>
        </p:spPr>
        <p:txBody>
          <a:bodyPr>
            <a:normAutofit/>
          </a:bodyPr>
          <a:lstStyle/>
          <a:p>
            <a:pPr marL="0" lvl="0" indent="0">
              <a:spcBef>
                <a:spcPts val="638"/>
              </a:spcBef>
              <a:spcAft>
                <a:spcPts val="1417"/>
              </a:spcAft>
              <a:buSzPct val="45000"/>
              <a:buNone/>
            </a:pPr>
            <a:r>
              <a:rPr lang="ru-RU" sz="2000" b="1" dirty="0">
                <a:solidFill>
                  <a:srgbClr val="000000"/>
                </a:solidFill>
                <a:latin typeface="Calibri" pitchFamily="18"/>
                <a:ea typeface="Microsoft YaHei" pitchFamily="2"/>
                <a:cs typeface="Mangal" pitchFamily="2"/>
              </a:rPr>
              <a:t>Ее задача— глубокий и всесторонний контроль уровня  разностороннего и, прежде всего, интеллектуального развития. Такая проверка дает значительный материал для объективного суждения и соответствующих выводов о каждом ученике, для организации индивидуального подхода к нему в процессе учебно-воспитательной работы.       Индивидуальная проверка отнимает много времени на уроке, в этом ее недостаток. </a:t>
            </a:r>
            <a:r>
              <a:rPr lang="ru-RU" sz="2000" dirty="0">
                <a:solidFill>
                  <a:srgbClr val="000000"/>
                </a:solidFill>
                <a:latin typeface="Calibri" pitchFamily="18"/>
                <a:ea typeface="Microsoft YaHei" pitchFamily="2"/>
                <a:cs typeface="Mangal" pitchFamily="2"/>
              </a:rPr>
              <a:t>  </a:t>
            </a:r>
          </a:p>
          <a:p>
            <a:pPr marL="0" indent="0">
              <a:buNone/>
            </a:pPr>
            <a:endParaRPr lang="ru-RU" dirty="0"/>
          </a:p>
        </p:txBody>
      </p:sp>
    </p:spTree>
  </p:cSld>
  <p:clrMapOvr>
    <a:masterClrMapping/>
  </p:clrMapOvr>
  <p:transition spd="slow">
    <p:wheel spokes="1"/>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1353</Words>
  <Application>Microsoft Office PowerPoint</Application>
  <PresentationFormat>Экран (4:3)</PresentationFormat>
  <Paragraphs>97</Paragraphs>
  <Slides>27</Slides>
  <Notes>15</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Презентация PowerPoint</vt:lpstr>
      <vt:lpstr>Презентация PowerPoint</vt:lpstr>
      <vt:lpstr>Входной контроль</vt:lpstr>
      <vt:lpstr>Текущий контроль</vt:lpstr>
      <vt:lpstr>Тематический контроль </vt:lpstr>
      <vt:lpstr>Итоговый контроль</vt:lpstr>
      <vt:lpstr>Презентация PowerPoint</vt:lpstr>
      <vt:lpstr>Организационные формы контроля</vt:lpstr>
      <vt:lpstr>   Индивидуальная проверка знаний.</vt:lpstr>
      <vt:lpstr>Групповая проверка</vt:lpstr>
      <vt:lpstr>Фронтальная проверка</vt:lpstr>
      <vt:lpstr>Комбинированный (уплотненный) опрос.</vt:lpstr>
      <vt:lpstr>Взаимоконтроль.</vt:lpstr>
      <vt:lpstr>      Самоконтроль</vt:lpstr>
      <vt:lpstr>      Поурочный балл</vt:lpstr>
      <vt:lpstr>Формы контроля по их внешнему выражению.</vt:lpstr>
      <vt:lpstr>      Контрольный урок и контрольное практическое занятие.</vt:lpstr>
      <vt:lpstr>Зачет</vt:lpstr>
      <vt:lpstr>Методы и приемы контроля</vt:lpstr>
      <vt:lpstr>Устные методы</vt:lpstr>
      <vt:lpstr> Письменные методы</vt:lpstr>
      <vt:lpstr>Графический метод</vt:lpstr>
      <vt:lpstr>Практические работы</vt:lpstr>
      <vt:lpstr>Тест</vt:lpstr>
      <vt:lpstr>Тест </vt:lpstr>
      <vt:lpstr>Нетрадиционные виды контроля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Олег</dc:creator>
  <cp:lastModifiedBy>Asus</cp:lastModifiedBy>
  <cp:revision>28</cp:revision>
  <dcterms:created xsi:type="dcterms:W3CDTF">2012-08-01T10:59:38Z</dcterms:created>
  <dcterms:modified xsi:type="dcterms:W3CDTF">2019-03-27T15:40:09Z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601040</vt:lpwstr>
  </property>
  <property fmtid="{D5CDD505-2E9C-101B-9397-08002B2CF9AE}" pid="3" name="NXPowerLiteSettings">
    <vt:lpwstr>F7000400038000</vt:lpwstr>
  </property>
  <property fmtid="{D5CDD505-2E9C-101B-9397-08002B2CF9AE}" pid="4" name="NXPowerLiteVersion">
    <vt:lpwstr>D5.0.3</vt:lpwstr>
  </property>
</Properties>
</file>