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77" r:id="rId4"/>
    <p:sldId id="295" r:id="rId5"/>
    <p:sldId id="283" r:id="rId6"/>
    <p:sldId id="284" r:id="rId7"/>
    <p:sldId id="287" r:id="rId8"/>
    <p:sldId id="288" r:id="rId9"/>
    <p:sldId id="289" r:id="rId10"/>
    <p:sldId id="290" r:id="rId11"/>
    <p:sldId id="278" r:id="rId12"/>
    <p:sldId id="279" r:id="rId13"/>
    <p:sldId id="280" r:id="rId14"/>
    <p:sldId id="271" r:id="rId15"/>
    <p:sldId id="292" r:id="rId16"/>
    <p:sldId id="29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4D-F4DB-4966-982F-0D54672747D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C354-AFB8-4AE1-826D-6F59183DA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2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EC354-AFB8-4AE1-826D-6F59183DAC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86388"/>
            <a:ext cx="8458200" cy="789398"/>
          </a:xfrm>
          <a:ln cmpd="sng">
            <a:noFill/>
          </a:ln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проведения: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беседа-диалог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48" y="1071546"/>
            <a:ext cx="7772400" cy="173672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Родительское собрание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                         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тему: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928802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« Эмоциональное  самочувствие  ребёнка  в  семье».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И всегда помните: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084763"/>
            <a:ext cx="8229600" cy="115252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Родительская любовь – это безусловное и безоговорочное принятие своего ребёнка.</a:t>
            </a:r>
          </a:p>
        </p:txBody>
      </p:sp>
      <p:pic>
        <p:nvPicPr>
          <p:cNvPr id="61445" name="Picture 5" descr="i?id=419069451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355" y="1337281"/>
            <a:ext cx="4897437" cy="30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9" name="Picture 9" descr="i?id=608921633-6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520950" cy="167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3" name="Picture 13" descr="i?id=107884360-6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530" y="2564904"/>
            <a:ext cx="1774825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1538" y="0"/>
            <a:ext cx="8072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Жизнедеятельность семьи связана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 выполнением следующих функций: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42910" y="1714488"/>
            <a:ext cx="78672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   Воспитательная функция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считается главной функцией семьи,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которая выражается в удовлетворении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потребностей в отцовстве и материнстве,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в воспитании детей.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“Воспитание великое дело: им решается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участь человека«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           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В.Г.Белинский.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63015" y="500042"/>
            <a:ext cx="828098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Хозяйственная функция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выражается в том, что объединенные усилия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супругов позволяют легче противостоять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материальным невзгодам,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вести совместное хозяйство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обеспечивать членов своей семьи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пищей, жильем и одеждой и т.д.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4143380"/>
            <a:ext cx="897091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Функция духовного общения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проявляется в совместном проведении досуга,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взаимном духовном обогащении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играет важную роль в духовном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развитии общества.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1000108"/>
            <a:ext cx="83120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                   Эмоциональная функция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реализуется в удовлетворении членов семьи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 симпатии, уважении, признании,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эмоциональной поддержке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 горе и радости, в психологической защите.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4282" y="3786190"/>
            <a:ext cx="87275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ункция первичного социального контроля</a:t>
            </a:r>
            <a:r>
              <a:rPr lang="ru-RU" sz="32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- это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контроль родителей за поведением детей и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обучение их правилам поведения в обществе,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выполнения социальных норм, обучение 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человеческому достоинству.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</a:rPr>
              <a:t>Главные  задачи  родителей: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 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08"/>
            <a:ext cx="8786874" cy="6000792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Создавать оптимальные условия для роста и развития своего ребёнка; 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Удовлетворять его естественные потребности;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Обеспечивать безопасность;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Обеспечивать адаптацию к жизни;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Поддерживать достоинство ребёнка,     укреплять его хорошее мнение о себе.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Воспитывать своего ребёнка.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097212" cy="2065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А.С.Макаренко писал: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«Ваше собственное поведение – самая решающая вещь.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воспитываете его в каждый момент вашей жизни, даже тогда, когда вас нет дома.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одеваетесь, как вы разговариваете с другими людьми и о других людях, как радуетесь или печалитесь, как вы общаетесь с друзьями и с врагами, как вы смеётесь, читаете газету – всё это для ребёнка имеет большое значение. 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если дома вы грубы или хвастливы, или пьянствуете, а ещё хуже, если вы оскорбляете мать, вы уже причиняете огромный вред вашим детям, вы уже воспитываете их плохо, и ваше недостойное поведение будет иметь самые печальные последствия…</a:t>
            </a:r>
          </a:p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Истинная сущность воспитательной работы заключается вовсе не в ваших разговорах с ребёнком, не в прямом воздействии на ребёнка, а в организации вашей семьи, вашей личной и общественной жизни и в организации жизни ребёнка. В этом деле нет мелочей».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8243" y="332656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Franklin Gothic Medium"/>
              </a:rPr>
              <a:t>Спасибо за внимание!</a:t>
            </a:r>
          </a:p>
        </p:txBody>
      </p:sp>
      <p:pic>
        <p:nvPicPr>
          <p:cNvPr id="1026" name="Picture 2" descr="C:\Users\user1\Desktop\Кривополенова Нат. Евд\картинки д..с\картинки к оформлению\5984212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400600" cy="4778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734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64778"/>
            <a:ext cx="3387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Что такое семья? 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052736"/>
            <a:ext cx="80724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“</a:t>
            </a:r>
            <a:r>
              <a:rPr lang="ru-RU" sz="3200" b="1" dirty="0" smtClean="0">
                <a:solidFill>
                  <a:srgbClr val="002060"/>
                </a:solidFill>
              </a:rPr>
              <a:t>Семья</a:t>
            </a:r>
            <a:r>
              <a:rPr lang="ru-RU" sz="3200" dirty="0" smtClean="0">
                <a:solidFill>
                  <a:srgbClr val="002060"/>
                </a:solidFill>
              </a:rPr>
              <a:t> – это малая социальная группа общества, важнейшая форма организации личного быта, основанная на супружеском союзе и родственных связях, т.е. отношениях между мужем и женой, родителями и детьми, братьями и сестрами и другими родственниками, живущими     вместе ведущими общее   хозяйство”.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               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    Н. В. Соловьёв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ндрей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08009"/>
            <a:ext cx="2048018" cy="1969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24891"/>
            <a:ext cx="2702316" cy="1535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6632"/>
            <a:ext cx="90725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Для формирования полноценного члена общества, способного регулировать свою эмоциональную жизнь, для развития у него адекватной самооценки, рядом с ребенком должны  постоянно находиться любящие и понимающие его взрослые люди.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Очевидно, что обеспечить такой тесный, а главное постоянный контакт оказывается возможным только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              в семье. </a:t>
            </a:r>
            <a:endParaRPr kumimoji="0" lang="ru-RU" sz="3000" b="0" i="0" u="none" strike="noStrike" cap="none" normalizeH="0" baseline="0" dirty="0" smtClean="0"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sm_full.as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12977"/>
            <a:ext cx="4464496" cy="347677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Эмоциональный климат семьи –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главное условие успешной жизни ребёнка,</a:t>
            </a:r>
            <a:br>
              <a:rPr kumimoji="0" lang="ru-RU" alt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залог его уверенности и безопасности.</a:t>
            </a:r>
            <a:endParaRPr kumimoji="0" lang="ru-RU" sz="3200" b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3" descr="C:\Users\User\Pictures\57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0152" y="4094624"/>
            <a:ext cx="2987824" cy="254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i?id=610990635-71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86292"/>
            <a:ext cx="3623413" cy="2416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i?id=219973792-36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7" y="4304553"/>
            <a:ext cx="3915309" cy="234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74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Способы </a:t>
            </a:r>
            <a:r>
              <a:rPr lang="ru-RU" sz="3200" b="1" dirty="0" smtClean="0">
                <a:solidFill>
                  <a:srgbClr val="C00000"/>
                </a:solidFill>
                <a:effectLst/>
              </a:rPr>
              <a:t>  улучшения  эмоционального      </a:t>
            </a:r>
            <a:br>
              <a:rPr lang="ru-RU" sz="3200" b="1" dirty="0" smtClean="0">
                <a:solidFill>
                  <a:srgbClr val="C00000"/>
                </a:solidFill>
                <a:effectLst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</a:rPr>
              <a:t>                     климата  в  семье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357298"/>
            <a:ext cx="8686800" cy="4525963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Применять следующие принципы в общении с ребёнком:</a:t>
            </a:r>
          </a:p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-контакт «глаза в глаза»</a:t>
            </a:r>
          </a:p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-физический контакт</a:t>
            </a:r>
          </a:p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-пристальное внимание</a:t>
            </a:r>
          </a:p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-активное слушание</a:t>
            </a:r>
          </a:p>
        </p:txBody>
      </p:sp>
      <p:pic>
        <p:nvPicPr>
          <p:cNvPr id="51205" name="Picture 5" descr="i?id=124814791-4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3889375" cy="237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7" name="Picture 7" descr="i?id=360075490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970" y="4786322"/>
            <a:ext cx="2534049" cy="1873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9" name="Picture 9" descr="i?id=237252564-2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071678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470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Способы улучшения эмоционального </a:t>
            </a:r>
            <a:r>
              <a:rPr lang="ru-RU" sz="3200" b="1" dirty="0" smtClean="0">
                <a:solidFill>
                  <a:srgbClr val="C00000"/>
                </a:solidFill>
                <a:effectLst/>
              </a:rPr>
              <a:t>   климата 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в семье.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r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От вас не должна исходить агрессия.</a:t>
            </a:r>
          </a:p>
          <a:p>
            <a:pPr algn="r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Провожая ребёнка в </a:t>
            </a:r>
            <a:r>
              <a:rPr lang="ru-RU" b="1" dirty="0" smtClean="0">
                <a:solidFill>
                  <a:srgbClr val="002060"/>
                </a:solidFill>
              </a:rPr>
              <a:t>детсад,</a:t>
            </a:r>
            <a:endParaRPr lang="ru-RU" b="1" dirty="0">
              <a:solidFill>
                <a:srgbClr val="002060"/>
              </a:solidFill>
            </a:endParaRPr>
          </a:p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 смотрите на него с любовью.</a:t>
            </a:r>
          </a:p>
          <a:p>
            <a:pPr algn="r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Вечером, перед сном</a:t>
            </a:r>
          </a:p>
          <a:p>
            <a:pPr algn="r">
              <a:buNone/>
            </a:pPr>
            <a:r>
              <a:rPr lang="ru-RU" b="1" dirty="0">
                <a:solidFill>
                  <a:srgbClr val="002060"/>
                </a:solidFill>
              </a:rPr>
              <a:t> проявляйте к ребёнку</a:t>
            </a:r>
          </a:p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 безусловную любовь.</a:t>
            </a:r>
          </a:p>
          <a:p>
            <a:pPr algn="r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Ухаживайте за ребёнком</a:t>
            </a:r>
          </a:p>
          <a:p>
            <a:pPr algn="r"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 во время его болезни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r">
              <a:buFontTx/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52230" name="Picture 6" descr="i?id=42974346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3095625" cy="1857375"/>
          </a:xfrm>
          <a:prstGeom prst="rect">
            <a:avLst/>
          </a:prstGeom>
          <a:noFill/>
        </p:spPr>
      </p:pic>
      <p:pic>
        <p:nvPicPr>
          <p:cNvPr id="52232" name="Picture 8" descr="i?id=408931999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3097212" cy="206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351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Способы улучшения эмоционального </a:t>
            </a:r>
            <a:r>
              <a:rPr lang="ru-RU" sz="3200" b="1" dirty="0" smtClean="0">
                <a:solidFill>
                  <a:srgbClr val="C00000"/>
                </a:solidFill>
                <a:effectLst/>
              </a:rPr>
              <a:t>        климата 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в семье.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Не избегайте ласковых слов и прикосновений.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b="1" dirty="0">
                <a:solidFill>
                  <a:srgbClr val="002060"/>
                </a:solidFill>
              </a:rPr>
              <a:t>Ласка смягчает душу, снимает напряжение.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4277" name="Picture 5" descr="i?id=231643840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20938"/>
            <a:ext cx="2465388" cy="2087562"/>
          </a:xfrm>
          <a:prstGeom prst="rect">
            <a:avLst/>
          </a:prstGeom>
          <a:noFill/>
        </p:spPr>
      </p:pic>
      <p:pic>
        <p:nvPicPr>
          <p:cNvPr id="54279" name="Picture 7" descr="i?id=164836537-2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420938"/>
            <a:ext cx="2663825" cy="2087562"/>
          </a:xfrm>
          <a:prstGeom prst="rect">
            <a:avLst/>
          </a:prstGeom>
          <a:noFill/>
        </p:spPr>
      </p:pic>
      <p:pic>
        <p:nvPicPr>
          <p:cNvPr id="54281" name="Picture 9" descr="i?id=317948975-6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49500"/>
            <a:ext cx="2376488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Способы улучшения эмоционального климата в семье.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44900"/>
            <a:ext cx="8229600" cy="3097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Никогда не упрекайте ребёнка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ни возрастом: «Ты уже большой!»,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 ни полом: «А ещё мальчик!».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 Ни куском хлеба: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«Мы тебя поим и кормим!»</a:t>
            </a:r>
          </a:p>
        </p:txBody>
      </p:sp>
      <p:pic>
        <p:nvPicPr>
          <p:cNvPr id="55303" name="Picture 7" descr="i?id=77469874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97000"/>
            <a:ext cx="2886075" cy="2103438"/>
          </a:xfrm>
          <a:prstGeom prst="rect">
            <a:avLst/>
          </a:prstGeom>
          <a:noFill/>
        </p:spPr>
      </p:pic>
      <p:pic>
        <p:nvPicPr>
          <p:cNvPr id="55305" name="Picture 9" descr="i?id=485833349-1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484313"/>
            <a:ext cx="2376488" cy="2016125"/>
          </a:xfrm>
          <a:prstGeom prst="rect">
            <a:avLst/>
          </a:prstGeom>
          <a:noFill/>
        </p:spPr>
      </p:pic>
      <p:pic>
        <p:nvPicPr>
          <p:cNvPr id="55307" name="Picture 11" descr="i?id=142435605-2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3644900"/>
            <a:ext cx="2087562" cy="2952750"/>
          </a:xfrm>
          <a:prstGeom prst="rect">
            <a:avLst/>
          </a:prstGeom>
          <a:noFill/>
        </p:spPr>
      </p:pic>
      <p:pic>
        <p:nvPicPr>
          <p:cNvPr id="55309" name="Picture 13" descr="i?id=101665592-07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3825" y="836613"/>
            <a:ext cx="2043113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766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/>
              </a:rPr>
              <a:t>Способы улучшения эмоционального климата в семье.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366" y="5301208"/>
            <a:ext cx="8229600" cy="96837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Любите своего ребёнка.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002060"/>
                </a:solidFill>
              </a:rPr>
              <a:t>Ведь это так просто с одной стороны и так сложно с другой.</a:t>
            </a:r>
          </a:p>
        </p:txBody>
      </p:sp>
      <p:pic>
        <p:nvPicPr>
          <p:cNvPr id="59397" name="Picture 5" descr="i?id=21093512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3" y="3861048"/>
            <a:ext cx="2411413" cy="168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9" name="Picture 7" descr="i?id=78209698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169" y="4149080"/>
            <a:ext cx="2306638" cy="164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1" name="Picture 9" descr="i?id=251737554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357298"/>
            <a:ext cx="4392613" cy="29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3" name="Picture 11" descr="i?id=268314394-4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2016125" cy="160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5" name="Picture 13" descr="i?id=512262012-0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285860"/>
            <a:ext cx="1844675" cy="244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560</TotalTime>
  <Words>629</Words>
  <Application>Microsoft Office PowerPoint</Application>
  <PresentationFormat>Экран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Форма проведения:  беседа-диалог</vt:lpstr>
      <vt:lpstr>Слайд 2</vt:lpstr>
      <vt:lpstr>Слайд 3</vt:lpstr>
      <vt:lpstr>Слайд 4</vt:lpstr>
      <vt:lpstr>Способы   улучшения  эмоционального                            климата  в  семье.</vt:lpstr>
      <vt:lpstr>Способы улучшения эмоционального    климата в семье.</vt:lpstr>
      <vt:lpstr>Способы улучшения эмоционального         климата в семье.</vt:lpstr>
      <vt:lpstr>Способы улучшения эмоционального климата в семье.</vt:lpstr>
      <vt:lpstr>Способы улучшения эмоционального климата в семье.</vt:lpstr>
      <vt:lpstr>И всегда помните:</vt:lpstr>
      <vt:lpstr>Слайд 11</vt:lpstr>
      <vt:lpstr>Слайд 12</vt:lpstr>
      <vt:lpstr>Слайд 13</vt:lpstr>
      <vt:lpstr>Главные  задачи  родителей: 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проведения:  беседа-диалог</dc:title>
  <cp:lastModifiedBy>user1</cp:lastModifiedBy>
  <cp:revision>48</cp:revision>
  <dcterms:modified xsi:type="dcterms:W3CDTF">2017-04-14T14:39:46Z</dcterms:modified>
</cp:coreProperties>
</file>