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71" r:id="rId10"/>
    <p:sldId id="268" r:id="rId11"/>
    <p:sldId id="270" r:id="rId12"/>
    <p:sldId id="273" r:id="rId13"/>
    <p:sldId id="277" r:id="rId14"/>
    <p:sldId id="278" r:id="rId15"/>
    <p:sldId id="279" r:id="rId16"/>
    <p:sldId id="27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6600"/>
    <a:srgbClr val="006600"/>
    <a:srgbClr val="333399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51" autoAdjust="0"/>
    <p:restoredTop sz="86429" autoAdjust="0"/>
  </p:normalViewPr>
  <p:slideViewPr>
    <p:cSldViewPr>
      <p:cViewPr varScale="1">
        <p:scale>
          <a:sx n="125" d="100"/>
          <a:sy n="125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E6781-A4AE-4CB3-8046-8F07526364B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6191D-88D0-487B-8F7E-95590D28CB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6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44BE27-1FB2-4B1F-9974-2D61682B9EF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C260AD-7C19-4A1D-AD95-FF2FA23A0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5_%D0%B3%D0%BE%D0%B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15370" cy="32861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Презентация на тему: 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«Моя </a:t>
            </a:r>
            <a:b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родословная»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929198"/>
            <a:ext cx="7143800" cy="157163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</a:rPr>
              <a:t>Подготовила: </a:t>
            </a:r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</a:rPr>
              <a:t>Инна Анатольевна </a:t>
            </a:r>
            <a:r>
              <a:rPr lang="ru-RU" sz="2000" b="1" i="1" dirty="0" err="1" smtClean="0">
                <a:solidFill>
                  <a:srgbClr val="FF0000"/>
                </a:solidFill>
                <a:latin typeface="Arial Black" pitchFamily="34" charset="0"/>
              </a:rPr>
              <a:t>Васинкина</a:t>
            </a:r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  <a:latin typeface="Arial Black" pitchFamily="34" charset="0"/>
              </a:rPr>
              <a:t>Нефтекамск</a:t>
            </a:r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</a:rPr>
              <a:t>. 2015год</a:t>
            </a:r>
            <a:endParaRPr lang="ru-RU" sz="2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001056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Фотографии военных лет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42984"/>
            <a:ext cx="3229118" cy="2357454"/>
          </a:xfrm>
          <a:prstGeom prst="rect">
            <a:avLst/>
          </a:prstGeom>
        </p:spPr>
      </p:pic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142984"/>
            <a:ext cx="3922552" cy="2357454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1805">
            <a:off x="1438506" y="3492384"/>
            <a:ext cx="2236217" cy="2981622"/>
          </a:xfrm>
          <a:prstGeom prst="rect">
            <a:avLst/>
          </a:prstGeom>
        </p:spPr>
      </p:pic>
      <p:pic>
        <p:nvPicPr>
          <p:cNvPr id="7" name="Содержимое 9" descr="Рисунок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8934">
            <a:off x="5321095" y="3881691"/>
            <a:ext cx="3309172" cy="2572680"/>
          </a:xfrm>
          <a:prstGeom prst="rect">
            <a:avLst/>
          </a:prstGeom>
        </p:spPr>
      </p:pic>
      <p:pic>
        <p:nvPicPr>
          <p:cNvPr id="8" name="Рисунок 7" descr="mget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857628"/>
            <a:ext cx="1714512" cy="176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7488f_b33f57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5190" y="5469190"/>
            <a:ext cx="1427165" cy="135045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785794"/>
            <a:ext cx="4900618" cy="54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sz="1800" b="1" i="1" dirty="0" smtClean="0">
                <a:solidFill>
                  <a:srgbClr val="800000"/>
                </a:solidFill>
                <a:latin typeface="Arial Black" pitchFamily="34" charset="0"/>
              </a:rPr>
              <a:t>Свой посильный вклад в победу внесла и моя </a:t>
            </a:r>
            <a:r>
              <a:rPr lang="ru-RU" sz="1800" b="1" i="1" dirty="0" smtClean="0">
                <a:solidFill>
                  <a:srgbClr val="800000"/>
                </a:solidFill>
                <a:latin typeface="Arial Black" pitchFamily="34" charset="0"/>
              </a:rPr>
              <a:t>б</a:t>
            </a:r>
            <a:r>
              <a:rPr lang="ru-RU" sz="1800" b="1" i="1" dirty="0" smtClean="0">
                <a:solidFill>
                  <a:srgbClr val="800000"/>
                </a:solidFill>
                <a:latin typeface="Arial Black" pitchFamily="34" charset="0"/>
              </a:rPr>
              <a:t>абушка </a:t>
            </a:r>
            <a:r>
              <a:rPr lang="ru-RU" sz="1800" b="1" i="1" dirty="0" err="1" smtClean="0">
                <a:solidFill>
                  <a:srgbClr val="FF0000"/>
                </a:solidFill>
                <a:latin typeface="Arial Black" pitchFamily="34" charset="0"/>
              </a:rPr>
              <a:t>Ильтимирова</a:t>
            </a:r>
            <a:r>
              <a:rPr lang="ru-RU" sz="1800" b="1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Arial Black" pitchFamily="34" charset="0"/>
              </a:rPr>
              <a:t>Алмабика</a:t>
            </a:r>
            <a:r>
              <a:rPr lang="ru-RU" sz="1800" b="1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Arial Black" pitchFamily="34" charset="0"/>
              </a:rPr>
              <a:t>Сайфутдиновна</a:t>
            </a:r>
            <a:endParaRPr lang="ru-RU" sz="1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800000"/>
                </a:solidFill>
                <a:latin typeface="Arial Black" pitchFamily="34" charset="0"/>
              </a:rPr>
              <a:t>Все военные годы  </a:t>
            </a:r>
            <a:r>
              <a:rPr lang="ru-RU" sz="1800" b="1" dirty="0" smtClean="0">
                <a:solidFill>
                  <a:srgbClr val="800000"/>
                </a:solidFill>
                <a:latin typeface="Arial Black" pitchFamily="34" charset="0"/>
              </a:rPr>
              <a:t>б</a:t>
            </a:r>
            <a:r>
              <a:rPr lang="ru-RU" sz="1800" b="1" dirty="0" smtClean="0">
                <a:solidFill>
                  <a:srgbClr val="800000"/>
                </a:solidFill>
                <a:latin typeface="Arial Black" pitchFamily="34" charset="0"/>
              </a:rPr>
              <a:t>абушка </a:t>
            </a:r>
            <a:r>
              <a:rPr lang="ru-RU" sz="1800" b="1" dirty="0" smtClean="0">
                <a:solidFill>
                  <a:srgbClr val="800000"/>
                </a:solidFill>
                <a:latin typeface="Arial Black" pitchFamily="34" charset="0"/>
              </a:rPr>
              <a:t>работала – жала, вязала снопы, косила и возила сено с лугов, на току сено отгружала, зимой ездила в поле за соломой.</a:t>
            </a:r>
          </a:p>
          <a:p>
            <a:pPr algn="ctr"/>
            <a:r>
              <a:rPr lang="ru-RU" sz="1800" b="1" dirty="0" smtClean="0">
                <a:solidFill>
                  <a:srgbClr val="800000"/>
                </a:solidFill>
                <a:latin typeface="Arial Black" pitchFamily="34" charset="0"/>
              </a:rPr>
              <a:t>Как и многие, не  доедала, не досыпала, ведь по ночам  вязала для фронтовиков варежки и носки…</a:t>
            </a:r>
            <a:r>
              <a:rPr lang="ru-RU" sz="1800" b="1" i="1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800000"/>
                </a:solidFill>
                <a:latin typeface="Arial Black" pitchFamily="34" charset="0"/>
              </a:rPr>
              <a:t>Все для фронта! Все для победы!</a:t>
            </a:r>
            <a:endParaRPr lang="ru-RU" sz="1800" dirty="0">
              <a:solidFill>
                <a:srgbClr val="800000"/>
              </a:solidFill>
            </a:endParaRPr>
          </a:p>
        </p:txBody>
      </p:sp>
      <p:pic>
        <p:nvPicPr>
          <p:cNvPr id="4" name="Рисунок 3" descr="P502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57166"/>
            <a:ext cx="2571812" cy="3357586"/>
          </a:xfrm>
          <a:prstGeom prst="rect">
            <a:avLst/>
          </a:prstGeom>
        </p:spPr>
      </p:pic>
      <p:pic>
        <p:nvPicPr>
          <p:cNvPr id="7" name="Рисунок 6" descr="0_7488f_b33f576b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06366" y="179331"/>
            <a:ext cx="1357322" cy="1284365"/>
          </a:xfrm>
          <a:prstGeom prst="rect">
            <a:avLst/>
          </a:prstGeom>
        </p:spPr>
      </p:pic>
      <p:pic>
        <p:nvPicPr>
          <p:cNvPr id="8" name="Рисунок 7" descr="Рисунок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857628"/>
            <a:ext cx="4168753" cy="248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758138" cy="392909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Вот так, мои 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д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едушка 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и 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бабушка 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своим терпением, волей, отвагой и мужеством вносили вклад в Нашу  Великую Победу!</a:t>
            </a:r>
          </a:p>
          <a:p>
            <a:endParaRPr lang="ru-RU" dirty="0"/>
          </a:p>
        </p:txBody>
      </p:sp>
      <p:pic>
        <p:nvPicPr>
          <p:cNvPr id="4" name="Рисунок 3" descr="0_8d094_6170c7d4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143380"/>
            <a:ext cx="8065093" cy="169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12655" y="-484016"/>
            <a:ext cx="6461566" cy="77153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1571612"/>
            <a:ext cx="3500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Моя 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мама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  <a:latin typeface="Arial Black" pitchFamily="34" charset="0"/>
              </a:rPr>
              <a:t>Ямеева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Галина </a:t>
            </a:r>
            <a:r>
              <a:rPr lang="ru-RU" sz="1400" dirty="0" err="1" smtClean="0">
                <a:solidFill>
                  <a:srgbClr val="FF0000"/>
                </a:solidFill>
                <a:latin typeface="Arial Black" pitchFamily="34" charset="0"/>
              </a:rPr>
              <a:t>Илекбаевна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всю свою жизнь проработала в сфере дошкольного образования воспитателем детского сада. Нежные и мягкие руки 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мамы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часто обнимавшие меня, умели все: и стирать, и убирать, и печь пироги. Ее карие глаза редко были строгими, они излучали доброту, любовь и ласку… Я 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сожалею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, что любящие нас люди в конце концов уходят из жизни, оставляя нам лишь воспоминания…</a:t>
            </a:r>
            <a:endParaRPr lang="ru-RU" sz="14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img26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785794"/>
            <a:ext cx="3429024" cy="4535799"/>
          </a:xfrm>
        </p:spPr>
      </p:pic>
      <p:pic>
        <p:nvPicPr>
          <p:cNvPr id="8" name="Picture 2" descr="Бабочка Улетела ВКонтакт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750944"/>
            <a:ext cx="1285884" cy="160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76043" y="-661694"/>
            <a:ext cx="6820542" cy="8143931"/>
          </a:xfrm>
          <a:prstGeom prst="rect">
            <a:avLst/>
          </a:prstGeom>
        </p:spPr>
      </p:pic>
      <p:pic>
        <p:nvPicPr>
          <p:cNvPr id="9" name="Содержимое 8" descr="IMG_226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785794"/>
            <a:ext cx="3471541" cy="3862462"/>
          </a:xfrm>
        </p:spPr>
      </p:pic>
      <p:sp>
        <p:nvSpPr>
          <p:cNvPr id="10" name="Прямоугольник 9"/>
          <p:cNvSpPr/>
          <p:nvPr/>
        </p:nvSpPr>
        <p:spPr>
          <a:xfrm>
            <a:off x="3929058" y="1571612"/>
            <a:ext cx="36433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       </a:t>
            </a:r>
            <a:r>
              <a:rPr lang="ru-RU" sz="1200" b="1" dirty="0" smtClean="0">
                <a:solidFill>
                  <a:srgbClr val="006600"/>
                </a:solidFill>
                <a:latin typeface="Arial Black" pitchFamily="34" charset="0"/>
              </a:rPr>
              <a:t>я-</a:t>
            </a:r>
            <a:r>
              <a:rPr lang="ru-RU" sz="1200" b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 Black" pitchFamily="34" charset="0"/>
              </a:rPr>
              <a:t>Васинкина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 Инна Анатольевна </a:t>
            </a:r>
            <a:r>
              <a:rPr lang="ru-RU" sz="1200" b="1" dirty="0" smtClean="0">
                <a:solidFill>
                  <a:srgbClr val="006600"/>
                </a:solidFill>
                <a:latin typeface="Arial Black" pitchFamily="34" charset="0"/>
              </a:rPr>
              <a:t>тоже решила посвятить себя работе с </a:t>
            </a:r>
            <a:r>
              <a:rPr lang="ru-RU" sz="1200" b="1" dirty="0" smtClean="0">
                <a:solidFill>
                  <a:srgbClr val="006600"/>
                </a:solidFill>
                <a:latin typeface="Arial Black" pitchFamily="34" charset="0"/>
              </a:rPr>
              <a:t>дошкольниками, работаю </a:t>
            </a:r>
            <a:r>
              <a:rPr lang="ru-RU" sz="1200" b="1" dirty="0" smtClean="0">
                <a:solidFill>
                  <a:srgbClr val="006600"/>
                </a:solidFill>
                <a:latin typeface="Arial Black" pitchFamily="34" charset="0"/>
              </a:rPr>
              <a:t>в детском саду №22 «Колокольчик» воспитателем по изобразительной деятельности.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</a:rPr>
              <a:t>          </a:t>
            </a:r>
            <a:r>
              <a:rPr lang="ru-RU" sz="1200" b="1" dirty="0" smtClean="0">
                <a:solidFill>
                  <a:srgbClr val="006600"/>
                </a:solidFill>
                <a:latin typeface="Arial Black" pitchFamily="34" charset="0"/>
              </a:rPr>
              <a:t>Моя мамочка очень разносторонне развитый человек: она  замечательно рисует, поет, танцует… Глядя на свою маму я тоже заражаюсь ее энергией.          Вместе мы увлекаемся таким видом ручного творчества, как </a:t>
            </a:r>
            <a:r>
              <a:rPr lang="ru-RU" sz="1200" b="1" dirty="0" err="1" smtClean="0">
                <a:solidFill>
                  <a:srgbClr val="006600"/>
                </a:solidFill>
                <a:latin typeface="Arial Black" pitchFamily="34" charset="0"/>
              </a:rPr>
              <a:t>скрапбукинг</a:t>
            </a:r>
            <a:r>
              <a:rPr lang="ru-RU" sz="1200" b="1" dirty="0" smtClean="0">
                <a:solidFill>
                  <a:srgbClr val="006600"/>
                </a:solidFill>
                <a:latin typeface="Arial Black" pitchFamily="34" charset="0"/>
              </a:rPr>
              <a:t>. любим петь дуэтом в свободное время, гуляем по городу… Во время совместных прогулок мама рассказывает мне много  интересных историй из жизни моих предков, которые в свое время рассказывала ей моя бабушка. Так и передается все ценное и важное из поколения в поколение…</a:t>
            </a:r>
            <a:endParaRPr lang="ru-RU" sz="1200" dirty="0">
              <a:latin typeface="Arial Black" pitchFamily="34" charset="0"/>
            </a:endParaRPr>
          </a:p>
        </p:txBody>
      </p:sp>
      <p:pic>
        <p:nvPicPr>
          <p:cNvPr id="3074" name="Picture 2" descr="Домашний мармелад на агаре - Страница 11 : Десерт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5800">
            <a:off x="4058749" y="601980"/>
            <a:ext cx="531401" cy="590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9058" y="2000240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>
              <a:latin typeface="Arial Black" pitchFamily="34" charset="0"/>
            </a:endParaRPr>
          </a:p>
        </p:txBody>
      </p:sp>
      <p:pic>
        <p:nvPicPr>
          <p:cNvPr id="8" name="Рисунок 7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04605" y="-661694"/>
            <a:ext cx="6820542" cy="8143931"/>
          </a:xfrm>
          <a:prstGeom prst="rect">
            <a:avLst/>
          </a:prstGeom>
        </p:spPr>
      </p:pic>
      <p:pic>
        <p:nvPicPr>
          <p:cNvPr id="4" name="Рисунок 3" descr="yD8UdfOxWH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2641002" cy="3000396"/>
          </a:xfrm>
          <a:prstGeom prst="rect">
            <a:avLst/>
          </a:prstGeom>
        </p:spPr>
      </p:pic>
      <p:pic>
        <p:nvPicPr>
          <p:cNvPr id="6" name="Рисунок 5" descr="XIxCRMk-F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571876"/>
            <a:ext cx="2714644" cy="30401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14678" y="857232"/>
            <a:ext cx="364332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36600"/>
                </a:solidFill>
                <a:latin typeface="Arial Black" pitchFamily="34" charset="0"/>
              </a:rPr>
              <a:t>    </a:t>
            </a:r>
            <a:r>
              <a:rPr lang="ru-RU" sz="1200" dirty="0" smtClean="0">
                <a:solidFill>
                  <a:srgbClr val="336600"/>
                </a:solidFill>
                <a:latin typeface="Arial Black" pitchFamily="34" charset="0"/>
              </a:rPr>
              <a:t>Меня зовут </a:t>
            </a:r>
            <a:r>
              <a:rPr lang="ru-RU" sz="1200" dirty="0" err="1" smtClean="0">
                <a:solidFill>
                  <a:srgbClr val="FF0000"/>
                </a:solidFill>
                <a:latin typeface="Arial Black" pitchFamily="34" charset="0"/>
              </a:rPr>
              <a:t>Камилла</a:t>
            </a:r>
            <a:r>
              <a:rPr lang="ru-RU" sz="1200" dirty="0" smtClean="0">
                <a:solidFill>
                  <a:srgbClr val="336600"/>
                </a:solidFill>
                <a:latin typeface="Arial Black" pitchFamily="34" charset="0"/>
              </a:rPr>
              <a:t>. Мне 12 лет. Я люблю кататься  на коньках и лыжах, рисовать. Учусь в  Детской музыкальной школе по классу фортепиано уже шестой год. А еще я учусь на отделении по вокалу. С нашем ансамблем «Каприз» мы с успехом выступали на многих конкурсах и концертах… Моя мечта- научиться водить машину!</a:t>
            </a:r>
            <a:endParaRPr lang="ru-RU" sz="1200" dirty="0">
              <a:solidFill>
                <a:srgbClr val="3366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4071942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336600"/>
                </a:solidFill>
                <a:latin typeface="Arial Black" pitchFamily="34" charset="0"/>
              </a:rPr>
              <a:t>   Моего младшего брата зовут Герман. Ему 4 года. Самое любимое его занятие -лепка из пластилина. Еще Герман любит играть с машинками, рисовать, кататься с горки, слушать сказки и играть в компьютерные игры. Он у нас- ужасный сладкоежка… Я его очень люблю!</a:t>
            </a:r>
            <a:endParaRPr lang="ru-RU" sz="1200" dirty="0">
              <a:solidFill>
                <a:srgbClr val="336600"/>
              </a:solidFill>
              <a:latin typeface="Arial Black" pitchFamily="34" charset="0"/>
            </a:endParaRPr>
          </a:p>
        </p:txBody>
      </p:sp>
      <p:pic>
        <p:nvPicPr>
          <p:cNvPr id="2050" name="Picture 2" descr="Ой, Любо4ка, мы очень любим кливии!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786058"/>
            <a:ext cx="127635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58204" cy="77472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Вывод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664373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Каждое генеалогическое исследование уникально, это трудоемкая, но очень увлекательная работа.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           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Я уверена, что знание своего генеалогического древа, помогает узнать  историю создания своей семьи, свою родословную, формирует  представление о семье и  семейных традициях, повышает интерес к истории происхождения моей семьи</a:t>
            </a:r>
          </a:p>
          <a:p>
            <a:pPr algn="ctr"/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Голосование по конкурсу &quot;Ассоциации&quot; - Фор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286388"/>
            <a:ext cx="5715000" cy="1019176"/>
          </a:xfrm>
          <a:prstGeom prst="rect">
            <a:avLst/>
          </a:prstGeom>
          <a:noFill/>
        </p:spPr>
      </p:pic>
      <p:pic>
        <p:nvPicPr>
          <p:cNvPr id="11" name="Picture 4" descr="Голосование по конкурсу &quot;Ассоциации&quot; - Фор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5715000" cy="101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2899_57555873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60921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285860"/>
            <a:ext cx="6786610" cy="4357718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«Человеку важно знать свои корни — отдельному человеку, семье, народу — тогда и воздух, которым мы дышим, будет целебен и вкусен, дороже будет взрастившая нас земля и легче будет почувствовать назначение и смысл человеческой жизни" </a:t>
            </a:r>
          </a:p>
          <a:p>
            <a:r>
              <a:rPr lang="ru-RU" sz="3600" b="1" i="1" dirty="0" smtClean="0">
                <a:solidFill>
                  <a:srgbClr val="800000"/>
                </a:solidFill>
              </a:rPr>
              <a:t>Василий Песков</a:t>
            </a:r>
            <a:endParaRPr lang="ru-RU" sz="3600" b="1" i="1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215238" cy="521497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Моя цель:</a:t>
            </a:r>
          </a:p>
          <a:p>
            <a:pPr lvl="2" algn="l"/>
            <a:r>
              <a:rPr lang="ru-RU" sz="2600" i="1" dirty="0" smtClean="0">
                <a:solidFill>
                  <a:srgbClr val="FF0000"/>
                </a:solidFill>
                <a:latin typeface="Arial Black" pitchFamily="34" charset="0"/>
              </a:rPr>
              <a:t>-способствование закреплению интереса к своей семье;</a:t>
            </a:r>
          </a:p>
          <a:p>
            <a:pPr lvl="2" algn="l"/>
            <a:r>
              <a:rPr lang="ru-RU" sz="2600" i="1" dirty="0" smtClean="0">
                <a:solidFill>
                  <a:srgbClr val="FF0000"/>
                </a:solidFill>
                <a:latin typeface="Arial Black" pitchFamily="34" charset="0"/>
              </a:rPr>
              <a:t>-воспитание любви и уважительного отношения к родителям и предкам;</a:t>
            </a:r>
          </a:p>
          <a:p>
            <a:pPr lvl="2" algn="l"/>
            <a:r>
              <a:rPr lang="ru-RU" sz="2600" i="1" dirty="0" smtClean="0">
                <a:solidFill>
                  <a:srgbClr val="FF0000"/>
                </a:solidFill>
                <a:latin typeface="Arial Black" pitchFamily="34" charset="0"/>
              </a:rPr>
              <a:t>-формирование и развитие личности</a:t>
            </a:r>
          </a:p>
          <a:p>
            <a:pPr lvl="2" algn="l"/>
            <a:endParaRPr lang="ru-RU" sz="2600" i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Последние комментарии в дневнике пользователя Коралина Делеве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03371">
            <a:off x="6098091" y="4659205"/>
            <a:ext cx="1055923" cy="13726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143932" cy="5737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800000"/>
                </a:solidFill>
                <a:latin typeface="Arial Black" pitchFamily="34" charset="0"/>
              </a:rPr>
              <a:t> Этапы проведения исследования: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-получение информации от родственников через беседы, интервью, переписку;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-составление родословной схемы (таблицы, росписи);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-изучение документов домашнего (семейного) архива;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-продолжение составления генеалогического древа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58246" cy="178595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Наша родословная составлена  моей 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мамой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Monotype Corsiva" pitchFamily="66" charset="0"/>
              </a:rPr>
              <a:t>Ямеевой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Галиной  </a:t>
            </a:r>
            <a:r>
              <a:rPr lang="ru-RU" b="1" dirty="0" err="1" smtClean="0">
                <a:solidFill>
                  <a:srgbClr val="800000"/>
                </a:solidFill>
                <a:latin typeface="Monotype Corsiva" pitchFamily="66" charset="0"/>
              </a:rPr>
              <a:t>Илекбаевной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.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На основе схем и таблиц 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я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нарисовала  генеалогическое  древо, в которое мы , со слов родственников и близких  добавляем  новые сведения.</a:t>
            </a:r>
            <a:endParaRPr lang="ru-RU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g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1014">
            <a:off x="6858961" y="2935819"/>
            <a:ext cx="2088250" cy="2633776"/>
          </a:xfrm>
          <a:prstGeom prst="rect">
            <a:avLst/>
          </a:prstGeom>
        </p:spPr>
      </p:pic>
      <p:pic>
        <p:nvPicPr>
          <p:cNvPr id="9" name="Рисунок 8" descr="img2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9722">
            <a:off x="4817921" y="3361775"/>
            <a:ext cx="2036763" cy="2709368"/>
          </a:xfrm>
          <a:prstGeom prst="rect">
            <a:avLst/>
          </a:prstGeom>
        </p:spPr>
      </p:pic>
      <p:pic>
        <p:nvPicPr>
          <p:cNvPr id="10" name="Рисунок 9" descr="gO30WFr6XX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9551">
            <a:off x="375072" y="2812907"/>
            <a:ext cx="2113449" cy="2741206"/>
          </a:xfrm>
          <a:prstGeom prst="rect">
            <a:avLst/>
          </a:prstGeom>
        </p:spPr>
      </p:pic>
      <p:pic>
        <p:nvPicPr>
          <p:cNvPr id="11" name="Рисунок 10" descr="9drNXrFqGQ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63389">
            <a:off x="2415998" y="3392055"/>
            <a:ext cx="2303039" cy="2772702"/>
          </a:xfrm>
          <a:prstGeom prst="rect">
            <a:avLst/>
          </a:prstGeom>
        </p:spPr>
      </p:pic>
      <p:pic>
        <p:nvPicPr>
          <p:cNvPr id="17" name="Рисунок 16" descr="12392120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5500702"/>
            <a:ext cx="1571636" cy="1001042"/>
          </a:xfrm>
          <a:prstGeom prst="rect">
            <a:avLst/>
          </a:prstGeom>
        </p:spPr>
      </p:pic>
      <p:pic>
        <p:nvPicPr>
          <p:cNvPr id="18" name="Рисунок 17" descr="ь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2500306"/>
            <a:ext cx="1570206" cy="1000132"/>
          </a:xfrm>
          <a:prstGeom prst="rect">
            <a:avLst/>
          </a:prstGeom>
        </p:spPr>
      </p:pic>
      <p:pic>
        <p:nvPicPr>
          <p:cNvPr id="19" name="Рисунок 18" descr="ю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4942" y="2500306"/>
            <a:ext cx="1570207" cy="1000132"/>
          </a:xfrm>
          <a:prstGeom prst="rect">
            <a:avLst/>
          </a:prstGeom>
        </p:spPr>
      </p:pic>
      <p:pic>
        <p:nvPicPr>
          <p:cNvPr id="21" name="Рисунок 20" descr="фы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5500702"/>
            <a:ext cx="157020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C0Q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071546"/>
            <a:ext cx="6156143" cy="578645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357166"/>
            <a:ext cx="9215502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6600"/>
                </a:solidFill>
                <a:latin typeface="Arial Black" pitchFamily="34" charset="0"/>
              </a:rPr>
              <a:t>Наше генеалогическое древо</a:t>
            </a:r>
            <a:endParaRPr lang="ru-RU" sz="40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dNpUY-ZbXU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142984"/>
            <a:ext cx="3085309" cy="5357850"/>
          </a:xfrm>
          <a:prstGeom prst="rect">
            <a:avLst/>
          </a:prstGeom>
        </p:spPr>
      </p:pic>
      <p:pic>
        <p:nvPicPr>
          <p:cNvPr id="16386" name="Picture 2" descr="&quot;Анимированные бабочки - Я. Чайник! - я.ру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643182"/>
            <a:ext cx="928694" cy="874066"/>
          </a:xfrm>
          <a:prstGeom prst="rect">
            <a:avLst/>
          </a:prstGeom>
          <a:noFill/>
        </p:spPr>
      </p:pic>
      <p:pic>
        <p:nvPicPr>
          <p:cNvPr id="16388" name="Picture 4" descr="Расклад &quot;Бабочка&quot; - Страница 2 - За чашкой шоколада - Форум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24462">
            <a:off x="5091941" y="5681322"/>
            <a:ext cx="600338" cy="539226"/>
          </a:xfrm>
          <a:prstGeom prst="rect">
            <a:avLst/>
          </a:prstGeom>
          <a:noFill/>
        </p:spPr>
      </p:pic>
      <p:pic>
        <p:nvPicPr>
          <p:cNvPr id="16392" name="Picture 8" descr="Домашний мармелад на агаре - Страница 11 : Десерт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81986">
            <a:off x="6358988" y="4833055"/>
            <a:ext cx="642449" cy="713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678661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Генеалогия - это историческая область знаний, изучающая взаимосвязи семей и родов, биографии отдельных представителей рода, происхождение имен и фамилий людей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Генеалогическое (родословное) древо – это представление родственных связей в виде схемы, напоминающей дерево, ветвями и листьями которого является семья</a:t>
            </a:r>
          </a:p>
          <a:p>
            <a:pPr algn="ctr">
              <a:buNone/>
            </a:pP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Анимашки люди, анимашки людей, разные анимашки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71546"/>
            <a:ext cx="4286280" cy="523781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Мой 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дедушка</a:t>
            </a:r>
            <a:endParaRPr lang="ru-RU" b="1" i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Ильтимиров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Илекбай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Илимбаевич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участник Великой Отечественной войны.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 Родился в деревне </a:t>
            </a:r>
            <a:r>
              <a:rPr lang="ru-RU" b="1" i="1" dirty="0" err="1" smtClean="0">
                <a:solidFill>
                  <a:srgbClr val="800000"/>
                </a:solidFill>
                <a:latin typeface="Arial Black" pitchFamily="34" charset="0"/>
              </a:rPr>
              <a:t>Менеуз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rgbClr val="800000"/>
                </a:solidFill>
                <a:latin typeface="Arial Black" pitchFamily="34" charset="0"/>
              </a:rPr>
              <a:t>Илишевского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 района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25 декабря 1910 года.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В мирное время  работал в колхозе молотобойцем, был партийным человеком.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Когда началась война, 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д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едушке 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был 31 год.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В ряды Советской Армии  его призвали в самом начале войны –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2 августа 1941 года.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Д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едушка 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прошёл длинный, трудный путь войны с 1941 по 1945 год, дошёл до Берлина, но вернулся домой лишь после войны Советского союза с Японской армией с августа по сентябрь </a:t>
            </a:r>
            <a:r>
              <a:rPr lang="ru-RU" b="1" i="1" u="sng" dirty="0" smtClean="0">
                <a:solidFill>
                  <a:srgbClr val="800000"/>
                </a:solidFill>
                <a:latin typeface="Arial Black" pitchFamily="34" charset="0"/>
                <a:hlinkClick r:id="rId3" tooltip="1945 год"/>
              </a:rPr>
              <a:t>1945 года</a:t>
            </a:r>
            <a:endParaRPr lang="ru-RU" b="1" i="1" u="sng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 </a:t>
            </a:r>
            <a:endParaRPr lang="ru-RU" b="1" i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Мы   гордимся  своим 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д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едом</a:t>
            </a:r>
            <a:r>
              <a:rPr lang="ru-RU" b="1" i="1" dirty="0" smtClean="0">
                <a:solidFill>
                  <a:srgbClr val="800000"/>
                </a:solidFill>
                <a:latin typeface="Arial Black" pitchFamily="34" charset="0"/>
              </a:rPr>
              <a:t>, он внёс большой вклад в Великую Победу !</a:t>
            </a:r>
          </a:p>
          <a:p>
            <a:pPr algn="ctr"/>
            <a:endParaRPr lang="ru-RU" b="1" i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2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142984"/>
            <a:ext cx="3071834" cy="426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336600"/>
                </a:solidFill>
              </a:rPr>
              <a:t>Документы и награды</a:t>
            </a:r>
            <a:endParaRPr lang="ru-RU" sz="6000" dirty="0">
              <a:solidFill>
                <a:srgbClr val="336600"/>
              </a:solidFill>
            </a:endParaRPr>
          </a:p>
        </p:txBody>
      </p:sp>
      <p:pic>
        <p:nvPicPr>
          <p:cNvPr id="7" name="Рисунок 6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786322"/>
            <a:ext cx="2428891" cy="1868749"/>
          </a:xfrm>
          <a:prstGeom prst="rect">
            <a:avLst/>
          </a:prstGeom>
        </p:spPr>
      </p:pic>
      <p:pic>
        <p:nvPicPr>
          <p:cNvPr id="8" name="Рисунок 7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357298"/>
            <a:ext cx="1714512" cy="2255207"/>
          </a:xfrm>
          <a:prstGeom prst="rect">
            <a:avLst/>
          </a:prstGeom>
        </p:spPr>
      </p:pic>
      <p:pic>
        <p:nvPicPr>
          <p:cNvPr id="9" name="Рисунок 8" descr="Рисунок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929198"/>
            <a:ext cx="2500330" cy="1661561"/>
          </a:xfrm>
          <a:prstGeom prst="rect">
            <a:avLst/>
          </a:prstGeom>
        </p:spPr>
      </p:pic>
      <p:pic>
        <p:nvPicPr>
          <p:cNvPr id="10" name="Содержимое 3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5072074"/>
            <a:ext cx="2714644" cy="1553380"/>
          </a:xfrm>
          <a:prstGeom prst="rect">
            <a:avLst/>
          </a:prstGeom>
        </p:spPr>
      </p:pic>
      <p:pic>
        <p:nvPicPr>
          <p:cNvPr id="11" name="Рисунок 10" descr="Рисунок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357298"/>
            <a:ext cx="2000264" cy="1523622"/>
          </a:xfrm>
          <a:prstGeom prst="rect">
            <a:avLst/>
          </a:prstGeom>
        </p:spPr>
      </p:pic>
      <p:pic>
        <p:nvPicPr>
          <p:cNvPr id="12" name="Рисунок 11" descr="Рисунок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1357298"/>
            <a:ext cx="2000264" cy="1520526"/>
          </a:xfrm>
          <a:prstGeom prst="rect">
            <a:avLst/>
          </a:prstGeom>
        </p:spPr>
      </p:pic>
      <p:pic>
        <p:nvPicPr>
          <p:cNvPr id="13" name="Рисунок 12" descr="Рисунок1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52" y="3000372"/>
            <a:ext cx="2143139" cy="1638618"/>
          </a:xfrm>
          <a:prstGeom prst="rect">
            <a:avLst/>
          </a:prstGeom>
        </p:spPr>
      </p:pic>
      <p:pic>
        <p:nvPicPr>
          <p:cNvPr id="14" name="Рисунок 13" descr="Рисунок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9256" y="3000372"/>
            <a:ext cx="2159846" cy="1643074"/>
          </a:xfrm>
          <a:prstGeom prst="rect">
            <a:avLst/>
          </a:prstGeom>
        </p:spPr>
      </p:pic>
      <p:pic>
        <p:nvPicPr>
          <p:cNvPr id="15" name="Рисунок 14" descr="lent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86182" y="3643314"/>
            <a:ext cx="1688211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640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на тему:  «Моя  родословная»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Документы и награды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«Моя  родословная»</dc:title>
  <dc:creator>Админ</dc:creator>
  <cp:lastModifiedBy>Админ</cp:lastModifiedBy>
  <cp:revision>62</cp:revision>
  <dcterms:created xsi:type="dcterms:W3CDTF">2015-01-29T16:43:34Z</dcterms:created>
  <dcterms:modified xsi:type="dcterms:W3CDTF">2015-11-20T06:45:16Z</dcterms:modified>
</cp:coreProperties>
</file>