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913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9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2361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53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79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1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01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5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2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1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4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2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1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1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8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6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D0B068-A628-433A-BC95-37B2B43B3834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1B1B47-648D-40F5-9F4B-87E19020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1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4%D0%B5%D0%B6%D0%B4%D0%B0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ru.wikipedia.org/wiki/%D0%92%D0%B5%D0%BB%D0%B8%D0%BA%D0%BE%D0%B1%D1%80%D0%B8%D1%82%D0%B0%D0%BD%D0%B8%D1%8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0%B6%D0%B4%D1%83%D0%BD%D0%B0%D1%80%D0%BE%D0%B4%D0%BD%D1%8B%D0%B9_%D1%84%D0%BE%D0%BD%D0%B5%D1%82%D0%B8%D1%87%D0%B5%D1%81%D0%BA%D0%B8%D0%B9_%D0%B0%D0%BB%D1%84%D0%B0%D0%B2%D0%B8%D1%82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E%D1%82%D1%80%D0%B0%D0%B6%D0%B5%D0%BD%D0%B8%D0%B5" TargetMode="External"/><Relationship Id="rId5" Type="http://schemas.openxmlformats.org/officeDocument/2006/relationships/hyperlink" Target="https://ru.wikipedia.org/wiki/%D0%98%D0%B7%D0%BE%D0%B1%D1%80%D0%B0%D0%B6%D0%B5%D0%BD%D0%B8%D0%B5" TargetMode="External"/><Relationship Id="rId4" Type="http://schemas.openxmlformats.org/officeDocument/2006/relationships/hyperlink" Target="https://ru.wikipedia.org/wiki/%D0%9E%D0%B1%D1%80%D0%B0%D0%B7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8%D0%BF%D0%B5%D1%80%D1%82%D0%B5%D0%BA%D1%81%D1%82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s://ru.wikipedia.org/wiki/%D0%98%D0%BD%D1%82%D0%B5%D1%80%D0%B0%D0%BA%D1%82%D0%B8%D0%B2%D0%BD%D0%BE%D1%81%D1%82%D1%8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dic.academic.ru/dic.nsf/ruwiki/616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1%87%D0%B5%D1%80%D0%B8%D0%BD%D0%BA%D0%B0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Иноязычная лексика в разговорной речи, дисплейных текстах, современной публицистике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1/slide/4/4lB0MEUe3saK7ocLPH5ugAxjTGtOY2n9y8qr1XCpdW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1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1/slide/4/4lB0MEUe3saK7ocLPH5ugAxjTGtOY2n9y8qr1XCpdW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78377"/>
            <a:ext cx="85779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err="1"/>
              <a:t>Дресс</a:t>
            </a:r>
            <a:r>
              <a:rPr lang="ru-RU" sz="3600" b="1" dirty="0"/>
              <a:t> - код </a:t>
            </a:r>
            <a:r>
              <a:rPr lang="ru-RU" dirty="0"/>
              <a:t>-  </a:t>
            </a:r>
            <a:r>
              <a:rPr lang="ru-RU" sz="2400" dirty="0"/>
              <a:t>(</a:t>
            </a:r>
            <a:r>
              <a:rPr lang="ru-RU" sz="2400" u="sng" dirty="0">
                <a:hlinkClick r:id="rId2" tooltip="Английский язык"/>
              </a:rPr>
              <a:t>англ.</a:t>
            </a:r>
            <a:r>
              <a:rPr lang="ru-RU" sz="2400" dirty="0"/>
              <a:t> </a:t>
            </a:r>
            <a:r>
              <a:rPr lang="ru-RU" sz="2400" i="1" dirty="0" err="1"/>
              <a:t>dress</a:t>
            </a:r>
            <a:r>
              <a:rPr lang="ru-RU" sz="2400" i="1" dirty="0"/>
              <a:t> </a:t>
            </a:r>
            <a:r>
              <a:rPr lang="ru-RU" sz="2400" i="1" dirty="0" err="1"/>
              <a:t>code</a:t>
            </a:r>
            <a:r>
              <a:rPr lang="ru-RU" sz="2400" dirty="0"/>
              <a:t> — кодекс одежды) — форма </a:t>
            </a:r>
            <a:r>
              <a:rPr lang="ru-RU" sz="2400" u="sng" dirty="0">
                <a:hlinkClick r:id="rId3" tooltip="Одежда"/>
              </a:rPr>
              <a:t>одежды</a:t>
            </a:r>
            <a:r>
              <a:rPr lang="ru-RU" sz="2400" dirty="0"/>
              <a:t>, требуемая при посещении определённых мероприятий, организаций, заведений.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1920" y="1654629"/>
            <a:ext cx="4807131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Термин </a:t>
            </a:r>
            <a:r>
              <a:rPr lang="ru-RU" sz="2000" b="1" dirty="0"/>
              <a:t>«</a:t>
            </a:r>
            <a:r>
              <a:rPr lang="ru-RU" sz="2000" b="1" dirty="0" err="1"/>
              <a:t>дресс</a:t>
            </a:r>
            <a:r>
              <a:rPr lang="ru-RU" sz="2000" b="1" dirty="0"/>
              <a:t> - код» </a:t>
            </a:r>
            <a:r>
              <a:rPr lang="ru-RU" sz="2000" dirty="0"/>
              <a:t>возник в </a:t>
            </a:r>
            <a:r>
              <a:rPr lang="ru-RU" sz="2000" u="sng" dirty="0">
                <a:hlinkClick r:id="rId4" tooltip="Великобритания"/>
              </a:rPr>
              <a:t>Великобритании</a:t>
            </a:r>
            <a:r>
              <a:rPr lang="ru-RU" sz="2000" dirty="0"/>
              <a:t>, но быстро распространился по всему миру. Используется для обозначения регламента в одежде, который показывает принадлежность человека к определённой профессиональной группе. Как утверждается, подобающий внешний вид сотрудника играет немаловажную роль в доверии клиента к фирме в целом, демонстрирует состояние дел в компании, показывает уважение к деловым партнёрам и клиентам. В настоящее время </a:t>
            </a:r>
            <a:r>
              <a:rPr lang="ru-RU" sz="2000" dirty="0" err="1"/>
              <a:t>дресс</a:t>
            </a:r>
            <a:r>
              <a:rPr lang="ru-RU" sz="2000" dirty="0"/>
              <a:t> - код вышел за корпоративные границы и используется повсеместно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170" name="Picture 2" descr="https://tacon.ru/wp-content/uploads/0/8/3/0830ff1fb30962f13bebfee3a38896f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70" y="1328058"/>
            <a:ext cx="3236685" cy="485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" y="113211"/>
            <a:ext cx="8595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b="1" dirty="0" err="1"/>
              <a:t>Флешмоб</a:t>
            </a:r>
            <a:r>
              <a:rPr lang="ru-RU" sz="2400" dirty="0"/>
              <a:t> – (произносится </a:t>
            </a:r>
            <a:r>
              <a:rPr lang="ru-RU" sz="2400" i="1" dirty="0" err="1"/>
              <a:t>флэшмоб</a:t>
            </a:r>
            <a:r>
              <a:rPr lang="ru-RU" sz="2400" dirty="0"/>
              <a:t>; от </a:t>
            </a:r>
            <a:r>
              <a:rPr lang="ru-RU" sz="2400" u="sng" dirty="0">
                <a:hlinkClick r:id="rId2" tooltip="Английский язык"/>
              </a:rPr>
              <a:t>англ.</a:t>
            </a:r>
            <a:r>
              <a:rPr lang="ru-RU" sz="2400" dirty="0"/>
              <a:t> </a:t>
            </a:r>
            <a:r>
              <a:rPr lang="ru-RU" sz="2400" i="1" dirty="0" err="1"/>
              <a:t>flash</a:t>
            </a:r>
            <a:r>
              <a:rPr lang="ru-RU" sz="2400" i="1" dirty="0"/>
              <a:t> </a:t>
            </a:r>
            <a:r>
              <a:rPr lang="ru-RU" sz="2400" i="1" dirty="0" err="1"/>
              <a:t>mob</a:t>
            </a:r>
            <a:r>
              <a:rPr lang="ru-RU" sz="2400" dirty="0"/>
              <a:t> , дословно — мгновенная толпа [</a:t>
            </a:r>
            <a:r>
              <a:rPr lang="ru-RU" sz="2400" i="1" dirty="0" err="1"/>
              <a:t>flash</a:t>
            </a:r>
            <a:r>
              <a:rPr lang="ru-RU" sz="2400" dirty="0"/>
              <a:t> — миг, мгновение, </a:t>
            </a:r>
            <a:r>
              <a:rPr lang="ru-RU" sz="2400" i="1" dirty="0" err="1"/>
              <a:t>mob</a:t>
            </a:r>
            <a:r>
              <a:rPr lang="ru-RU" sz="2400" dirty="0"/>
              <a:t> — толпа]) — заранее спланированная массовая акция, в которой большая группа людей появляется в общественном месте, выполняет заранее оговоренные действия и затем расходится.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" y="2052203"/>
            <a:ext cx="4545874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Слово </a:t>
            </a:r>
            <a:r>
              <a:rPr lang="ru-RU" dirty="0"/>
              <a:t>«</a:t>
            </a:r>
            <a:r>
              <a:rPr lang="ru-RU" dirty="0" err="1"/>
              <a:t>flash</a:t>
            </a:r>
            <a:r>
              <a:rPr lang="ru-RU" dirty="0"/>
              <a:t> </a:t>
            </a:r>
            <a:r>
              <a:rPr lang="ru-RU" dirty="0" err="1"/>
              <a:t>mob</a:t>
            </a:r>
            <a:r>
              <a:rPr lang="ru-RU" dirty="0"/>
              <a:t>» вошло в русский язык почти без изменения фонетического звучания. Часто встречаются разные варианты его написания: «</a:t>
            </a:r>
            <a:r>
              <a:rPr lang="ru-RU" dirty="0" err="1"/>
              <a:t>флеш</a:t>
            </a:r>
            <a:r>
              <a:rPr lang="ru-RU" dirty="0"/>
              <a:t> моб», «флэш моб», «</a:t>
            </a:r>
            <a:r>
              <a:rPr lang="ru-RU" dirty="0" err="1"/>
              <a:t>флеш</a:t>
            </a:r>
            <a:r>
              <a:rPr lang="ru-RU" dirty="0"/>
              <a:t>-моб» и другие. Правильнее писать именно </a:t>
            </a:r>
            <a:r>
              <a:rPr lang="ru-RU" b="1" dirty="0"/>
              <a:t>«</a:t>
            </a:r>
            <a:r>
              <a:rPr lang="ru-RU" b="1" dirty="0" err="1"/>
              <a:t>флешмоб</a:t>
            </a:r>
            <a:r>
              <a:rPr lang="ru-RU" b="1" dirty="0"/>
              <a:t>». </a:t>
            </a:r>
            <a:r>
              <a:rPr lang="ru-RU" dirty="0" err="1"/>
              <a:t>Флешмоб</a:t>
            </a:r>
            <a:r>
              <a:rPr lang="ru-RU" dirty="0"/>
              <a:t>  рассчитан на случайных зрителей, вызывая смешанные чувства непонимания, интереса и даже участия. Только наличие удобных и быстрых средств связи и более - менее сформированные правила позволили </a:t>
            </a:r>
            <a:r>
              <a:rPr lang="ru-RU" dirty="0" err="1"/>
              <a:t>флешмобу</a:t>
            </a:r>
            <a:r>
              <a:rPr lang="ru-RU" dirty="0"/>
              <a:t> стремительно стать популярным практически по всему миру. Поэтому можно утверждать, что он имеет уникальную идеологию и не имеет аналогов в мировой истории.</a:t>
            </a:r>
          </a:p>
          <a:p>
            <a:endParaRPr lang="ru-RU" dirty="0"/>
          </a:p>
        </p:txBody>
      </p:sp>
      <p:pic>
        <p:nvPicPr>
          <p:cNvPr id="8194" name="Picture 2" descr="https://sun9-51.userapi.com/c856032/v856032833/cc594/joLyNMRbh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31" y="2521482"/>
            <a:ext cx="4213893" cy="2808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4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200297"/>
            <a:ext cx="85256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Имидж </a:t>
            </a:r>
            <a:r>
              <a:rPr lang="ru-RU" sz="2400" dirty="0"/>
              <a:t>– (от </a:t>
            </a:r>
            <a:r>
              <a:rPr lang="ru-RU" sz="2400" u="sng" dirty="0">
                <a:hlinkClick r:id="rId2" tooltip="Английский язык"/>
              </a:rPr>
              <a:t>англ.</a:t>
            </a:r>
            <a:r>
              <a:rPr lang="ru-RU" sz="2400" dirty="0"/>
              <a:t> </a:t>
            </a:r>
            <a:r>
              <a:rPr lang="ru-RU" sz="2400" i="1" dirty="0" err="1"/>
              <a:t>image</a:t>
            </a:r>
            <a:r>
              <a:rPr lang="ru-RU" sz="2400" dirty="0"/>
              <a:t> </a:t>
            </a:r>
            <a:r>
              <a:rPr lang="ru-RU" sz="2400" u="sng" dirty="0">
                <a:hlinkClick r:id="rId3" tooltip="Международный фонетический алфавит"/>
              </a:rPr>
              <a:t>[ˈ</a:t>
            </a:r>
            <a:r>
              <a:rPr lang="ru-RU" sz="2400" u="sng" dirty="0" err="1">
                <a:hlinkClick r:id="rId3" tooltip="Международный фонетический алфавит"/>
              </a:rPr>
              <a:t>ɪmɪdʒ</a:t>
            </a:r>
            <a:r>
              <a:rPr lang="ru-RU" sz="2400" u="sng" dirty="0">
                <a:hlinkClick r:id="rId3" tooltip="Международный фонетический алфавит"/>
              </a:rPr>
              <a:t>]</a:t>
            </a:r>
            <a:r>
              <a:rPr lang="ru-RU" sz="2400" dirty="0"/>
              <a:t> — «</a:t>
            </a:r>
            <a:r>
              <a:rPr lang="ru-RU" sz="2400" u="sng" dirty="0">
                <a:hlinkClick r:id="rId4" tooltip="Образ"/>
              </a:rPr>
              <a:t>образ</a:t>
            </a:r>
            <a:r>
              <a:rPr lang="ru-RU" sz="2400" dirty="0"/>
              <a:t>», «</a:t>
            </a:r>
            <a:r>
              <a:rPr lang="ru-RU" sz="2400" u="sng" dirty="0">
                <a:hlinkClick r:id="rId5" tooltip="Изображение"/>
              </a:rPr>
              <a:t>изображение</a:t>
            </a:r>
            <a:r>
              <a:rPr lang="ru-RU" sz="2400" dirty="0"/>
              <a:t>», «</a:t>
            </a:r>
            <a:r>
              <a:rPr lang="ru-RU" sz="2400" u="sng" dirty="0">
                <a:hlinkClick r:id="rId6" tooltip="Отражение"/>
              </a:rPr>
              <a:t>отражение</a:t>
            </a:r>
            <a:r>
              <a:rPr lang="ru-RU" sz="2400" dirty="0"/>
              <a:t>») — совокупность представлений, сложившихся в общественном мнении о том, как должен вести себя человек в соответствии со своим статусом, как должны соотноситься между собой права и обязанности в данном статусе. «Образ» нельзя считать полным синонимом термина «имидж». </a:t>
            </a:r>
          </a:p>
          <a:p>
            <a:endParaRPr lang="ru-RU" dirty="0"/>
          </a:p>
        </p:txBody>
      </p:sp>
      <p:pic>
        <p:nvPicPr>
          <p:cNvPr id="9218" name="Picture 2" descr="https://avatars.dzeninfra.ru/get-zen_doc/108047/pub_5cacbdd51a50ee00afbe7ac7_5cacbe3ed7348300b0a36489/scale_1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44" y="2502943"/>
            <a:ext cx="6540761" cy="4355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3" y="87086"/>
            <a:ext cx="8490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b="1" dirty="0" err="1" smtClean="0"/>
              <a:t>Тинейджер</a:t>
            </a:r>
            <a:r>
              <a:rPr lang="ru-RU" sz="2400" dirty="0" smtClean="0"/>
              <a:t>(</a:t>
            </a:r>
            <a:r>
              <a:rPr lang="ru-RU" sz="2400" i="1" dirty="0" smtClean="0"/>
              <a:t>англ</a:t>
            </a:r>
            <a:r>
              <a:rPr lang="ru-RU" sz="2400" i="1" dirty="0"/>
              <a:t>.</a:t>
            </a:r>
            <a:r>
              <a:rPr lang="ru-RU" sz="2400" dirty="0"/>
              <a:t> </a:t>
            </a:r>
            <a:r>
              <a:rPr lang="ru-RU" sz="2400" dirty="0" err="1"/>
              <a:t>teenager</a:t>
            </a:r>
            <a:r>
              <a:rPr lang="ru-RU" sz="2400" dirty="0"/>
              <a:t> </a:t>
            </a:r>
            <a:r>
              <a:rPr lang="ru-RU" sz="2400" i="1" dirty="0"/>
              <a:t>&lt;</a:t>
            </a:r>
            <a:r>
              <a:rPr lang="ru-RU" sz="2400" dirty="0"/>
              <a:t> </a:t>
            </a:r>
            <a:r>
              <a:rPr lang="ru-RU" sz="2400" dirty="0" err="1"/>
              <a:t>teen</a:t>
            </a:r>
            <a:r>
              <a:rPr lang="ru-RU" sz="2400" dirty="0"/>
              <a:t> суффикс числительных от 13 </a:t>
            </a:r>
            <a:r>
              <a:rPr lang="ru-RU" sz="2400" dirty="0" smtClean="0"/>
              <a:t>до19+ageвозраст)подросток</a:t>
            </a:r>
            <a:r>
              <a:rPr lang="ru-RU" sz="2400" dirty="0"/>
              <a:t> (юноша или девушка) в возрасте от 13 до 19 лет.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3" y="1689463"/>
            <a:ext cx="4058194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Это самый тяжёлый переломный момент жизненного пути, период закладки характера  и формирования личности, когда происходит переоценка жизненных ценностей и поиск своего места в мире и в обществе. Чужое мнение и советы воспринимаются </a:t>
            </a:r>
            <a:r>
              <a:rPr lang="ru-RU" sz="2400" dirty="0" err="1"/>
              <a:t>тинейджерами</a:t>
            </a:r>
            <a:r>
              <a:rPr lang="ru-RU" sz="2400" dirty="0"/>
              <a:t> резко отрицательно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42" name="Picture 2" descr="https://xn--80ajpednr2d9a4a.xn--p1ai/800/600/https/www.enamorando.me/wp-content/uploads/2017/12/199973-OYMPF0-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31" y="2124226"/>
            <a:ext cx="4629771" cy="308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3" y="121920"/>
            <a:ext cx="8699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800" b="1" dirty="0"/>
              <a:t>Презентация</a:t>
            </a:r>
            <a:r>
              <a:rPr lang="ru-RU" sz="2800" dirty="0"/>
              <a:t> –</a:t>
            </a:r>
            <a:r>
              <a:rPr lang="ru-RU" sz="2800" b="1" dirty="0"/>
              <a:t> </a:t>
            </a:r>
            <a:r>
              <a:rPr lang="ru-RU" sz="2800" dirty="0"/>
              <a:t>(от </a:t>
            </a:r>
            <a:r>
              <a:rPr lang="ru-RU" sz="2800" u="sng" dirty="0">
                <a:hlinkClick r:id="rId2" tooltip="Латинский язык"/>
              </a:rPr>
              <a:t>лат.</a:t>
            </a:r>
            <a:r>
              <a:rPr lang="ru-RU" sz="2800" dirty="0"/>
              <a:t> </a:t>
            </a:r>
            <a:r>
              <a:rPr lang="la-Latn" sz="2800" i="1" dirty="0"/>
              <a:t>praesento</a:t>
            </a:r>
            <a:r>
              <a:rPr lang="ru-RU" sz="2800" dirty="0"/>
              <a:t> — представление) — документ или комплект документов, предназначенный для представления чего-либо (организации, продукта и т.п.).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" y="1872947"/>
            <a:ext cx="4423954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Цель презентации — донести до аудитории полноценную информацию об объекте презентации в удобной форме. Презентация может представлять собой сочетание текста, </a:t>
            </a:r>
            <a:r>
              <a:rPr lang="ru-RU" u="sng" dirty="0">
                <a:hlinkClick r:id="rId3" tooltip="Гипертекст"/>
              </a:rPr>
              <a:t>гипертекстовых</a:t>
            </a:r>
            <a:r>
              <a:rPr lang="ru-RU" dirty="0"/>
              <a:t> ссылок, компьютерной анимации, графики, видео, музыки и звукового ряда (но не обязательно всё вместе), которые организованы в единую среду. Кроме того, презентация имеет сюжет, сценарий и структуру, организованную для удобного восприятия информации. Отличительной особенностью презентации является её </a:t>
            </a:r>
            <a:r>
              <a:rPr lang="ru-RU" u="sng" dirty="0">
                <a:hlinkClick r:id="rId4" tooltip="Интерактивность"/>
              </a:rPr>
              <a:t>интерактивность</a:t>
            </a:r>
            <a:r>
              <a:rPr lang="ru-RU" dirty="0"/>
              <a:t>, то есть создаваемая для пользователя возможность взаимодействия через элементы управления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https://vianmedia.ru/uploads/prezentaciya-posledniy-slay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34" y="2524618"/>
            <a:ext cx="4473990" cy="296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86" y="87086"/>
            <a:ext cx="86389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Креатив </a:t>
            </a:r>
            <a:r>
              <a:rPr lang="ru-RU" sz="2800" dirty="0"/>
              <a:t>– (от </a:t>
            </a:r>
            <a:r>
              <a:rPr lang="ru-RU" sz="2800" dirty="0">
                <a:hlinkClick r:id="rId2"/>
              </a:rPr>
              <a:t>англ</a:t>
            </a:r>
            <a:r>
              <a:rPr lang="ru-RU" sz="2800" u="sng" dirty="0">
                <a:hlinkClick r:id="rId2"/>
              </a:rPr>
              <a:t>.</a:t>
            </a:r>
            <a:r>
              <a:rPr lang="ru-RU" sz="2800" dirty="0"/>
              <a:t> </a:t>
            </a:r>
            <a:r>
              <a:rPr lang="ru-RU" sz="2800" i="1" dirty="0" err="1"/>
              <a:t>creative</a:t>
            </a:r>
            <a:r>
              <a:rPr lang="ru-RU" sz="2800" dirty="0"/>
              <a:t> — творческий) – творческие способности индивида, характеризующиеся готовностью к созданию принципиально новых идей. </a:t>
            </a:r>
          </a:p>
        </p:txBody>
      </p:sp>
      <p:pic>
        <p:nvPicPr>
          <p:cNvPr id="12290" name="Picture 2" descr="https://s1.1zoom.ru/b4553/24/Creative_Roads_Little_girls_Paper_Glance_514195_2048x1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69" y="2025029"/>
            <a:ext cx="4613353" cy="33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86" y="1902968"/>
            <a:ext cx="3770811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Быть креативным – это очень хорошо, ведь человек создает что-то новое. Это авторский, оригинальный подход ко многим жизненным процессам. По большому счету, креативность – это уникальная способность к творчеству в повседневной жизни. Креативность может проявляться в отношениях, работе, в самопознании, в обучении. Творчество все же немного отличается от креативности. </a:t>
            </a:r>
          </a:p>
        </p:txBody>
      </p:sp>
    </p:spTree>
    <p:extLst>
      <p:ext uri="{BB962C8B-B14F-4D97-AF65-F5344CB8AC3E}">
        <p14:creationId xmlns:p14="http://schemas.microsoft.com/office/powerpoint/2010/main" val="37479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3" y="113211"/>
            <a:ext cx="86127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/>
              <a:t>Лайкнуть</a:t>
            </a:r>
            <a:r>
              <a:rPr lang="ru-RU" sz="2400" b="1" dirty="0"/>
              <a:t> </a:t>
            </a:r>
            <a:r>
              <a:rPr lang="ru-RU" sz="2400" dirty="0"/>
              <a:t>– первоисточником этого термина был </a:t>
            </a:r>
            <a:r>
              <a:rPr lang="en-US" sz="2400" dirty="0"/>
              <a:t>F</a:t>
            </a:r>
            <a:r>
              <a:rPr lang="ru-RU" sz="2400" dirty="0" err="1"/>
              <a:t>acebook</a:t>
            </a:r>
            <a:r>
              <a:rPr lang="ru-RU" sz="2400" dirty="0"/>
              <a:t>, в котором можно отметить понравившуюся тебе фотографию, видео- или аудиозапись нажав кнопку, на которой написано </a:t>
            </a:r>
            <a:r>
              <a:rPr lang="ru-RU" sz="2400" dirty="0" err="1"/>
              <a:t>Like</a:t>
            </a:r>
            <a:r>
              <a:rPr lang="ru-RU" sz="2400" dirty="0"/>
              <a:t>, в переводе "нравится, понравилось". В русском языке есть глагол «нравиться» с формой совершенного вида «понравиться», с другими приставками. </a:t>
            </a:r>
          </a:p>
          <a:p>
            <a:endParaRPr lang="ru-RU" dirty="0"/>
          </a:p>
        </p:txBody>
      </p:sp>
      <p:pic>
        <p:nvPicPr>
          <p:cNvPr id="13314" name="Picture 2" descr="https://cdn.fishki.net/upload/post/2019/07/24/3040651/5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59" y="2481797"/>
            <a:ext cx="6566263" cy="4299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8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69" y="87086"/>
            <a:ext cx="8595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b="1" dirty="0"/>
              <a:t>Смайлик</a:t>
            </a:r>
            <a:r>
              <a:rPr lang="ru-RU" sz="2400" dirty="0"/>
              <a:t> -  (</a:t>
            </a:r>
            <a:r>
              <a:rPr lang="ru-RU" sz="2400" u="sng" dirty="0">
                <a:hlinkClick r:id="rId2" tooltip="Английский язык"/>
              </a:rPr>
              <a:t>англ.</a:t>
            </a:r>
            <a:r>
              <a:rPr lang="ru-RU" sz="2400" dirty="0"/>
              <a:t> </a:t>
            </a:r>
            <a:r>
              <a:rPr lang="ru-RU" sz="2400" i="1" dirty="0" err="1"/>
              <a:t>smiley</a:t>
            </a:r>
            <a:r>
              <a:rPr lang="ru-RU" sz="2400" dirty="0"/>
              <a:t> —«улыбающийся») – стилизованное графическое   </a:t>
            </a:r>
            <a:r>
              <a:rPr lang="ru-RU" sz="2400" u="sng" dirty="0" smtClean="0"/>
              <a:t>изображение</a:t>
            </a:r>
            <a:r>
              <a:rPr lang="ru-RU" sz="2400" dirty="0" smtClean="0"/>
              <a:t> </a:t>
            </a:r>
            <a:r>
              <a:rPr lang="ru-RU" sz="2400" dirty="0"/>
              <a:t>улыбающегося </a:t>
            </a:r>
            <a:r>
              <a:rPr lang="ru-RU" sz="2400" u="sng" dirty="0"/>
              <a:t>человеческого лица</a:t>
            </a:r>
            <a:r>
              <a:rPr lang="ru-RU" sz="2400" dirty="0"/>
              <a:t>; традиционно изображается в виде жёлтого круга с двумя чёрными точками, представляющими </a:t>
            </a:r>
            <a:r>
              <a:rPr lang="ru-RU" sz="2400" u="sng" dirty="0"/>
              <a:t>глаза</a:t>
            </a:r>
            <a:r>
              <a:rPr lang="ru-RU" sz="2400" dirty="0"/>
              <a:t>, и чёрной дугой, символизирующей </a:t>
            </a:r>
            <a:r>
              <a:rPr lang="ru-RU" sz="2400" u="sng" dirty="0"/>
              <a:t>рот</a:t>
            </a:r>
            <a:r>
              <a:rPr lang="ru-RU" sz="2400" dirty="0"/>
              <a:t>. Смайлики широко используются в </a:t>
            </a:r>
            <a:r>
              <a:rPr lang="ru-RU" sz="2400" u="sng" dirty="0"/>
              <a:t>популярной культуре</a:t>
            </a:r>
            <a:r>
              <a:rPr lang="ru-RU" sz="2400" dirty="0"/>
              <a:t>, само слово «смайлик» также часто применяется как общий термин для любого  изображения эмоции не графикой, а знаками препинания.</a:t>
            </a:r>
          </a:p>
        </p:txBody>
      </p:sp>
      <p:pic>
        <p:nvPicPr>
          <p:cNvPr id="14340" name="Picture 4" descr="https://ligatver.ru/upload/iblock/2b1/2b17854c6266de98be7c9ea1e05af8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57" y="304800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3" y="409303"/>
            <a:ext cx="7924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места  иноязычных слов в современном  русском языке.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причины заимствования слов в современном русском языке;</a:t>
            </a:r>
          </a:p>
          <a:p>
            <a:pPr lvl="0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изучению и сохранению русского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3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" y="95794"/>
            <a:ext cx="8595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/>
              <a:t>Пати</a:t>
            </a:r>
            <a:r>
              <a:rPr lang="ru-RU" sz="2000" dirty="0"/>
              <a:t> – (от </a:t>
            </a:r>
            <a:r>
              <a:rPr lang="ru-RU" sz="2000" u="sng" dirty="0">
                <a:hlinkClick r:id="rId2" tooltip="Английский язык"/>
              </a:rPr>
              <a:t>англ.</a:t>
            </a:r>
            <a:r>
              <a:rPr lang="ru-RU" sz="2000" dirty="0"/>
              <a:t>  — </a:t>
            </a:r>
            <a:r>
              <a:rPr lang="ru-RU" sz="2000" u="sng" dirty="0">
                <a:hlinkClick r:id="rId3" tooltip="Вечеринка"/>
              </a:rPr>
              <a:t>вечеринка</a:t>
            </a:r>
            <a:r>
              <a:rPr lang="ru-RU" sz="2000" dirty="0"/>
              <a:t>, собрание, неформальный приём) - </a:t>
            </a:r>
            <a:r>
              <a:rPr lang="ru-RU" sz="2000" b="1" dirty="0"/>
              <a:t>«вечеринка»</a:t>
            </a:r>
            <a:r>
              <a:rPr lang="ru-RU" sz="2000" dirty="0"/>
              <a:t>. Это может быть вечеринка любого уровня, от торжественного приема до молодежной тусовки. Характер и сценарий целиком зависит от ее организаторов и участников. Современная культура проведения вечеринок была сформирована в 70-е годы прошлого века.  Огромной популярностью </a:t>
            </a:r>
            <a:r>
              <a:rPr lang="ru-RU" sz="2000" dirty="0" err="1"/>
              <a:t>пати</a:t>
            </a:r>
            <a:r>
              <a:rPr lang="ru-RU" sz="2000" dirty="0"/>
              <a:t> пользуются в Соединенных Штатах. Использование слова в русском языке – результат влияния американской молодёжной культуры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5362" name="Picture 2" descr="https://www.hopefullyknown.com/wp-content/uploads/How-Event-Entertainment-Can-Be-Increased-With-Photo-Booth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7" y="2420983"/>
            <a:ext cx="6283235" cy="4188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463" y="130629"/>
            <a:ext cx="8516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800" b="1" dirty="0"/>
              <a:t>Изи </a:t>
            </a:r>
            <a:r>
              <a:rPr lang="ru-RU" sz="2800" dirty="0"/>
              <a:t>– (от </a:t>
            </a:r>
            <a:r>
              <a:rPr lang="ru-RU" sz="2800" u="sng" dirty="0">
                <a:hlinkClick r:id="rId2" tooltip="Английский язык"/>
              </a:rPr>
              <a:t>англ.</a:t>
            </a:r>
            <a:r>
              <a:rPr lang="ru-RU" sz="2800" dirty="0"/>
              <a:t>  </a:t>
            </a:r>
            <a:r>
              <a:rPr lang="ru-RU" sz="2800" dirty="0" err="1"/>
              <a:t>еasy</a:t>
            </a:r>
            <a:r>
              <a:rPr lang="ru-RU" sz="2800" dirty="0"/>
              <a:t> -  легко) – легко, просто. Слово из студенческого сленга активно используется современной молодёжью, школьниками для выражения собственного мнения в </a:t>
            </a:r>
            <a:r>
              <a:rPr lang="ru-RU" sz="2800" dirty="0" err="1"/>
              <a:t>соцсетях</a:t>
            </a:r>
            <a:r>
              <a:rPr lang="ru-RU" sz="2800" dirty="0"/>
              <a:t>. </a:t>
            </a:r>
          </a:p>
        </p:txBody>
      </p:sp>
      <p:pic>
        <p:nvPicPr>
          <p:cNvPr id="16386" name="Picture 2" descr="https://sun9-64.userapi.com/impg/UlJZNXT7GYjk8LzRtdeXfHEHFRBBDMZjxdDFqA/Eaz10XwV8AE.jpg?size=420x420&amp;quality=96&amp;sign=73d01dd120e0cd47d30f247a5bedf68e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2"/>
          <a:stretch/>
        </p:blipFill>
        <p:spPr bwMode="auto">
          <a:xfrm>
            <a:off x="1801495" y="2016180"/>
            <a:ext cx="5095693" cy="478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11" y="313509"/>
            <a:ext cx="84908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800" dirty="0"/>
              <a:t>Использование данных слов в современном русском языке сложно назвать уместным, ведь в нашем родном языке есть их синонимы. Можно сказать, что иноязычные слова из молодёжного сленга засоряют русский язык, а не обогащают его. Учёные называют процесс засорения русского языка </a:t>
            </a:r>
            <a:r>
              <a:rPr lang="ru-RU" sz="2800" dirty="0" err="1"/>
              <a:t>варваризацией</a:t>
            </a:r>
            <a:r>
              <a:rPr lang="ru-RU" sz="2800" dirty="0"/>
              <a:t>. Конечно, вызывает беспокойство, неоправданное использование иноязычных слов. Хочется, чтобы русские люди задумались об использовании иностранных слов в своей речи,  и их речь была красивой и выразительной.</a:t>
            </a:r>
          </a:p>
        </p:txBody>
      </p:sp>
    </p:spTree>
    <p:extLst>
      <p:ext uri="{BB962C8B-B14F-4D97-AF65-F5344CB8AC3E}">
        <p14:creationId xmlns:p14="http://schemas.microsoft.com/office/powerpoint/2010/main" val="8315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463" y="217714"/>
            <a:ext cx="8351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Подберите русские синонимы заимствованным словам: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73" y="1201783"/>
            <a:ext cx="3143795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Пари</a:t>
            </a:r>
          </a:p>
          <a:p>
            <a:r>
              <a:rPr lang="ru-RU" sz="2800" dirty="0" err="1" smtClean="0"/>
              <a:t>Загуглить</a:t>
            </a:r>
            <a:endParaRPr lang="ru-RU" sz="2800" dirty="0" smtClean="0"/>
          </a:p>
          <a:p>
            <a:r>
              <a:rPr lang="ru-RU" sz="2800" dirty="0" smtClean="0"/>
              <a:t>Полемика</a:t>
            </a:r>
          </a:p>
          <a:p>
            <a:r>
              <a:rPr lang="ru-RU" sz="2800" dirty="0" smtClean="0"/>
              <a:t>Менеджер</a:t>
            </a:r>
          </a:p>
          <a:p>
            <a:r>
              <a:rPr lang="ru-RU" sz="2800" dirty="0" smtClean="0"/>
              <a:t>Бойфренд</a:t>
            </a:r>
          </a:p>
          <a:p>
            <a:r>
              <a:rPr lang="ru-RU" sz="2800" dirty="0" smtClean="0"/>
              <a:t>Контракт </a:t>
            </a:r>
          </a:p>
          <a:p>
            <a:r>
              <a:rPr lang="ru-RU" sz="2800" dirty="0" smtClean="0"/>
              <a:t>Шопинг</a:t>
            </a:r>
          </a:p>
          <a:p>
            <a:r>
              <a:rPr lang="ru-RU" sz="2800" dirty="0" smtClean="0"/>
              <a:t>Кликнуть </a:t>
            </a:r>
          </a:p>
          <a:p>
            <a:r>
              <a:rPr lang="ru-RU" sz="2800" dirty="0" err="1" smtClean="0"/>
              <a:t>Крейзи</a:t>
            </a:r>
            <a:endParaRPr lang="ru-RU" sz="2800" dirty="0" smtClean="0"/>
          </a:p>
          <a:p>
            <a:r>
              <a:rPr lang="ru-RU" sz="2800" dirty="0" err="1" smtClean="0"/>
              <a:t>Хайп</a:t>
            </a:r>
            <a:endParaRPr lang="ru-RU" sz="2800" dirty="0" smtClean="0"/>
          </a:p>
          <a:p>
            <a:r>
              <a:rPr lang="ru-RU" sz="2800" dirty="0" err="1" smtClean="0"/>
              <a:t>Пранк</a:t>
            </a:r>
            <a:r>
              <a:rPr lang="ru-RU" sz="2800" dirty="0" smtClean="0"/>
              <a:t> </a:t>
            </a:r>
          </a:p>
          <a:p>
            <a:r>
              <a:rPr lang="ru-RU" sz="2800" dirty="0" err="1" smtClean="0"/>
              <a:t>Фейк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93027" y="1201782"/>
            <a:ext cx="3431177" cy="52629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Спор</a:t>
            </a:r>
          </a:p>
          <a:p>
            <a:r>
              <a:rPr lang="ru-RU" sz="2800" dirty="0" smtClean="0"/>
              <a:t>Отыскать </a:t>
            </a:r>
          </a:p>
          <a:p>
            <a:r>
              <a:rPr lang="ru-RU" sz="2800" dirty="0" smtClean="0"/>
              <a:t>Диспут</a:t>
            </a:r>
          </a:p>
          <a:p>
            <a:r>
              <a:rPr lang="ru-RU" sz="2800" dirty="0" smtClean="0"/>
              <a:t>Управляющий</a:t>
            </a:r>
          </a:p>
          <a:p>
            <a:r>
              <a:rPr lang="ru-RU" sz="2800" dirty="0" smtClean="0"/>
              <a:t>Друг</a:t>
            </a:r>
          </a:p>
          <a:p>
            <a:r>
              <a:rPr lang="ru-RU" sz="2800" dirty="0" smtClean="0"/>
              <a:t>Договор</a:t>
            </a:r>
          </a:p>
          <a:p>
            <a:r>
              <a:rPr lang="ru-RU" sz="2800" dirty="0" smtClean="0"/>
              <a:t>Покупка</a:t>
            </a:r>
          </a:p>
          <a:p>
            <a:r>
              <a:rPr lang="ru-RU" sz="2800" dirty="0" smtClean="0"/>
              <a:t>Нажатие </a:t>
            </a:r>
          </a:p>
          <a:p>
            <a:r>
              <a:rPr lang="ru-RU" sz="2800" dirty="0" smtClean="0"/>
              <a:t>Сумасшедший</a:t>
            </a:r>
          </a:p>
          <a:p>
            <a:r>
              <a:rPr lang="ru-RU" sz="2800" dirty="0" smtClean="0"/>
              <a:t>Агрессивная реклама </a:t>
            </a:r>
          </a:p>
          <a:p>
            <a:r>
              <a:rPr lang="ru-RU" sz="2800" dirty="0" smtClean="0"/>
              <a:t>Хулиганство</a:t>
            </a:r>
          </a:p>
          <a:p>
            <a:r>
              <a:rPr lang="ru-RU" sz="2800" dirty="0" smtClean="0"/>
              <a:t>Ненастоящий </a:t>
            </a:r>
          </a:p>
        </p:txBody>
      </p:sp>
    </p:spTree>
    <p:extLst>
      <p:ext uri="{BB962C8B-B14F-4D97-AF65-F5344CB8AC3E}">
        <p14:creationId xmlns:p14="http://schemas.microsoft.com/office/powerpoint/2010/main" val="19748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13211"/>
            <a:ext cx="8438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 русского языка по своему составу очень многообразна. Языковеды выделяют  по происхождению два пласта лексики: исконно русскую и заимствованные (иноязычные) слова.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под иноязычной лексикой?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" y="2290354"/>
            <a:ext cx="8438606" cy="3447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Заимствованные слова – это слова, вошедшие в русский язык из других языков. Процесс заимствования идет с глубоких веков и до настоящего времени.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07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008" y="694510"/>
            <a:ext cx="8490312" cy="1151965"/>
          </a:xfrm>
        </p:spPr>
        <p:txBody>
          <a:bodyPr/>
          <a:lstStyle/>
          <a:p>
            <a:pPr algn="ctr"/>
            <a:r>
              <a:rPr lang="ru-RU" sz="4000" dirty="0"/>
              <a:t>Одни из наиболее ранних заимствований – заимствования из тюркских языков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008" y="1846475"/>
            <a:ext cx="46672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барабан, башмак, </a:t>
            </a:r>
            <a:endParaRPr lang="ru-RU" sz="4800" dirty="0" smtClean="0"/>
          </a:p>
          <a:p>
            <a:r>
              <a:rPr lang="ru-RU" sz="4800" dirty="0" smtClean="0"/>
              <a:t>сундук</a:t>
            </a:r>
            <a:r>
              <a:rPr lang="ru-RU" sz="4800" dirty="0"/>
              <a:t>, </a:t>
            </a:r>
            <a:endParaRPr lang="ru-RU" sz="4800" dirty="0" smtClean="0"/>
          </a:p>
          <a:p>
            <a:r>
              <a:rPr lang="ru-RU" sz="4800" dirty="0" smtClean="0"/>
              <a:t>колчан</a:t>
            </a:r>
            <a:r>
              <a:rPr lang="ru-RU" sz="4800" dirty="0"/>
              <a:t>, </a:t>
            </a:r>
            <a:endParaRPr lang="ru-RU" sz="4800" dirty="0" smtClean="0"/>
          </a:p>
          <a:p>
            <a:r>
              <a:rPr lang="ru-RU" sz="4800" dirty="0" smtClean="0"/>
              <a:t>беркут </a:t>
            </a:r>
          </a:p>
          <a:p>
            <a:r>
              <a:rPr lang="ru-RU" sz="4800" dirty="0" smtClean="0"/>
              <a:t>и </a:t>
            </a:r>
            <a:r>
              <a:rPr lang="ru-RU" sz="4800" dirty="0"/>
              <a:t>др. </a:t>
            </a:r>
          </a:p>
        </p:txBody>
      </p:sp>
      <p:pic>
        <p:nvPicPr>
          <p:cNvPr id="1026" name="Picture 2" descr="https://storm.sprashivai.ru/19,73dd53203564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26" y="2551606"/>
            <a:ext cx="4897391" cy="3673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4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422" y="276498"/>
            <a:ext cx="8429897" cy="1151965"/>
          </a:xfrm>
        </p:spPr>
        <p:txBody>
          <a:bodyPr/>
          <a:lstStyle/>
          <a:p>
            <a:pPr algn="ctr"/>
            <a:r>
              <a:rPr lang="ru-RU" sz="4000" dirty="0"/>
              <a:t>Много слов вошло в русский язык из греческого и латинского языков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1558835"/>
            <a:ext cx="43368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Император, </a:t>
            </a:r>
            <a:r>
              <a:rPr lang="ru-RU" sz="4400" dirty="0"/>
              <a:t>календарь, кровать, кукла, лауреат, скамья, литера, филолог, псалтырь и др. </a:t>
            </a:r>
          </a:p>
        </p:txBody>
      </p:sp>
      <p:pic>
        <p:nvPicPr>
          <p:cNvPr id="2050" name="Picture 2" descr="https://img2.freepng.ru/20181118/ahb/kisspng-clip-art-ancient-greece-greek-mythology-portable-n-design-wilds-cat-5bf17bf91bc0b9.9012007115425525691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69" y="1798017"/>
            <a:ext cx="2804201" cy="3676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4" y="311332"/>
            <a:ext cx="8586651" cy="1151965"/>
          </a:xfrm>
        </p:spPr>
        <p:txBody>
          <a:bodyPr/>
          <a:lstStyle/>
          <a:p>
            <a:pPr algn="ctr"/>
            <a:r>
              <a:rPr lang="ru-RU" sz="3200" dirty="0"/>
              <a:t>Особое место в русском языке занимают старославянизмы – слова, которые пришли к нам из старославянского языка.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79" y="1691622"/>
            <a:ext cx="841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Старославянский и древнерусский язык – родственные языки,  поэтому многие старославянизмы имеют пары в русском языке: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368731"/>
            <a:ext cx="40407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г</a:t>
            </a:r>
            <a:r>
              <a:rPr lang="ru-RU" sz="3600" b="1" dirty="0">
                <a:solidFill>
                  <a:schemeClr val="accent1"/>
                </a:solidFill>
              </a:rPr>
              <a:t>ла</a:t>
            </a:r>
            <a:r>
              <a:rPr lang="ru-RU" sz="3600" dirty="0"/>
              <a:t>с – г</a:t>
            </a:r>
            <a:r>
              <a:rPr lang="ru-RU" sz="3600" b="1" dirty="0">
                <a:solidFill>
                  <a:schemeClr val="accent1"/>
                </a:solidFill>
              </a:rPr>
              <a:t>оло</a:t>
            </a:r>
            <a:r>
              <a:rPr lang="ru-RU" sz="3600" dirty="0"/>
              <a:t>с, </a:t>
            </a:r>
            <a:endParaRPr lang="ru-RU" sz="3600" dirty="0" smtClean="0"/>
          </a:p>
          <a:p>
            <a:r>
              <a:rPr lang="ru-RU" sz="3600" dirty="0" smtClean="0"/>
              <a:t>г</a:t>
            </a:r>
            <a:r>
              <a:rPr lang="ru-RU" sz="3600" b="1" dirty="0" smtClean="0">
                <a:solidFill>
                  <a:schemeClr val="accent1"/>
                </a:solidFill>
              </a:rPr>
              <a:t>ра</a:t>
            </a:r>
            <a:r>
              <a:rPr lang="ru-RU" sz="3600" dirty="0" smtClean="0"/>
              <a:t>д </a:t>
            </a:r>
            <a:r>
              <a:rPr lang="ru-RU" sz="3600" dirty="0"/>
              <a:t>– г</a:t>
            </a:r>
            <a:r>
              <a:rPr lang="ru-RU" sz="3600" b="1" dirty="0">
                <a:solidFill>
                  <a:schemeClr val="accent1"/>
                </a:solidFill>
              </a:rPr>
              <a:t>оро</a:t>
            </a:r>
            <a:r>
              <a:rPr lang="ru-RU" sz="3600" dirty="0"/>
              <a:t>д, </a:t>
            </a:r>
            <a:endParaRPr lang="ru-RU" sz="3600" dirty="0" smtClean="0"/>
          </a:p>
          <a:p>
            <a:r>
              <a:rPr lang="ru-RU" sz="3600" dirty="0" smtClean="0"/>
              <a:t>г</a:t>
            </a:r>
            <a:r>
              <a:rPr lang="ru-RU" sz="3600" b="1" dirty="0" smtClean="0">
                <a:solidFill>
                  <a:schemeClr val="accent1"/>
                </a:solidFill>
              </a:rPr>
              <a:t>ла</a:t>
            </a:r>
            <a:r>
              <a:rPr lang="ru-RU" sz="3600" dirty="0" smtClean="0"/>
              <a:t>ва </a:t>
            </a:r>
            <a:r>
              <a:rPr lang="ru-RU" sz="3600" dirty="0"/>
              <a:t>– г</a:t>
            </a:r>
            <a:r>
              <a:rPr lang="ru-RU" sz="3600" b="1" dirty="0">
                <a:solidFill>
                  <a:schemeClr val="accent1"/>
                </a:solidFill>
              </a:rPr>
              <a:t>оло</a:t>
            </a:r>
            <a:r>
              <a:rPr lang="ru-RU" sz="3600" dirty="0"/>
              <a:t>ва, </a:t>
            </a:r>
            <a:endParaRPr lang="ru-RU" sz="3600" dirty="0" smtClean="0"/>
          </a:p>
          <a:p>
            <a:r>
              <a:rPr lang="ru-RU" sz="3600" dirty="0" smtClean="0"/>
              <a:t>з</a:t>
            </a:r>
            <a:r>
              <a:rPr lang="ru-RU" sz="3600" b="1" dirty="0" smtClean="0">
                <a:solidFill>
                  <a:schemeClr val="accent1"/>
                </a:solidFill>
              </a:rPr>
              <a:t>ла</a:t>
            </a:r>
            <a:r>
              <a:rPr lang="ru-RU" sz="3600" dirty="0" smtClean="0"/>
              <a:t>то </a:t>
            </a:r>
            <a:r>
              <a:rPr lang="ru-RU" sz="3600" dirty="0"/>
              <a:t>– з</a:t>
            </a:r>
            <a:r>
              <a:rPr lang="ru-RU" sz="3600" b="1" dirty="0">
                <a:solidFill>
                  <a:schemeClr val="accent1"/>
                </a:solidFill>
              </a:rPr>
              <a:t>оло</a:t>
            </a:r>
            <a:r>
              <a:rPr lang="ru-RU" sz="3600" dirty="0"/>
              <a:t>то, </a:t>
            </a:r>
            <a:endParaRPr lang="ru-RU" sz="3600" dirty="0" smtClean="0"/>
          </a:p>
          <a:p>
            <a:r>
              <a:rPr lang="ru-RU" sz="3600" dirty="0" smtClean="0"/>
              <a:t>ст</a:t>
            </a:r>
            <a:r>
              <a:rPr lang="ru-RU" sz="3600" b="1" dirty="0" smtClean="0">
                <a:solidFill>
                  <a:schemeClr val="accent1"/>
                </a:solidFill>
              </a:rPr>
              <a:t>ра</a:t>
            </a:r>
            <a:r>
              <a:rPr lang="ru-RU" sz="3600" dirty="0" smtClean="0"/>
              <a:t>на </a:t>
            </a:r>
            <a:r>
              <a:rPr lang="ru-RU" sz="3600" dirty="0"/>
              <a:t>– ст</a:t>
            </a:r>
            <a:r>
              <a:rPr lang="ru-RU" sz="3600" b="1" dirty="0">
                <a:solidFill>
                  <a:schemeClr val="accent1"/>
                </a:solidFill>
              </a:rPr>
              <a:t>оро</a:t>
            </a:r>
            <a:r>
              <a:rPr lang="ru-RU" sz="3600" dirty="0"/>
              <a:t>на, </a:t>
            </a:r>
            <a:endParaRPr lang="ru-RU" sz="3600" dirty="0" smtClean="0"/>
          </a:p>
          <a:p>
            <a:r>
              <a:rPr lang="ru-RU" sz="3600" dirty="0" smtClean="0"/>
              <a:t>в</a:t>
            </a:r>
            <a:r>
              <a:rPr lang="ru-RU" sz="3600" b="1" dirty="0" smtClean="0">
                <a:solidFill>
                  <a:schemeClr val="accent1"/>
                </a:solidFill>
              </a:rPr>
              <a:t>ла</a:t>
            </a:r>
            <a:r>
              <a:rPr lang="ru-RU" sz="3600" dirty="0" smtClean="0"/>
              <a:t>сть </a:t>
            </a:r>
            <a:r>
              <a:rPr lang="ru-RU" sz="3600" dirty="0"/>
              <a:t>– в</a:t>
            </a:r>
            <a:r>
              <a:rPr lang="ru-RU" sz="3600" b="1" dirty="0">
                <a:solidFill>
                  <a:schemeClr val="accent1"/>
                </a:solidFill>
              </a:rPr>
              <a:t>оло</a:t>
            </a:r>
            <a:r>
              <a:rPr lang="ru-RU" sz="3600" dirty="0"/>
              <a:t>сть </a:t>
            </a:r>
            <a:endParaRPr lang="ru-RU" sz="36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др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14651" y="3415171"/>
            <a:ext cx="466779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Неполногласие и полногласие – признак старославянизмов!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341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" y="363584"/>
            <a:ext cx="8586652" cy="1151965"/>
          </a:xfrm>
        </p:spPr>
        <p:txBody>
          <a:bodyPr/>
          <a:lstStyle/>
          <a:p>
            <a:pPr algn="ctr"/>
            <a:r>
              <a:rPr lang="ru-RU" sz="3200" dirty="0"/>
              <a:t>В эпоху Петра </a:t>
            </a:r>
            <a:r>
              <a:rPr lang="en-US" sz="3200" dirty="0"/>
              <a:t>I</a:t>
            </a:r>
            <a:r>
              <a:rPr lang="ru-RU" sz="3200" dirty="0"/>
              <a:t> много слов пришло из немецкого и голландского языков, это связано с развитием мореходства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337" y="1515549"/>
            <a:ext cx="41888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навигация, гавань, </a:t>
            </a:r>
            <a:r>
              <a:rPr lang="ru-RU" sz="4400" dirty="0" smtClean="0"/>
              <a:t>матрос, </a:t>
            </a:r>
            <a:r>
              <a:rPr lang="ru-RU" sz="4400" i="1" dirty="0"/>
              <a:t> </a:t>
            </a:r>
            <a:r>
              <a:rPr lang="ru-RU" sz="4400" dirty="0"/>
              <a:t>верфь, гавань, дрейф, лавировать, </a:t>
            </a:r>
            <a:r>
              <a:rPr lang="ru-RU" sz="4400" dirty="0" smtClean="0"/>
              <a:t>лоцман </a:t>
            </a:r>
            <a:r>
              <a:rPr lang="ru-RU" sz="4400" dirty="0"/>
              <a:t>и </a:t>
            </a:r>
            <a:r>
              <a:rPr lang="ru-RU" sz="4400" dirty="0" err="1"/>
              <a:t>др</a:t>
            </a:r>
            <a:endParaRPr lang="ru-RU" sz="4400" dirty="0"/>
          </a:p>
        </p:txBody>
      </p:sp>
      <p:pic>
        <p:nvPicPr>
          <p:cNvPr id="3074" name="Picture 2" descr="https://s00.yaplakal.com/pics/pics_original/2/3/9/14271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12" y="1864389"/>
            <a:ext cx="3278212" cy="4370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337" y="5670533"/>
            <a:ext cx="858665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Известно, однако, что сам Пётр негативно относился к засилью иностранных слов и требовал от своих современников писать «как можно вразумительней», не злоупотребляя нерусскими словами. </a:t>
            </a:r>
          </a:p>
        </p:txBody>
      </p:sp>
    </p:spTree>
    <p:extLst>
      <p:ext uri="{BB962C8B-B14F-4D97-AF65-F5344CB8AC3E}">
        <p14:creationId xmlns:p14="http://schemas.microsoft.com/office/powerpoint/2010/main" val="32190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74" y="171995"/>
            <a:ext cx="8499020" cy="1151965"/>
          </a:xfrm>
        </p:spPr>
        <p:txBody>
          <a:bodyPr/>
          <a:lstStyle/>
          <a:p>
            <a:pPr algn="ctr"/>
            <a:r>
              <a:rPr lang="ru-RU" sz="3600" dirty="0"/>
              <a:t>Очень много в русском языке слов, заимствованных из французского языка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174" y="1393371"/>
            <a:ext cx="393572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жанр, сюжет, режиссер, репертуар, фойе, жалюзи, гардероб, пальто, кашне, комбинезон и др.  </a:t>
            </a:r>
          </a:p>
          <a:p>
            <a:endParaRPr lang="ru-RU" dirty="0"/>
          </a:p>
        </p:txBody>
      </p:sp>
      <p:pic>
        <p:nvPicPr>
          <p:cNvPr id="4098" name="Picture 2" descr="https://onlinevps.ir/img/france-onlinev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54" y="1764505"/>
            <a:ext cx="4231844" cy="3373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" y="459378"/>
            <a:ext cx="8586652" cy="1151965"/>
          </a:xfrm>
        </p:spPr>
        <p:txBody>
          <a:bodyPr/>
          <a:lstStyle/>
          <a:p>
            <a:pPr algn="ctr"/>
            <a:r>
              <a:rPr lang="ru-RU" sz="4000" dirty="0"/>
              <a:t>Каковы же причины заимствования слов в русском языке?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1933303"/>
            <a:ext cx="8586652" cy="4801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2400" dirty="0"/>
              <a:t>Потребность в наименовании новых предметов,  явлений  и отсутствие соответствующего наименования в русском языке, например, </a:t>
            </a:r>
            <a:r>
              <a:rPr lang="ru-RU" sz="2400" b="1" dirty="0"/>
              <a:t>ноутбук, сканер, виртуальный, спрей </a:t>
            </a:r>
            <a:r>
              <a:rPr lang="ru-RU" sz="2400" dirty="0"/>
              <a:t>и др.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2400" dirty="0"/>
              <a:t>Иноязычное слово более выразительно и воспринимается как «престижное», например, </a:t>
            </a:r>
            <a:r>
              <a:rPr lang="ru-RU" sz="2400" b="1" dirty="0"/>
              <a:t>«презентация» </a:t>
            </a:r>
            <a:r>
              <a:rPr lang="ru-RU" sz="2400" dirty="0"/>
              <a:t>или </a:t>
            </a:r>
            <a:r>
              <a:rPr lang="ru-RU" sz="2400" b="1" dirty="0"/>
              <a:t>«шоу» </a:t>
            </a:r>
            <a:r>
              <a:rPr lang="ru-RU" sz="2400" dirty="0"/>
              <a:t>вместо русского слова «представление», </a:t>
            </a:r>
            <a:r>
              <a:rPr lang="ru-RU" sz="2400" b="1" dirty="0"/>
              <a:t>«имидж» </a:t>
            </a:r>
            <a:r>
              <a:rPr lang="ru-RU" sz="2400" dirty="0"/>
              <a:t>вместо «образ», </a:t>
            </a:r>
            <a:r>
              <a:rPr lang="ru-RU" sz="2400" b="1" dirty="0"/>
              <a:t>«эксклюзивный» </a:t>
            </a:r>
            <a:r>
              <a:rPr lang="ru-RU" sz="2400" dirty="0"/>
              <a:t>вместо «исключительный», </a:t>
            </a:r>
            <a:r>
              <a:rPr lang="ru-RU" sz="2400" b="1" dirty="0"/>
              <a:t>«прайс» </a:t>
            </a:r>
            <a:r>
              <a:rPr lang="ru-RU" sz="2400" dirty="0"/>
              <a:t>вместо «прейскурант».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sz="2400" dirty="0"/>
              <a:t> Необходимость конкретно выразить значение слова. Например, вместо слова </a:t>
            </a:r>
            <a:r>
              <a:rPr lang="ru-RU" sz="2400" b="1" dirty="0"/>
              <a:t>«сэндвич» </a:t>
            </a:r>
            <a:r>
              <a:rPr lang="ru-RU" sz="2400" dirty="0"/>
              <a:t>(два вместе сложенных ломтика хлеба с какой–</a:t>
            </a:r>
            <a:r>
              <a:rPr lang="ru-RU" sz="2400" dirty="0" err="1"/>
              <a:t>нибудь</a:t>
            </a:r>
            <a:r>
              <a:rPr lang="ru-RU" sz="2400" dirty="0"/>
              <a:t> начинкой) – </a:t>
            </a:r>
            <a:r>
              <a:rPr lang="ru-RU" sz="2400" b="1" dirty="0"/>
              <a:t>«гамбургер», </a:t>
            </a:r>
            <a:r>
              <a:rPr lang="ru-RU" sz="2400" b="1" dirty="0" err="1"/>
              <a:t>чизбургер</a:t>
            </a:r>
            <a:r>
              <a:rPr lang="ru-RU" sz="2400" b="1" dirty="0"/>
              <a:t>, «</a:t>
            </a:r>
            <a:r>
              <a:rPr lang="ru-RU" sz="2400" b="1" dirty="0" err="1"/>
              <a:t>чикенбургер</a:t>
            </a:r>
            <a:r>
              <a:rPr lang="ru-RU" sz="2400" b="1" dirty="0"/>
              <a:t>», </a:t>
            </a:r>
            <a:r>
              <a:rPr lang="ru-RU" sz="2400" b="1" dirty="0" err="1"/>
              <a:t>фишбургер</a:t>
            </a:r>
            <a:r>
              <a:rPr lang="ru-RU" sz="2400" b="1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62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67</TotalTime>
  <Words>834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Главное мероприятие</vt:lpstr>
      <vt:lpstr>Иноязычная лексика в разговорной речи, дисплейных текстах, современной публицистике.</vt:lpstr>
      <vt:lpstr>Презентация PowerPoint</vt:lpstr>
      <vt:lpstr>Презентация PowerPoint</vt:lpstr>
      <vt:lpstr>Одни из наиболее ранних заимствований – заимствования из тюркских языков</vt:lpstr>
      <vt:lpstr>Много слов вошло в русский язык из греческого и латинского языков</vt:lpstr>
      <vt:lpstr>Особое место в русском языке занимают старославянизмы – слова, которые пришли к нам из старославянского языка. </vt:lpstr>
      <vt:lpstr>В эпоху Петра I много слов пришло из немецкого и голландского языков, это связано с развитием мореходства</vt:lpstr>
      <vt:lpstr>Очень много в русском языке слов, заимствованных из французского языка</vt:lpstr>
      <vt:lpstr>Каковы же причины заимствования слов в русском языке?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Иноязычная лексика в разговорной речи, дисплейных текстах, современной публицистике.</dc:title>
  <dc:creator>Учетная запись Майкрософт</dc:creator>
  <cp:lastModifiedBy>Учетная запись Майкрософт</cp:lastModifiedBy>
  <cp:revision>8</cp:revision>
  <dcterms:created xsi:type="dcterms:W3CDTF">2022-11-07T02:58:53Z</dcterms:created>
  <dcterms:modified xsi:type="dcterms:W3CDTF">2022-11-07T04:06:33Z</dcterms:modified>
</cp:coreProperties>
</file>