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0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160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BCEA7-5710-441A-9657-84BBE41095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643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93047-2BF1-4F52-A3A4-5998CC41B6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28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5FDE39-75CC-4FBD-A1C9-CD1BD14146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066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1A0C8-16CA-4AED-83A3-F6F402353E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786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E90D3-7CF4-47B1-AA42-E7F979A8E3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573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E222F-7B9E-442E-A5B3-F0DBFFA3ED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55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AEAD4-0AC4-4EF0-9B26-42DCE1CE23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345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62215-FF69-4CF1-B0F8-2184809E52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699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DF530-1E34-4B0D-96AC-4B516AD3D2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776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B5D2C-6342-49D4-A287-C65E5AB097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488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48E67-AF70-444E-B91D-A6E4D13E32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129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CCB3C1E-C94C-4FAA-ABB3-E495326A642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" name="Picture 2" descr="http://mirpps.ru/fon-dlja-prezentacii/44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288" y="-3875"/>
            <a:ext cx="9176288" cy="691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ll-biography.ru/alpha/a/astafev-viktor-astafyev-vikto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asdin.ru/2001-9-10/img/rogdest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143000"/>
            <a:ext cx="3505200" cy="4038600"/>
          </a:xfrm>
        </p:spPr>
        <p:txBody>
          <a:bodyPr/>
          <a:lstStyle/>
          <a:p>
            <a:pPr algn="ctr" eaLnBrk="1" hangingPunct="1"/>
            <a:r>
              <a:rPr lang="ru-RU" altLang="ru-RU" sz="4000" b="1" dirty="0" smtClean="0">
                <a:solidFill>
                  <a:schemeClr val="bg2"/>
                </a:solidFill>
                <a:hlinkClick r:id="rId2"/>
              </a:rPr>
              <a:t>Биография </a:t>
            </a:r>
            <a:r>
              <a:rPr lang="ru-RU" altLang="ru-RU" sz="4000" b="1" dirty="0">
                <a:solidFill>
                  <a:schemeClr val="bg2"/>
                </a:solidFill>
                <a:hlinkClick r:id="rId2"/>
              </a:rPr>
              <a:t>Астафьева Виктора </a:t>
            </a:r>
            <a:r>
              <a:rPr lang="ru-RU" altLang="ru-RU" sz="4000" b="1" dirty="0" smtClean="0">
                <a:solidFill>
                  <a:schemeClr val="bg2"/>
                </a:solidFill>
                <a:hlinkClick r:id="rId2"/>
              </a:rPr>
              <a:t>Петровича</a:t>
            </a:r>
            <a:r>
              <a:rPr lang="ru-RU" altLang="ru-RU" sz="4000" b="1" dirty="0" smtClean="0">
                <a:solidFill>
                  <a:schemeClr val="bg2"/>
                </a:solidFill>
              </a:rPr>
              <a:t/>
            </a:r>
            <a:br>
              <a:rPr lang="ru-RU" altLang="ru-RU" sz="4000" b="1" dirty="0" smtClean="0">
                <a:solidFill>
                  <a:schemeClr val="bg2"/>
                </a:solidFill>
              </a:rPr>
            </a:br>
            <a:r>
              <a:rPr lang="ru-RU" altLang="ru-RU" sz="4000" b="1" dirty="0" smtClean="0">
                <a:solidFill>
                  <a:schemeClr val="bg2"/>
                </a:solidFill>
              </a:rPr>
              <a:t/>
            </a:r>
            <a:br>
              <a:rPr lang="ru-RU" altLang="ru-RU" sz="4000" b="1" dirty="0" smtClean="0">
                <a:solidFill>
                  <a:schemeClr val="bg2"/>
                </a:solidFill>
              </a:rPr>
            </a:br>
            <a:r>
              <a:rPr lang="ru-RU" altLang="ru-RU" sz="4000" b="1" dirty="0" smtClean="0">
                <a:solidFill>
                  <a:schemeClr val="bg2"/>
                </a:solidFill>
              </a:rPr>
              <a:t>(1924 – 2001)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10000" y="1066800"/>
            <a:ext cx="5410200" cy="4648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5" r="23333"/>
          <a:stretch/>
        </p:blipFill>
        <p:spPr>
          <a:xfrm>
            <a:off x="4419600" y="951598"/>
            <a:ext cx="4191000" cy="4905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Приезд в Красноярск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Собрав денег на билет, Виктор уезжает к Красноярск, поступает в ФЗО. «Группу и профессию в ФЗО я не выбирал — они сами меня выбрали», -  расскажет впоследствии писатель. Окончив учебу, он работает составителем поездов на станции Базаиха под Красноярском.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Путь – дорожка фронтовая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Осенью 1942 года Виктор Астафьев добровольцем уходит в армию, а весной 1943 года попадает на фронт. Воюет на Брянском. Воронежском и Степном фронтах, объединившихся затем в Первый Украинский. Фронтовая биография солдата Астафьева отмечена орденом Красной Звезды, медалями «За отвагу», «За победу над Германией» и «За освобождение Польши». Несколько раз он был тяжело ранен.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Демобилизация и мирный труд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b="1" smtClean="0">
                <a:latin typeface="Times New Roman" panose="02020603050405020304" pitchFamily="18" charset="0"/>
              </a:rPr>
              <a:t>Осенью 1945 года В. П. Астафьев демобилизуется из армии и вместе со своей женой, рядовой Марией Семеновной Корякиной, приезжает на ее родину — в город Чусовой на западном Урале.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smtClean="0">
                <a:latin typeface="Times New Roman" panose="02020603050405020304" pitchFamily="18" charset="0"/>
              </a:rPr>
              <a:t>По состоянию здоровья Виктор уже не может вернуться к своей специальности и, чтобы кормить семью, работает слесарем, чернорабочим, грузчиком, плотником, мойщиком мясных туш, вахтером мясокомбината.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Ast23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95400"/>
            <a:ext cx="32861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974725" y="523875"/>
            <a:ext cx="6619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chemeClr val="bg2"/>
                </a:solidFill>
                <a:latin typeface="Times New Roman" panose="02020603050405020304" pitchFamily="18" charset="0"/>
              </a:rPr>
              <a:t>В.П. Астафьев с женой М.С. Корякиной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Тяжёлая утрата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В марте 1947 года в молодой семье родилась дочка, но в  начале сентября девочка умерла от тяжелой болезни, — время было голодное, продовольственных карточек взять было неоткуда.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Жизнь продолжается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В мае 1948 года у Астафьевых родилась дочь Ирина, а в марте 1950 года — сын Андрей.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latin typeface="Times New Roman" panose="02020603050405020304" pitchFamily="18" charset="0"/>
              </a:rPr>
              <a:t>Начало литературной деятельности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В 1951 году, попав как-то на занятие литературного кружка при газете «Чусовской рабочий», Виктор Петрович за одну ночь написал рассказ «Гражданский человек»; впоследствии он назовет его «Сибиряк». С 1951 но 1955 год Астафьев работает литературным сотрудником газеты «Чусовской рабочий.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smtClean="0">
                <a:latin typeface="Times New Roman" panose="02020603050405020304" pitchFamily="18" charset="0"/>
              </a:rPr>
              <a:t>Первые изданные произведения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В 1953 году в Перми выходит его первая книжка рассказов — «До будущей весны», а в 1955 году вторая — «Огоньки». Это рассказы для детей. В 1955-1957 годах он пишет роман «Тают снега», издает еще две книги для детей: «Васюткино озеро» (1956) и «Дядя Кузя, куры, лиса и кот» (1957), печатает очерки и рассказы в альманахе «Прикамье», журнале «Смена», сборниках «Охотничьи были» и «Приметы времени».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Член Союза писателей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С апреля 1957 года Астафьев — спецкор Пермского областного радио. В 1958 году увидел свет его роман «Тают снега».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b="1" smtClean="0">
                <a:latin typeface="Times New Roman" panose="02020603050405020304" pitchFamily="18" charset="0"/>
              </a:rPr>
              <a:t>    В. П. Астафьева принимают в Союз писателей РСФСР.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Литературная учёба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В 1959 году его направляют на Высшие литературные курсы при Литературном институте имени М. Горького. Два года он учится в Москве.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Человек родился!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1 мая 1924 года в селе Овсянка, что на берегу Енисея, недалеко от Красноярска, в семье Петра Павловича и Лидии Ильиничны Астафьевых родился сын Виктор.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Переезды…Переезды…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В 1962 году семья переехала в Пермь, а в 1969 году — в Вологду.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Высокие награды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Times New Roman" panose="02020603050405020304" pitchFamily="18" charset="0"/>
              </a:rPr>
              <a:t>В 1975 году за повести «Перевал», «Последний поклон», «Кража», «Пастух и пастушка» В. П. Астафьеву была присуждена Государственная премия РСФСР имени М. Горького.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Times New Roman" panose="02020603050405020304" pitchFamily="18" charset="0"/>
              </a:rPr>
              <a:t>В 1978 году за повествование в рассказах «Царь-рыба» В. П. Астафьев был удостоен Государственной премии СССР.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Times New Roman" panose="02020603050405020304" pitchFamily="18" charset="0"/>
              </a:rPr>
              <a:t>В 1989 году В. П. Астафьеву присвоено звание Героя Социалистического Труда.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Times New Roman" panose="02020603050405020304" pitchFamily="18" charset="0"/>
              </a:rPr>
              <a:t>В 1991 году за повесть «Зрячий посох» писатель был удостоен Государственной премии СССР.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endParaRPr lang="ru-RU" altLang="ru-RU" sz="18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Times New Roman" panose="02020603050405020304" pitchFamily="18" charset="0"/>
              </a:rPr>
              <a:t>В 1995 году за роман «Прокляты и убиты» В. П. Астафьев был удостоен Государственной премии России.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Times New Roman" panose="02020603050405020304" pitchFamily="18" charset="0"/>
              </a:rPr>
              <a:t>В 1997 году писателю присуждена Международная Пушкинская премия, а в 1998 году он удостоен премии «За честь и достоинство таланта» Международного литфонда.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Times New Roman" panose="02020603050405020304" pitchFamily="18" charset="0"/>
              </a:rPr>
              <a:t>В конце 1998 года В. П. Астафьеву присуждена премия имени Аполлона Григорьева Академии русской современной словесности.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Тяжёлая утрата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17 августа 1987 года скоропостижно умирает дочь Астафьевых Ирина. Ее привозят из Вологды и хоронят на кладбище в Овсянке. Виктор Петрович и Мария Семеновна забирают к себе маленьких внуков Витю и Полю.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Ast10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3914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898525" y="828675"/>
            <a:ext cx="680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chemeClr val="bg2"/>
                </a:solidFill>
                <a:latin typeface="Times New Roman" panose="02020603050405020304" pitchFamily="18" charset="0"/>
              </a:rPr>
              <a:t>В.П. Астафьев с внуками Витей и Полей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Последний поклон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В.П. Астафьев скончался 29 ноября 2001 года. Похоронен на кладбище посёлка Овсянка.</a:t>
            </a:r>
          </a:p>
        </p:txBody>
      </p:sp>
      <p:pic>
        <p:nvPicPr>
          <p:cNvPr id="26628" name="Picture 5" descr="Ast32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90800"/>
            <a:ext cx="6019800" cy="402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Ast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620000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1508125" y="676275"/>
            <a:ext cx="6892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chemeClr val="bg2"/>
                </a:solidFill>
                <a:latin typeface="Times New Roman" panose="02020603050405020304" pitchFamily="18" charset="0"/>
              </a:rPr>
              <a:t>Рябина – любимое дерево В.П. Астафьева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Ast14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391400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7"/>
          <p:cNvSpPr txBox="1">
            <a:spLocks noChangeArrowheads="1"/>
          </p:cNvSpPr>
          <p:nvPr/>
        </p:nvSpPr>
        <p:spPr bwMode="auto">
          <a:xfrm>
            <a:off x="685800" y="720725"/>
            <a:ext cx="792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bg2"/>
                </a:solidFill>
                <a:latin typeface="Times New Roman" panose="02020603050405020304" pitchFamily="18" charset="0"/>
              </a:rPr>
              <a:t>М.С. Горбачёв и Р.М. Горбачёва в гостях у Астафьевых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Ast6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3914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669925" y="523875"/>
            <a:ext cx="8097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chemeClr val="bg2"/>
                </a:solidFill>
                <a:latin typeface="Times New Roman" panose="02020603050405020304" pitchFamily="18" charset="0"/>
              </a:rPr>
              <a:t>В этом доме родился Виктор Петрович Астафьев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Ast30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162800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050925" y="438150"/>
            <a:ext cx="7745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chemeClr val="bg2"/>
                </a:solidFill>
              </a:rPr>
              <a:t>Деревня Овсянка под Красноярском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Первая тяжёлая утрата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В семь лет мальчик потерял мать — она утонула в реке, зацепившись косой за основание боны.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b="1" smtClean="0">
                <a:latin typeface="Times New Roman" panose="02020603050405020304" pitchFamily="18" charset="0"/>
              </a:rPr>
              <a:t>   В. П. Астафьев никогда не привыкнет к этой потере. Все ему «не верится, что мамы нет и никогда не будет». Заступницей и кормилицей мальчика становится его бабушка — Екатерина Петровна.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Переезд в Игарку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С отцом и мачехой Виктор переезжает в Игарку. «Диких заработков», на которые рассчитывал отец, не оказалось, отношения с мачехой не сложились, она спихивает обузу в лице ребенка с плеч. Мальчик лишается крова и средств к существованию, бродяжничает, затем попадает в детдом- интернат. «Самостоятельную жизнь я начал сразу, безо всякой подготовки», — напишет впоследствии В. П. Астафьев.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Любимый учитель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Учитель школы-интерната сибирский поэт Игнатий Дмитриевич Рождественский замечает в Викторе склонность к литературе и развивает ее. Сочинение о любимом озере, напечатанное в школьном журнале, развернется позднее в рассказ «Васюткино озеро».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Картинка 2 из 1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76400"/>
            <a:ext cx="3632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381000" y="304800"/>
            <a:ext cx="84693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bg2"/>
                </a:solidFill>
                <a:latin typeface="Times New Roman" panose="02020603050405020304" pitchFamily="18" charset="0"/>
              </a:rPr>
              <a:t>Красноярский поэт Игнатий Дмитриевич Рождественский, </a:t>
            </a:r>
          </a:p>
          <a:p>
            <a:pPr eaLnBrk="1" hangingPunct="1"/>
            <a:r>
              <a:rPr lang="ru-RU" altLang="ru-RU" sz="2400" b="1">
                <a:solidFill>
                  <a:schemeClr val="bg2"/>
                </a:solidFill>
                <a:latin typeface="Times New Roman" panose="02020603050405020304" pitchFamily="18" charset="0"/>
              </a:rPr>
              <a:t>любимый учитель В.П. Астафьева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Начало трудовой жизни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Times New Roman" panose="02020603050405020304" pitchFamily="18" charset="0"/>
              </a:rPr>
              <a:t>Окончив школу-интернат, подросток зарабатывает себе на хлеб на станции Курейка. «Детство мое осталось в далеком Заполярье, — напишет спустя годы В. П. Астафьев. — Дитя, по выражению деда Павла, „не рожено, не прошено, папой с мамой брошено“, тоже куда-то девалось, точнее — откатилось от меня. Чужой себе и всем, подросток или юноша вступал во взрослую трудовую жизнь военной поры».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ровень">
  <a:themeElements>
    <a:clrScheme name="Custom 3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666600"/>
      </a:hlink>
      <a:folHlink>
        <a:srgbClr val="6666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161</TotalTime>
  <Words>955</Words>
  <Application>Microsoft Office PowerPoint</Application>
  <PresentationFormat>On-screen Show (4:3)</PresentationFormat>
  <Paragraphs>54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Garamond</vt:lpstr>
      <vt:lpstr>Times New Roman</vt:lpstr>
      <vt:lpstr>Verdana</vt:lpstr>
      <vt:lpstr>Wingdings</vt:lpstr>
      <vt:lpstr>Уровень</vt:lpstr>
      <vt:lpstr>Биография Астафьева Виктора Петровича  (1924 – 2001)</vt:lpstr>
      <vt:lpstr>Человек родился!</vt:lpstr>
      <vt:lpstr>PowerPoint Presentation</vt:lpstr>
      <vt:lpstr>PowerPoint Presentation</vt:lpstr>
      <vt:lpstr>Первая тяжёлая утрата</vt:lpstr>
      <vt:lpstr>Переезд в Игарку</vt:lpstr>
      <vt:lpstr>Любимый учитель</vt:lpstr>
      <vt:lpstr>PowerPoint Presentation</vt:lpstr>
      <vt:lpstr>Начало трудовой жизни</vt:lpstr>
      <vt:lpstr>Приезд в Красноярск</vt:lpstr>
      <vt:lpstr>Путь – дорожка фронтовая</vt:lpstr>
      <vt:lpstr>Демобилизация и мирный труд</vt:lpstr>
      <vt:lpstr>PowerPoint Presentation</vt:lpstr>
      <vt:lpstr>Тяжёлая утрата</vt:lpstr>
      <vt:lpstr>Жизнь продолжается</vt:lpstr>
      <vt:lpstr>Начало литературной деятельности</vt:lpstr>
      <vt:lpstr>Первые изданные произведения</vt:lpstr>
      <vt:lpstr>Член Союза писателей</vt:lpstr>
      <vt:lpstr>Литературная учёба</vt:lpstr>
      <vt:lpstr>Переезды…Переезды…</vt:lpstr>
      <vt:lpstr>Высокие награды</vt:lpstr>
      <vt:lpstr>Тяжёлая утрата</vt:lpstr>
      <vt:lpstr>PowerPoint Presentation</vt:lpstr>
      <vt:lpstr>Последний поклон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Tema</dc:creator>
  <cp:lastModifiedBy>Yaroslav Batozskiy</cp:lastModifiedBy>
  <cp:revision>6</cp:revision>
  <cp:lastPrinted>1601-01-01T00:00:00Z</cp:lastPrinted>
  <dcterms:created xsi:type="dcterms:W3CDTF">1601-01-01T00:00:00Z</dcterms:created>
  <dcterms:modified xsi:type="dcterms:W3CDTF">2015-08-01T13:15:44Z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