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70" r:id="rId14"/>
    <p:sldId id="271" r:id="rId15"/>
    <p:sldId id="26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10C-CAFA-4637-A530-FB75EFB6A3C6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FC27-D80A-45D3-8859-8CE4DEF2E7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000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10C-CAFA-4637-A530-FB75EFB6A3C6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FC27-D80A-45D3-8859-8CE4DEF2E7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4808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10C-CAFA-4637-A530-FB75EFB6A3C6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FC27-D80A-45D3-8859-8CE4DEF2E7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687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10C-CAFA-4637-A530-FB75EFB6A3C6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FC27-D80A-45D3-8859-8CE4DEF2E7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120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10C-CAFA-4637-A530-FB75EFB6A3C6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FC27-D80A-45D3-8859-8CE4DEF2E7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720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10C-CAFA-4637-A530-FB75EFB6A3C6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FC27-D80A-45D3-8859-8CE4DEF2E7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567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10C-CAFA-4637-A530-FB75EFB6A3C6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FC27-D80A-45D3-8859-8CE4DEF2E7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249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10C-CAFA-4637-A530-FB75EFB6A3C6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FC27-D80A-45D3-8859-8CE4DEF2E7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377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10C-CAFA-4637-A530-FB75EFB6A3C6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FC27-D80A-45D3-8859-8CE4DEF2E7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42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10C-CAFA-4637-A530-FB75EFB6A3C6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FC27-D80A-45D3-8859-8CE4DEF2E7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981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D10C-CAFA-4637-A530-FB75EFB6A3C6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FC27-D80A-45D3-8859-8CE4DEF2E7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865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1D10C-CAFA-4637-A530-FB75EFB6A3C6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AFC27-D80A-45D3-8859-8CE4DEF2E7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523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3964"/>
            <a:ext cx="3962400" cy="293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54175" y="673100"/>
            <a:ext cx="393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174836" y="-53461"/>
            <a:ext cx="801716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34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34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2600" b="1" dirty="0" smtClean="0">
              <a:ea typeface="Times New Roman" panose="02020603050405020304" pitchFamily="18" charset="0"/>
            </a:endParaRPr>
          </a:p>
          <a:p>
            <a:pPr marL="0" marR="0" lvl="0" indent="434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2600" b="1" dirty="0">
              <a:ea typeface="Times New Roman" panose="02020603050405020304" pitchFamily="18" charset="0"/>
            </a:endParaRPr>
          </a:p>
          <a:p>
            <a:pPr marL="0" marR="0" lvl="0" indent="434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ПОДГОТОВКА И ПРОВЕДЕНИЕ ЭКСКУРСИИ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34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34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 smtClean="0">
                <a:ea typeface="Times New Roman" panose="02020603050405020304" pitchFamily="18" charset="0"/>
              </a:rPr>
              <a:t>(Обзор </a:t>
            </a:r>
            <a:endParaRPr lang="en-US" altLang="ru-RU" sz="1600" b="1" dirty="0">
              <a:ea typeface="Times New Roman" panose="02020603050405020304" pitchFamily="18" charset="0"/>
            </a:endParaRPr>
          </a:p>
          <a:p>
            <a:pPr marL="0" marR="0" lvl="0" indent="434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Методических рекомендаций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34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для участников </a:t>
            </a: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34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Республиканского конкурса юных экскурсоводов</a:t>
            </a: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34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«ПО МАЛОЙ РОДИНЕ МОЕЙ»)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34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3838" y="4587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45527" y="4721661"/>
            <a:ext cx="2004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Arial" panose="020B0604020202020204" pitchFamily="34" charset="0"/>
                <a:ea typeface="Times New Roman" panose="02020603050405020304" pitchFamily="18" charset="0"/>
              </a:rPr>
              <a:t>Уфа – 2021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362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4060" y="205740"/>
            <a:ext cx="7139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3520" marR="224155" indent="449580" algn="just" eaLnBrk="0" hangingPunct="0">
              <a:spcBef>
                <a:spcPts val="335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26820" y="647700"/>
            <a:ext cx="89077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3520" marR="220980" indent="449580" algn="just" eaLnBrk="0" hangingPunct="0"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Прием зрительной реконструкции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это возможность «зрительно» восстановить первоначальный вида (облик) чего-либо по остаткам или письменным источникам. Экскурсовод словесным образом восстанавливает первоначальный облик исторического здания, опираясь на зрительные впечатления</a:t>
            </a:r>
            <a:r>
              <a:rPr lang="ru-RU" spc="-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экскурсантов.</a:t>
            </a:r>
            <a:r>
              <a:rPr lang="ru-RU" spc="-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Этот</a:t>
            </a:r>
            <a:r>
              <a:rPr lang="ru-RU" spc="-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прием</a:t>
            </a:r>
            <a:r>
              <a:rPr lang="ru-RU" spc="-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широко</a:t>
            </a:r>
            <a:r>
              <a:rPr lang="ru-RU" spc="-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используют</a:t>
            </a:r>
            <a:r>
              <a:rPr lang="ru-RU" spc="-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ru-RU" spc="-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показе</a:t>
            </a:r>
            <a:r>
              <a:rPr lang="ru-RU" spc="-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памятных мест, где проходили военные сражения, народные восстания, забастовки, революционные маевки, митинги и другие события. Сюда же относят места, связанные с жизнью и деятельностью государственных деятелей, известных писателей, ученых, композиторов, художников. Если здание превратилось в руины (следы войны, землетрясения, времени) произвести зрительную реконструкцию экскурсоводу помогают его уцелевшие части и детали. Если же постройка не сохранилась, на помощь приходят наглядные пособия «Портфеля экскурсовода», т.е. фотографии объекта, рисунки, чертежи, схемы, изобразительный материал, характеризующий обстановку, в которой происходили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события.</a:t>
            </a:r>
          </a:p>
        </p:txBody>
      </p:sp>
    </p:spTree>
    <p:extLst>
      <p:ext uri="{BB962C8B-B14F-4D97-AF65-F5344CB8AC3E}">
        <p14:creationId xmlns:p14="http://schemas.microsoft.com/office/powerpoint/2010/main" xmlns="" val="94009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0293177"/>
              </p:ext>
            </p:extLst>
          </p:nvPr>
        </p:nvGraphicFramePr>
        <p:xfrm>
          <a:off x="2896870" y="1954498"/>
          <a:ext cx="6398260" cy="4093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9965">
                  <a:extLst>
                    <a:ext uri="{9D8B030D-6E8A-4147-A177-3AD203B41FA5}">
                      <a16:colId xmlns:a16="http://schemas.microsoft.com/office/drawing/2014/main" xmlns="" val="2064336099"/>
                    </a:ext>
                  </a:extLst>
                </a:gridCol>
                <a:gridCol w="4138295">
                  <a:extLst>
                    <a:ext uri="{9D8B030D-6E8A-4147-A177-3AD203B41FA5}">
                      <a16:colId xmlns:a16="http://schemas.microsoft.com/office/drawing/2014/main" xmlns="" val="1627362075"/>
                    </a:ext>
                  </a:extLst>
                </a:gridCol>
              </a:tblGrid>
              <a:tr h="405765">
                <a:tc gridSpan="2">
                  <a:txBody>
                    <a:bodyPr/>
                    <a:lstStyle/>
                    <a:p>
                      <a:pPr marL="127000" marR="197485" indent="449580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46530" algn="l"/>
                          <a:tab pos="2136775" algn="l"/>
                          <a:tab pos="3275330" algn="l"/>
                          <a:tab pos="4752975" algn="l"/>
                          <a:tab pos="5114925" algn="l"/>
                        </a:tabLst>
                      </a:pPr>
                      <a:r>
                        <a:rPr lang="ru-RU" sz="1200">
                          <a:effectLst/>
                        </a:rPr>
                        <a:t>ПРИМЕР:	ПРИЕМ	ЗРИТЕЛЬНОЙ	РЕКОНСТРУКЦИИ	НА	</a:t>
                      </a:r>
                      <a:r>
                        <a:rPr lang="ru-RU" sz="1200" spc="-15">
                          <a:effectLst/>
                        </a:rPr>
                        <a:t>ПЕШЕХОДНОЙ </a:t>
                      </a:r>
                      <a:r>
                        <a:rPr lang="ru-RU" sz="1200">
                          <a:effectLst/>
                        </a:rPr>
                        <a:t>ЭКСКУРСИИ «КУПЕЦ СВОЕМУ ДЕЛУ</a:t>
                      </a:r>
                      <a:r>
                        <a:rPr lang="ru-RU" sz="1200" spc="-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ГОСПОДИН»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093144"/>
                  </a:ext>
                </a:extLst>
              </a:tr>
              <a:tr h="3389630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marL="393065" marR="196215" algn="ctr" eaLnBrk="0" hangingPunct="0">
                        <a:lnSpc>
                          <a:spcPct val="107000"/>
                        </a:lnSpc>
                        <a:spcBef>
                          <a:spcPts val="9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Фото.</a:t>
                      </a:r>
                    </a:p>
                    <a:p>
                      <a:pPr marL="394335" marR="196215" algn="ctr" eaLnBrk="0" hangingPunct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Александровская часовня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8280" marR="126365" indent="449580" algn="just" eaLnBrk="0" hangingPunct="0">
                        <a:lnSpc>
                          <a:spcPct val="1070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Проходя мимо торговых рядов Гостиного двора, обязательно обратите внимание на площадь перед ними и представьте удивительный облик старой Уфы. Вообразите,</a:t>
                      </a:r>
                      <a:r>
                        <a:rPr lang="ru-RU" sz="1200" spc="-5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как</a:t>
                      </a:r>
                      <a:r>
                        <a:rPr lang="ru-RU" sz="1200" spc="-5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много</a:t>
                      </a:r>
                      <a:r>
                        <a:rPr lang="ru-RU" sz="1200" spc="-5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лет</a:t>
                      </a:r>
                      <a:r>
                        <a:rPr lang="ru-RU" sz="1200" spc="-6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тому</a:t>
                      </a:r>
                      <a:r>
                        <a:rPr lang="ru-RU" sz="1200" spc="-5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назад</a:t>
                      </a:r>
                      <a:r>
                        <a:rPr lang="ru-RU" sz="1200" spc="-5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здесь</a:t>
                      </a:r>
                      <a:r>
                        <a:rPr lang="ru-RU" sz="1200" spc="-5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возвышалась знаменитая Александровская часовня (показать фото </a:t>
                      </a:r>
                      <a:r>
                        <a:rPr lang="ru-RU" sz="1200" spc="1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из</a:t>
                      </a:r>
                    </a:p>
                    <a:p>
                      <a:pPr marL="208280" marR="125730"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«Портфеля экскурсовода»). Величественная, строгая и светлая. Долгое время она была главной достопримечательностью и украшением центральной части города. Кирпичную часовню построили в память императора Александра II и в честь 300-летия Уфы. Освящена</a:t>
                      </a:r>
                      <a:r>
                        <a:rPr lang="ru-RU" sz="1200" spc="-3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она</a:t>
                      </a:r>
                      <a:r>
                        <a:rPr lang="ru-RU" sz="1200" spc="-3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была</a:t>
                      </a:r>
                      <a:r>
                        <a:rPr lang="ru-RU" sz="1200" spc="-2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в</a:t>
                      </a:r>
                      <a:r>
                        <a:rPr lang="ru-RU" sz="1200" spc="-3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1889</a:t>
                      </a:r>
                      <a:r>
                        <a:rPr lang="ru-RU" sz="1200" spc="-3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году,</a:t>
                      </a:r>
                      <a:r>
                        <a:rPr lang="ru-RU" sz="1200" spc="-3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и</a:t>
                      </a:r>
                      <a:r>
                        <a:rPr lang="ru-RU" sz="1200" spc="-3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ежегодно</a:t>
                      </a:r>
                      <a:r>
                        <a:rPr lang="ru-RU" sz="1200" spc="-3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17</a:t>
                      </a:r>
                      <a:r>
                        <a:rPr lang="ru-RU" sz="1200" spc="-3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октября</a:t>
                      </a:r>
                      <a:r>
                        <a:rPr lang="ru-RU" sz="1200" spc="-3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из Воскресенского кафедрального собора (ныне на его</a:t>
                      </a:r>
                      <a:r>
                        <a:rPr lang="ru-RU" sz="1200" spc="-11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месте стоит </a:t>
                      </a:r>
                      <a:r>
                        <a:rPr lang="ru-RU" sz="1200" dirty="0" err="1">
                          <a:effectLst/>
                        </a:rPr>
                        <a:t>Башдрам</a:t>
                      </a:r>
                      <a:r>
                        <a:rPr lang="ru-RU" sz="1200" dirty="0">
                          <a:effectLst/>
                        </a:rPr>
                        <a:t> театр им. М. </a:t>
                      </a:r>
                      <a:r>
                        <a:rPr lang="ru-RU" sz="1200" dirty="0" err="1">
                          <a:effectLst/>
                        </a:rPr>
                        <a:t>Гафури</a:t>
                      </a:r>
                      <a:r>
                        <a:rPr lang="ru-RU" sz="1200" dirty="0">
                          <a:effectLst/>
                        </a:rPr>
                        <a:t>) в часовню совершался торжественный крестный ход. Представьте, как огромное количество народа шло по нынешней улице Ленина к этому месту. Перед Александровской часовней проводились торжественные мероприятия  </a:t>
                      </a:r>
                      <a:r>
                        <a:rPr lang="ru-RU" sz="1200" spc="8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и  </a:t>
                      </a:r>
                      <a:r>
                        <a:rPr lang="ru-RU" sz="1200" spc="9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выступления  </a:t>
                      </a:r>
                      <a:r>
                        <a:rPr lang="ru-RU" sz="1200" spc="9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военных  </a:t>
                      </a:r>
                      <a:r>
                        <a:rPr lang="ru-RU" sz="1200" spc="9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оркестров.  </a:t>
                      </a:r>
                      <a:r>
                        <a:rPr lang="ru-RU" sz="1200" spc="9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К</a:t>
                      </a:r>
                    </a:p>
                    <a:p>
                      <a:pPr marL="208280" algn="just" eaLnBrk="0" hangingPunct="0">
                        <a:lnSpc>
                          <a:spcPts val="13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сожалению, в 1930-е гг. часовню снесли.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529188109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2250" y="2423161"/>
            <a:ext cx="2463931" cy="21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036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27760" y="297180"/>
            <a:ext cx="80162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35" algn="ctr" eaLnBrk="0" hangingPunct="0">
              <a:spcBef>
                <a:spcPts val="360"/>
              </a:spcBef>
              <a:spcAft>
                <a:spcPts val="0"/>
              </a:spcAft>
            </a:pPr>
            <a:r>
              <a:rPr lang="ru-RU" b="1" kern="0" dirty="0" smtClean="0">
                <a:latin typeface="Times New Roman" panose="02020603050405020304" pitchFamily="18" charset="0"/>
              </a:rPr>
              <a:t>В «Рекомендациях» рассматриваются «Методические </a:t>
            </a:r>
            <a:r>
              <a:rPr lang="ru-RU" b="1" kern="0" dirty="0">
                <a:latin typeface="Times New Roman" panose="02020603050405020304" pitchFamily="18" charset="0"/>
              </a:rPr>
              <a:t>приемы </a:t>
            </a:r>
            <a:r>
              <a:rPr lang="ru-RU" b="1" kern="0" dirty="0" smtClean="0">
                <a:latin typeface="Times New Roman" panose="02020603050405020304" pitchFamily="18" charset="0"/>
              </a:rPr>
              <a:t>рассказа», например:</a:t>
            </a:r>
            <a:endParaRPr lang="ru-RU" b="1" kern="0" dirty="0">
              <a:latin typeface="Times New Roman" panose="02020603050405020304" pitchFamily="18" charset="0"/>
            </a:endParaRPr>
          </a:p>
          <a:p>
            <a:pPr marL="223520" eaLnBrk="0" hangingPunct="0">
              <a:spcBef>
                <a:spcPts val="4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marR="222250" indent="449580" algn="just" eaLnBrk="0" hangingPunct="0">
              <a:spcBef>
                <a:spcPts val="5"/>
              </a:spcBef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Прием</a:t>
            </a:r>
            <a:r>
              <a:rPr lang="ru-RU" b="1" i="1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экскурсионной</a:t>
            </a:r>
            <a:r>
              <a:rPr lang="ru-RU" b="1" i="1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справки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Экскурсовод</a:t>
            </a:r>
            <a:r>
              <a:rPr lang="ru-RU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сообщает</a:t>
            </a:r>
            <a:r>
              <a:rPr lang="ru-RU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краткие</a:t>
            </a:r>
            <a:r>
              <a:rPr lang="ru-RU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данные</a:t>
            </a:r>
            <a:r>
              <a:rPr lang="ru-RU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 объекте: дату постройки, авторов проекта, размеры, назначение. По своему содержанию и построению данный прием напоминает путевую экскурсионную информацию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223520" marR="222250" indent="449580" algn="just" eaLnBrk="0" hangingPunct="0">
              <a:spcBef>
                <a:spcPts val="5"/>
              </a:spcBef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2200261"/>
              </p:ext>
            </p:extLst>
          </p:nvPr>
        </p:nvGraphicFramePr>
        <p:xfrm>
          <a:off x="1409701" y="2499360"/>
          <a:ext cx="7109460" cy="2878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09460">
                  <a:extLst>
                    <a:ext uri="{9D8B030D-6E8A-4147-A177-3AD203B41FA5}">
                      <a16:colId xmlns:a16="http://schemas.microsoft.com/office/drawing/2014/main" xmlns="" val="3051390769"/>
                    </a:ext>
                  </a:extLst>
                </a:gridCol>
              </a:tblGrid>
              <a:tr h="454806">
                <a:tc>
                  <a:txBody>
                    <a:bodyPr/>
                    <a:lstStyle/>
                    <a:p>
                      <a:pPr marL="127000" marR="50800" indent="449580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ПРИМЕР: ПРИЕМ ЭКСКУРСИОННОЙ СПРАВКИ НА ОБЗОРНОЙ ЭКСКУРСИИ ПО ГОРОДУ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519634810"/>
                  </a:ext>
                </a:extLst>
              </a:tr>
              <a:tr h="2423554">
                <a:tc>
                  <a:txBody>
                    <a:bodyPr/>
                    <a:lstStyle/>
                    <a:p>
                      <a:pPr marL="1846580" marR="191135" indent="373380" algn="just" eaLnBrk="0" hangingPunct="0">
                        <a:lnSpc>
                          <a:spcPct val="107000"/>
                        </a:lnSpc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Памятник национальному башкирскому герою Салавату </a:t>
                      </a:r>
                      <a:r>
                        <a:rPr lang="ru-RU" sz="1200" dirty="0" err="1">
                          <a:effectLst/>
                        </a:rPr>
                        <a:t>Юлаеву</a:t>
                      </a:r>
                      <a:r>
                        <a:rPr lang="ru-RU" sz="1200" dirty="0">
                          <a:effectLst/>
                        </a:rPr>
                        <a:t> был установлен 17 ноября 1967 года в столице Республики Башкортостан Уфе. Автором памятника является осетинский советский скульптор, народный художник Северо- Осетинской АССР (1955) и Башкирской АССР (1967) </a:t>
                      </a:r>
                      <a:r>
                        <a:rPr lang="ru-RU" sz="1200" dirty="0" err="1">
                          <a:effectLst/>
                        </a:rPr>
                        <a:t>Сосланбек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Товасиев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r>
                        <a:rPr lang="ru-RU" sz="1200" spc="-8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Высота</a:t>
                      </a:r>
                      <a:r>
                        <a:rPr lang="ru-RU" sz="1200" spc="-8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памятника</a:t>
                      </a:r>
                      <a:r>
                        <a:rPr lang="ru-RU" sz="1200" spc="-8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Салавата</a:t>
                      </a:r>
                      <a:r>
                        <a:rPr lang="ru-RU" sz="1200" spc="-85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Юлаева</a:t>
                      </a:r>
                      <a:r>
                        <a:rPr lang="ru-RU" sz="1200" spc="-8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9,8</a:t>
                      </a:r>
                      <a:r>
                        <a:rPr lang="ru-RU" sz="1200" spc="-8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метров,</a:t>
                      </a:r>
                      <a:r>
                        <a:rPr lang="ru-RU" sz="1200" spc="-8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а</a:t>
                      </a:r>
                      <a:r>
                        <a:rPr lang="ru-RU" sz="1200" spc="-8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вес 40 тонн. Скульптура отливалась из бронзированного чугуна на Ленинградском заводе «</a:t>
                      </a:r>
                      <a:r>
                        <a:rPr lang="ru-RU" sz="1200" dirty="0" err="1">
                          <a:effectLst/>
                        </a:rPr>
                        <a:t>Монументскульптура</a:t>
                      </a:r>
                      <a:r>
                        <a:rPr lang="ru-RU" sz="1200" dirty="0">
                          <a:effectLst/>
                        </a:rPr>
                        <a:t>». Памятник является одним из самых высоких конных памятников не только в</a:t>
                      </a:r>
                      <a:r>
                        <a:rPr lang="ru-RU" sz="1200" spc="-7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России,</a:t>
                      </a:r>
                      <a:r>
                        <a:rPr lang="ru-RU" sz="1200" spc="-6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но</a:t>
                      </a:r>
                      <a:r>
                        <a:rPr lang="ru-RU" sz="1200" spc="-6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и</a:t>
                      </a:r>
                      <a:r>
                        <a:rPr lang="ru-RU" sz="1200" spc="-5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во</a:t>
                      </a:r>
                      <a:r>
                        <a:rPr lang="ru-RU" sz="1200" spc="-5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всей</a:t>
                      </a:r>
                      <a:r>
                        <a:rPr lang="ru-RU" sz="1200" spc="-6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Европе!</a:t>
                      </a:r>
                      <a:r>
                        <a:rPr lang="ru-RU" sz="1200" spc="11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В</a:t>
                      </a:r>
                      <a:r>
                        <a:rPr lang="ru-RU" sz="1200" spc="-5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1970</a:t>
                      </a:r>
                      <a:r>
                        <a:rPr lang="ru-RU" sz="1200" spc="-6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году,</a:t>
                      </a:r>
                      <a:r>
                        <a:rPr lang="ru-RU" sz="1200" spc="-5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спустя</a:t>
                      </a:r>
                      <a:r>
                        <a:rPr lang="ru-RU" sz="1200" spc="-7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три</a:t>
                      </a:r>
                      <a:r>
                        <a:rPr lang="ru-RU" sz="1200" spc="-6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года</a:t>
                      </a:r>
                      <a:r>
                        <a:rPr lang="ru-RU" sz="1200" spc="-6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после открытия памятника, </a:t>
                      </a:r>
                      <a:r>
                        <a:rPr lang="ru-RU" sz="1200" dirty="0" err="1">
                          <a:effectLst/>
                        </a:rPr>
                        <a:t>Сосланбеку</a:t>
                      </a:r>
                      <a:r>
                        <a:rPr lang="ru-RU" sz="1200" dirty="0">
                          <a:effectLst/>
                        </a:rPr>
                        <a:t> Тавасиеву</a:t>
                      </a:r>
                      <a:r>
                        <a:rPr lang="ru-RU" sz="1200" spc="12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присвоили</a:t>
                      </a:r>
                    </a:p>
                    <a:p>
                      <a:pPr marL="1846580" algn="just" eaLnBrk="0" hangingPunct="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государственную премию СССР.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90584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7928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04060" y="1409701"/>
            <a:ext cx="7139940" cy="1867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0" hangingPunct="0">
              <a:spcBef>
                <a:spcPts val="360"/>
              </a:spcBef>
              <a:spcAft>
                <a:spcPts val="0"/>
              </a:spcAft>
              <a:buSzPts val="1400"/>
              <a:tabLst>
                <a:tab pos="1529080" algn="l"/>
              </a:tabLst>
            </a:pPr>
            <a:r>
              <a:rPr lang="ru-RU" sz="1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6 главе рассказывается о составлении технологической карты </a:t>
            </a:r>
          </a:p>
          <a:p>
            <a:pPr lvl="1" eaLnBrk="0" hangingPunct="0">
              <a:spcBef>
                <a:spcPts val="360"/>
              </a:spcBef>
              <a:spcAft>
                <a:spcPts val="0"/>
              </a:spcAft>
              <a:buSzPts val="1400"/>
              <a:tabLst>
                <a:tab pos="1529080" algn="l"/>
              </a:tabLst>
            </a:pPr>
            <a:r>
              <a:rPr lang="ru-RU" sz="1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</a:t>
            </a:r>
            <a:r>
              <a:rPr lang="ru-RU" sz="1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</a:t>
            </a:r>
            <a:r>
              <a:rPr lang="ru-RU" sz="1400" b="1" kern="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</a:t>
            </a:r>
          </a:p>
          <a:p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Название</a:t>
            </a:r>
            <a:r>
              <a:rPr lang="ru-RU" sz="11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экскурсии</a:t>
            </a:r>
            <a:r>
              <a:rPr lang="ru-RU" sz="11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	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Тема</a:t>
            </a:r>
            <a:r>
              <a:rPr lang="ru-RU" sz="11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экскурсии </a:t>
            </a:r>
            <a:r>
              <a:rPr lang="ru-RU" sz="11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		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Продолжительность</a:t>
            </a:r>
            <a:r>
              <a:rPr lang="ru-RU" sz="1100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(ч) </a:t>
            </a:r>
            <a:r>
              <a:rPr lang="ru-RU" sz="11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	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Протяженность</a:t>
            </a:r>
            <a:r>
              <a:rPr lang="ru-RU" sz="11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(км)</a:t>
            </a:r>
            <a:r>
              <a:rPr lang="ru-RU" sz="11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		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Автор-разработчик</a:t>
            </a:r>
            <a:r>
              <a:rPr lang="ru-RU" sz="11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Вид</a:t>
            </a:r>
            <a:r>
              <a:rPr lang="ru-RU" sz="11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экскурсии</a:t>
            </a:r>
            <a:r>
              <a:rPr lang="ru-RU" sz="11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			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Содержание</a:t>
            </a:r>
            <a:r>
              <a:rPr lang="ru-RU" sz="11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экскурсии</a:t>
            </a:r>
            <a:r>
              <a:rPr lang="ru-RU" sz="11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			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Маршрут</a:t>
            </a:r>
            <a:r>
              <a:rPr lang="ru-RU" sz="1100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экскурсии</a:t>
            </a:r>
            <a:r>
              <a:rPr lang="ru-RU" sz="11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		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       в </a:t>
            </a:r>
            <a:r>
              <a:rPr lang="ru-RU" sz="1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т.ч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варианты маршрута (летний,</a:t>
            </a:r>
            <a:r>
              <a:rPr lang="ru-RU" sz="1100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зимний) </a:t>
            </a:r>
            <a:endParaRPr lang="ru-RU" sz="11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100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3323647"/>
              </p:ext>
            </p:extLst>
          </p:nvPr>
        </p:nvGraphicFramePr>
        <p:xfrm>
          <a:off x="2004060" y="2936190"/>
          <a:ext cx="7197407" cy="217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4180">
                  <a:extLst>
                    <a:ext uri="{9D8B030D-6E8A-4147-A177-3AD203B41FA5}">
                      <a16:colId xmlns:a16="http://schemas.microsoft.com/office/drawing/2014/main" xmlns="" val="3981787407"/>
                    </a:ext>
                  </a:extLst>
                </a:gridCol>
                <a:gridCol w="1044180">
                  <a:extLst>
                    <a:ext uri="{9D8B030D-6E8A-4147-A177-3AD203B41FA5}">
                      <a16:colId xmlns:a16="http://schemas.microsoft.com/office/drawing/2014/main" xmlns="" val="514153967"/>
                    </a:ext>
                  </a:extLst>
                </a:gridCol>
                <a:gridCol w="833725">
                  <a:extLst>
                    <a:ext uri="{9D8B030D-6E8A-4147-A177-3AD203B41FA5}">
                      <a16:colId xmlns:a16="http://schemas.microsoft.com/office/drawing/2014/main" xmlns="" val="2880335128"/>
                    </a:ext>
                  </a:extLst>
                </a:gridCol>
                <a:gridCol w="729233">
                  <a:extLst>
                    <a:ext uri="{9D8B030D-6E8A-4147-A177-3AD203B41FA5}">
                      <a16:colId xmlns:a16="http://schemas.microsoft.com/office/drawing/2014/main" xmlns="" val="1677885100"/>
                    </a:ext>
                  </a:extLst>
                </a:gridCol>
                <a:gridCol w="1147935">
                  <a:extLst>
                    <a:ext uri="{9D8B030D-6E8A-4147-A177-3AD203B41FA5}">
                      <a16:colId xmlns:a16="http://schemas.microsoft.com/office/drawing/2014/main" xmlns="" val="3505282891"/>
                    </a:ext>
                  </a:extLst>
                </a:gridCol>
                <a:gridCol w="1147935">
                  <a:extLst>
                    <a:ext uri="{9D8B030D-6E8A-4147-A177-3AD203B41FA5}">
                      <a16:colId xmlns:a16="http://schemas.microsoft.com/office/drawing/2014/main" xmlns="" val="563826539"/>
                    </a:ext>
                  </a:extLst>
                </a:gridCol>
                <a:gridCol w="1250219">
                  <a:extLst>
                    <a:ext uri="{9D8B030D-6E8A-4147-A177-3AD203B41FA5}">
                      <a16:colId xmlns:a16="http://schemas.microsoft.com/office/drawing/2014/main" xmlns="" val="3382921190"/>
                    </a:ext>
                  </a:extLst>
                </a:gridCol>
              </a:tblGrid>
              <a:tr h="482550">
                <a:tc>
                  <a:txBody>
                    <a:bodyPr/>
                    <a:lstStyle/>
                    <a:p>
                      <a:pPr marL="142875" eaLnBrk="0" hangingPunct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Маршрут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eaLnBrk="0" hangingPunct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Остановки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52070" indent="-78105" eaLnBrk="0" hangingPunct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Объекты показа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 marR="94615" indent="-27940" eaLnBrk="0" hangingPunct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Время (мин)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630" marR="71755" indent="17780" eaLnBrk="0" hangingPunct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Содержание информации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indent="-45720" eaLnBrk="0" hangingPunct="0">
                        <a:lnSpc>
                          <a:spcPts val="12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Организа-</a:t>
                      </a:r>
                      <a:endParaRPr lang="ru-RU" sz="1200">
                        <a:effectLst/>
                      </a:endParaRPr>
                    </a:p>
                    <a:p>
                      <a:pPr marL="205105" marR="183515" indent="8890" eaLnBrk="0" hangingPunct="0">
                        <a:lnSpc>
                          <a:spcPts val="126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ционные указания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8285" marR="67310" indent="-165100" eaLnBrk="0" hangingPunct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Методические указания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304062137"/>
                  </a:ext>
                </a:extLst>
              </a:tr>
              <a:tr h="1679276">
                <a:tc>
                  <a:txBody>
                    <a:bodyPr/>
                    <a:lstStyle/>
                    <a:p>
                      <a:pPr marL="59690" marR="55880" algn="ctr" eaLnBrk="0" hangingPunct="0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Этапы</a:t>
                      </a:r>
                      <a:endParaRPr lang="ru-RU" sz="1200">
                        <a:effectLst/>
                      </a:endParaRPr>
                    </a:p>
                    <a:p>
                      <a:pPr marL="61595" marR="55880"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перемещения от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места</a:t>
                      </a:r>
                      <a:endParaRPr lang="ru-RU" sz="1200">
                        <a:effectLst/>
                      </a:endParaRPr>
                    </a:p>
                    <a:p>
                      <a:pPr marL="60960" marR="55880" algn="ctr" eaLnBrk="0" hangingPunct="0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сбора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до</a:t>
                      </a:r>
                      <a:endParaRPr lang="ru-RU" sz="1200">
                        <a:effectLst/>
                      </a:endParaRPr>
                    </a:p>
                    <a:p>
                      <a:pPr marL="60960" marR="55880" algn="ctr" eaLnBrk="0" hangingPunct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следующего участка</a:t>
                      </a:r>
                      <a:endParaRPr lang="ru-RU" sz="1200">
                        <a:effectLst/>
                      </a:endParaRPr>
                    </a:p>
                    <a:p>
                      <a:pPr marL="67945" indent="141605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передви- жения (улица,</a:t>
                      </a:r>
                      <a:endParaRPr lang="ru-RU" sz="1200">
                        <a:effectLst/>
                      </a:endParaRPr>
                    </a:p>
                    <a:p>
                      <a:pPr marL="193675" eaLnBrk="0" hangingPunct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площадь)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2560" marR="83820" indent="120015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Точки маршрута, где группа</a:t>
                      </a:r>
                      <a:endParaRPr lang="ru-RU" sz="1200">
                        <a:effectLst/>
                      </a:endParaRPr>
                    </a:p>
                    <a:p>
                      <a:pPr marL="249555" eaLnBrk="0" hangingPunct="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должна</a:t>
                      </a:r>
                      <a:endParaRPr lang="ru-RU" sz="1200">
                        <a:effectLst/>
                      </a:endParaRPr>
                    </a:p>
                    <a:p>
                      <a:pPr marL="62230" marR="55880"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остановиться.</a:t>
                      </a:r>
                      <a:endParaRPr lang="ru-RU" sz="1200">
                        <a:effectLst/>
                      </a:endParaRPr>
                    </a:p>
                    <a:p>
                      <a:pPr marL="121285" marR="113030" indent="-1270"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 этом указывается конкретное место</a:t>
                      </a:r>
                      <a:endParaRPr lang="ru-RU" sz="1200">
                        <a:effectLst/>
                      </a:endParaRPr>
                    </a:p>
                    <a:p>
                      <a:pPr marL="59690" marR="55880" algn="ctr" eaLnBrk="0" hangingPunct="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остановки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 marR="96520"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Объекты, </a:t>
                      </a:r>
                      <a:r>
                        <a:rPr lang="ru-RU" sz="1000">
                          <a:effectLst/>
                        </a:rPr>
                        <a:t>которые показы- ваются группе во</a:t>
                      </a:r>
                      <a:r>
                        <a:rPr lang="ru-RU" sz="1000" spc="-1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время</a:t>
                      </a:r>
                      <a:endParaRPr lang="ru-RU" sz="1200">
                        <a:effectLst/>
                      </a:endParaRPr>
                    </a:p>
                    <a:p>
                      <a:pPr marL="67945" marR="65405"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экскурсии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marR="69215"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Время передви- жения + рассказ и</a:t>
                      </a:r>
                      <a:r>
                        <a:rPr lang="ru-RU" sz="1000" spc="-1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показ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marR="210820"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Основные вопросы, подтемы на данном участке маршрута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marR="207010"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Контакт с группой,</a:t>
                      </a:r>
                      <a:endParaRPr lang="ru-RU" sz="1200">
                        <a:effectLst/>
                      </a:endParaRPr>
                    </a:p>
                    <a:p>
                      <a:pPr marL="215900" marR="205105" algn="ctr" eaLnBrk="0" hangingPunct="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ТБ при</a:t>
                      </a:r>
                      <a:endParaRPr lang="ru-RU" sz="1200">
                        <a:effectLst/>
                      </a:endParaRPr>
                    </a:p>
                    <a:p>
                      <a:pPr marL="111760" marR="100965"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передвижении экскурсантов на маршруте, расстановка группы</a:t>
                      </a:r>
                      <a:endParaRPr lang="ru-RU" sz="1200">
                        <a:effectLst/>
                      </a:endParaRPr>
                    </a:p>
                    <a:p>
                      <a:pPr marL="215900" marR="208280" algn="ctr" eaLnBrk="0" hangingPunct="0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 объекта и т.д.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 marR="76200"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Методические приемы рассказа и показа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697425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63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402755"/>
            <a:ext cx="15181263" cy="284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7132" rIns="0" bIns="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855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55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55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55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55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55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55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55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55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5663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заключении даются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5663" algn="l"/>
              </a:tabLst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ЭКСКУРСОВОДАМ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5663" algn="l"/>
              </a:tabLst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Экскурсовод является не только проводником и иллюстратором реальности, но он еще формирует для гостей общее видение своего края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5663" algn="l"/>
              </a:tabLst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Разбавляйте сухие факты интересными примерами, яркими историями. Держите внимание публики. Будьте точными и пунктуальными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5663" algn="l"/>
              </a:tabLst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Знакомьтесь с группой, установите контакт, чтобы понять ее настроение. Общение может предотвратить недопонимание, получить доверие и внимание группы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5663" algn="l"/>
              </a:tabLst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Старайтесь как можно больше узнать об интересах и предпочтениях гостей и строить свой рассказ, исходя из них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5663" algn="l"/>
              </a:tabLst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Старайтесь апеллировать фактами, опирайтесь на цифры, статистику там, где не можете быть объективными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5663" algn="l"/>
              </a:tabLst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Создавайте собственную историю, авторские экскурсии о том, что лично вам ближе и дороже, чем бы вам хотелось поделиться – это может быть история чугунных мостов,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5663" algn="l"/>
              </a:tabLst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ювелирных украшений императриц, пирогов и пышек, крыш и дворов, словом, того, что хотелось бы показать экскурсантам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5663" algn="l"/>
              </a:tabLst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Вы – экскурсовод, краевед, должны иметь широкий кругозор, читать много материала по истории родного края, но и по биологии, зоологии, промышленности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5663" algn="l"/>
              </a:tabLst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Во время экскурсии главное – это объект показа. Объект первичен, рассказ вторичен. Грамотный экскурсовод должен уметь правильно построить группу,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5663" algn="l"/>
              </a:tabLst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чтобы хорошо был виден объект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5663" algn="l"/>
              </a:tabLst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Всегда и в любой ситуации оставайтесь оптимистом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5663" algn="l"/>
              </a:tabLst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Во время экскурсии могут произойти разные неожиданности. Экскурсовод должен максимально сохранять спокойствие и приложить максимум усилий, чтобы исправить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5663" algn="l"/>
              </a:tabLst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ситуацию, при этом так чтобы туристы и не поняли, что что-то стряслось непоправимое. Научитесь шутить и смеяться даже в самых критических ситуациях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5663" algn="l"/>
              </a:tabLst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Самое главное: всегда оставаться гостеприимным, радушным хозяином своего края, патриотом родного города! Успехов!!!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020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32660" y="937260"/>
            <a:ext cx="69113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3520" eaLnBrk="0" hangingPunct="0">
              <a:spcAft>
                <a:spcPts val="0"/>
              </a:spcAft>
            </a:pP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Это был обзор методических рекомендаций. </a:t>
            </a:r>
          </a:p>
          <a:p>
            <a:pPr marL="223520" eaLnBrk="0" hangingPunct="0">
              <a:spcAft>
                <a:spcPts val="0"/>
              </a:spcAft>
            </a:pP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моего выступления: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«Экскурсии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школьном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музее» (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смотрим следующую презентацию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eaLnBrk="0" hangingPunct="0">
              <a:spcBef>
                <a:spcPts val="40"/>
              </a:spcBef>
              <a:spcAft>
                <a:spcPts val="0"/>
              </a:spcAft>
            </a:pP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01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5642" y="269374"/>
            <a:ext cx="9725889" cy="9284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3520" eaLnBrk="0" hangingPunct="0">
              <a:spcBef>
                <a:spcPts val="30"/>
              </a:spcBef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рекомендациях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даны: </a:t>
            </a:r>
            <a:endParaRPr lang="ru-RU" sz="2400" b="1" kern="0" dirty="0">
              <a:latin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Bef>
                <a:spcPts val="1595"/>
              </a:spcBef>
              <a:spcAft>
                <a:spcPts val="0"/>
              </a:spcAft>
              <a:tabLst>
                <a:tab pos="6341745" algn="r"/>
              </a:tabLst>
            </a:pP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</a:rPr>
              <a:t>Практические советы по подготовке и</a:t>
            </a:r>
            <a:r>
              <a:rPr lang="ru-RU" sz="2800" spc="-2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</a:rPr>
              <a:t>проведению</a:t>
            </a:r>
            <a:r>
              <a:rPr lang="ru-RU" sz="2800" spc="-1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экскурсии,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</a:rPr>
              <a:t>	</a:t>
            </a: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20155" algn="r"/>
              </a:tabLst>
            </a:pPr>
            <a:endParaRPr lang="ru-RU" sz="2800" dirty="0" smtClean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20155" algn="r"/>
              </a:tabLst>
            </a:pP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Классификация</a:t>
            </a:r>
            <a:r>
              <a:rPr lang="ru-RU" sz="2800" spc="-5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экскурсий,</a:t>
            </a:r>
            <a:r>
              <a:rPr lang="ru-RU" sz="2800" dirty="0">
                <a:latin typeface="Arial Narrow" panose="020B0606020202030204" pitchFamily="34" charset="0"/>
                <a:ea typeface="Times New Roman" panose="02020603050405020304" pitchFamily="18" charset="0"/>
              </a:rPr>
              <a:t>	</a:t>
            </a: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endParaRPr lang="ru-RU" sz="2800" dirty="0" smtClean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Этапы подготовки</a:t>
            </a:r>
            <a:r>
              <a:rPr lang="ru-RU" sz="2800" spc="-3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новой экскурсии:	</a:t>
            </a:r>
            <a:endParaRPr lang="en-US" sz="2800" dirty="0" smtClean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endParaRPr lang="en-US" sz="2800" dirty="0" smtClean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lvl="0" algn="ctr" eaLnBrk="0" hangingPunct="0"/>
            <a:r>
              <a:rPr lang="en-US" sz="2400" dirty="0" smtClean="0">
                <a:latin typeface="Arial Narrow" panose="020B0606020202030204" pitchFamily="34" charset="0"/>
              </a:rPr>
              <a:t>1.</a:t>
            </a:r>
            <a:r>
              <a:rPr lang="ru-RU" sz="2400" dirty="0" smtClean="0">
                <a:latin typeface="Arial Narrow" panose="020B0606020202030204" pitchFamily="34" charset="0"/>
              </a:rPr>
              <a:t>Выбор темы экскурсии	</a:t>
            </a:r>
          </a:p>
          <a:p>
            <a:pPr lvl="0" algn="ctr" eaLnBrk="0" hangingPunct="0"/>
            <a:r>
              <a:rPr lang="en-US" sz="2400" dirty="0" smtClean="0">
                <a:latin typeface="Arial Narrow" panose="020B0606020202030204" pitchFamily="34" charset="0"/>
              </a:rPr>
              <a:t>2.</a:t>
            </a:r>
            <a:r>
              <a:rPr lang="ru-RU" sz="2400" dirty="0" smtClean="0">
                <a:latin typeface="Arial Narrow" panose="020B0606020202030204" pitchFamily="34" charset="0"/>
              </a:rPr>
              <a:t>Определение </a:t>
            </a:r>
            <a:r>
              <a:rPr lang="ru-RU" sz="2400" dirty="0">
                <a:latin typeface="Arial Narrow" panose="020B0606020202030204" pitchFamily="34" charset="0"/>
              </a:rPr>
              <a:t>цели и задач экскурсии	</a:t>
            </a:r>
          </a:p>
          <a:p>
            <a:pPr lvl="0" algn="ctr" eaLnBrk="0" hangingPunct="0"/>
            <a:r>
              <a:rPr lang="en-US" sz="2400" dirty="0" smtClean="0">
                <a:latin typeface="Arial Narrow" panose="020B0606020202030204" pitchFamily="34" charset="0"/>
              </a:rPr>
              <a:t>3.</a:t>
            </a:r>
            <a:r>
              <a:rPr lang="ru-RU" sz="2400" dirty="0" smtClean="0">
                <a:latin typeface="Arial Narrow" panose="020B0606020202030204" pitchFamily="34" charset="0"/>
              </a:rPr>
              <a:t>Отбор </a:t>
            </a:r>
            <a:r>
              <a:rPr lang="ru-RU" sz="2400" dirty="0">
                <a:latin typeface="Arial Narrow" panose="020B0606020202030204" pitchFamily="34" charset="0"/>
              </a:rPr>
              <a:t>и изучение экскурсионных объектов	</a:t>
            </a:r>
          </a:p>
          <a:p>
            <a:pPr lvl="0" algn="ctr" eaLnBrk="0" hangingPunct="0"/>
            <a:r>
              <a:rPr lang="en-US" sz="2400" dirty="0" smtClean="0">
                <a:latin typeface="Arial Narrow" panose="020B0606020202030204" pitchFamily="34" charset="0"/>
              </a:rPr>
              <a:t>4.</a:t>
            </a:r>
            <a:r>
              <a:rPr lang="ru-RU" sz="2400" dirty="0" smtClean="0">
                <a:latin typeface="Arial Narrow" panose="020B0606020202030204" pitchFamily="34" charset="0"/>
              </a:rPr>
              <a:t>Составление </a:t>
            </a:r>
            <a:r>
              <a:rPr lang="ru-RU" sz="2400" dirty="0">
                <a:latin typeface="Arial Narrow" panose="020B0606020202030204" pitchFamily="34" charset="0"/>
              </a:rPr>
              <a:t>маршрута экскурсии	</a:t>
            </a:r>
          </a:p>
          <a:p>
            <a:pPr lvl="0" algn="ctr" eaLnBrk="0" hangingPunct="0"/>
            <a:r>
              <a:rPr lang="en-US" sz="2400" dirty="0" smtClean="0">
                <a:latin typeface="Arial Narrow" panose="020B0606020202030204" pitchFamily="34" charset="0"/>
              </a:rPr>
              <a:t>5.</a:t>
            </a:r>
            <a:r>
              <a:rPr lang="ru-RU" sz="2400" dirty="0" smtClean="0">
                <a:latin typeface="Arial Narrow" panose="020B0606020202030204" pitchFamily="34" charset="0"/>
              </a:rPr>
              <a:t>Отбор </a:t>
            </a:r>
            <a:r>
              <a:rPr lang="ru-RU" sz="2400" dirty="0">
                <a:latin typeface="Arial Narrow" panose="020B0606020202030204" pitchFamily="34" charset="0"/>
              </a:rPr>
              <a:t>и изучение литературных источников по теме экскурсии	</a:t>
            </a:r>
          </a:p>
          <a:p>
            <a:pPr lvl="0" algn="ctr" eaLnBrk="0" hangingPunct="0"/>
            <a:r>
              <a:rPr lang="en-US" sz="2400" dirty="0" smtClean="0">
                <a:latin typeface="Arial Narrow" panose="020B0606020202030204" pitchFamily="34" charset="0"/>
              </a:rPr>
              <a:t>6.</a:t>
            </a:r>
            <a:r>
              <a:rPr lang="ru-RU" sz="2400" dirty="0" smtClean="0">
                <a:latin typeface="Arial Narrow" panose="020B0606020202030204" pitchFamily="34" charset="0"/>
              </a:rPr>
              <a:t>Уточнение </a:t>
            </a:r>
            <a:r>
              <a:rPr lang="ru-RU" sz="2400" dirty="0">
                <a:latin typeface="Arial Narrow" panose="020B0606020202030204" pitchFamily="34" charset="0"/>
              </a:rPr>
              <a:t>маршрута экскурсии	</a:t>
            </a:r>
          </a:p>
          <a:p>
            <a:pPr lvl="0" algn="ctr" eaLnBrk="0" hangingPunct="0"/>
            <a:r>
              <a:rPr lang="en-US" sz="2400" dirty="0" smtClean="0">
                <a:latin typeface="Arial Narrow" panose="020B0606020202030204" pitchFamily="34" charset="0"/>
              </a:rPr>
              <a:t>7.</a:t>
            </a:r>
            <a:r>
              <a:rPr lang="ru-RU" sz="2400" dirty="0" smtClean="0">
                <a:latin typeface="Arial Narrow" panose="020B0606020202030204" pitchFamily="34" charset="0"/>
              </a:rPr>
              <a:t>Контрольный </a:t>
            </a:r>
            <a:r>
              <a:rPr lang="ru-RU" sz="2400" dirty="0">
                <a:latin typeface="Arial Narrow" panose="020B0606020202030204" pitchFamily="34" charset="0"/>
              </a:rPr>
              <a:t>и индивидуальный тексты экскурсии	</a:t>
            </a:r>
          </a:p>
          <a:p>
            <a:pPr lvl="0" algn="ctr" eaLnBrk="0" hangingPunct="0"/>
            <a:r>
              <a:rPr lang="en-US" sz="2400" dirty="0" smtClean="0">
                <a:latin typeface="Arial Narrow" panose="020B0606020202030204" pitchFamily="34" charset="0"/>
              </a:rPr>
              <a:t>8.</a:t>
            </a:r>
            <a:r>
              <a:rPr lang="ru-RU" sz="2400" dirty="0" smtClean="0">
                <a:latin typeface="Arial Narrow" panose="020B0606020202030204" pitchFamily="34" charset="0"/>
              </a:rPr>
              <a:t>Комплектование </a:t>
            </a:r>
            <a:r>
              <a:rPr lang="ru-RU" sz="2400" dirty="0">
                <a:latin typeface="Arial Narrow" panose="020B0606020202030204" pitchFamily="34" charset="0"/>
              </a:rPr>
              <a:t>«портфеля экскурсовода»	</a:t>
            </a:r>
          </a:p>
          <a:p>
            <a:pPr lvl="0" algn="ctr" eaLnBrk="0" hangingPunct="0"/>
            <a:r>
              <a:rPr lang="en-US" sz="2400" dirty="0" smtClean="0">
                <a:latin typeface="Arial Narrow" panose="020B0606020202030204" pitchFamily="34" charset="0"/>
              </a:rPr>
              <a:t>9.</a:t>
            </a:r>
            <a:r>
              <a:rPr lang="ru-RU" sz="2400" dirty="0" smtClean="0">
                <a:latin typeface="Arial Narrow" panose="020B0606020202030204" pitchFamily="34" charset="0"/>
              </a:rPr>
              <a:t>Определение </a:t>
            </a:r>
            <a:r>
              <a:rPr lang="ru-RU" sz="2400" dirty="0">
                <a:latin typeface="Arial Narrow" panose="020B0606020202030204" pitchFamily="34" charset="0"/>
              </a:rPr>
              <a:t>методических приемов проведения экскурсии	</a:t>
            </a:r>
          </a:p>
          <a:p>
            <a:pPr lvl="0" algn="ctr" eaLnBrk="0" hangingPunct="0"/>
            <a:r>
              <a:rPr lang="en-US" sz="2400" dirty="0" smtClean="0">
                <a:latin typeface="Arial Narrow" panose="020B0606020202030204" pitchFamily="34" charset="0"/>
              </a:rPr>
              <a:t>10.</a:t>
            </a:r>
            <a:r>
              <a:rPr lang="ru-RU" sz="2400" dirty="0" smtClean="0">
                <a:latin typeface="Arial Narrow" panose="020B0606020202030204" pitchFamily="34" charset="0"/>
              </a:rPr>
              <a:t>Технологическая </a:t>
            </a:r>
            <a:r>
              <a:rPr lang="ru-RU" sz="2400" dirty="0">
                <a:latin typeface="Arial Narrow" panose="020B0606020202030204" pitchFamily="34" charset="0"/>
              </a:rPr>
              <a:t>карта экскурсии</a:t>
            </a:r>
            <a:r>
              <a:rPr lang="ru-RU" dirty="0">
                <a:latin typeface="Arial Narrow" panose="020B0606020202030204" pitchFamily="34" charset="0"/>
              </a:rPr>
              <a:t>	</a:t>
            </a:r>
          </a:p>
          <a:p>
            <a:pPr marL="223520" algn="ctr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endParaRPr lang="en-US" dirty="0" smtClean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eaLnBrk="0" hangingPunct="0">
              <a:lnSpc>
                <a:spcPts val="1610"/>
              </a:lnSpc>
              <a:spcAft>
                <a:spcPts val="0"/>
              </a:spcAft>
              <a:tabLst>
                <a:tab pos="6346190" algn="r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848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9660" y="426720"/>
            <a:ext cx="80543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3520" marR="221615" indent="449580" algn="just" eaLnBrk="0" hangingPunct="0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Авторы рекомендаций отмечают:</a:t>
            </a:r>
          </a:p>
          <a:p>
            <a:pPr marL="223520" marR="221615" indent="449580" algn="just" eaLnBrk="0" hangingPunct="0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Экскурсионная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помогает экскурсоводу в короткое время переместить в сознание экскурсантов большой объем знаний, больше увидеть, запомнить и понять. Практика показывает, что в первые минуты внимание экскурсантов обеспечивается их первоначальным интересом к теме. Затем внимание экскурсантов должно поддерживаться увлекательным рассказом экскурсовода и правильной последовательностью показа объектов. Соблюдение требований методики проведения экскурсии позволяет экскурсоводу добиться устойчивого интереса и внимания к материалу со стороны экскурсантов.</a:t>
            </a:r>
          </a:p>
        </p:txBody>
      </p:sp>
    </p:spTree>
    <p:extLst>
      <p:ext uri="{BB962C8B-B14F-4D97-AF65-F5344CB8AC3E}">
        <p14:creationId xmlns:p14="http://schemas.microsoft.com/office/powerpoint/2010/main" xmlns="" val="401820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9177149"/>
              </p:ext>
            </p:extLst>
          </p:nvPr>
        </p:nvGraphicFramePr>
        <p:xfrm>
          <a:off x="1468582" y="1394691"/>
          <a:ext cx="9134763" cy="6513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5958">
                  <a:extLst>
                    <a:ext uri="{9D8B030D-6E8A-4147-A177-3AD203B41FA5}">
                      <a16:colId xmlns:a16="http://schemas.microsoft.com/office/drawing/2014/main" xmlns="" val="2096490577"/>
                    </a:ext>
                  </a:extLst>
                </a:gridCol>
                <a:gridCol w="7348805">
                  <a:extLst>
                    <a:ext uri="{9D8B030D-6E8A-4147-A177-3AD203B41FA5}">
                      <a16:colId xmlns:a16="http://schemas.microsoft.com/office/drawing/2014/main" xmlns="" val="844511907"/>
                    </a:ext>
                  </a:extLst>
                </a:gridCol>
              </a:tblGrid>
              <a:tr h="6513222">
                <a:tc>
                  <a:txBody>
                    <a:bodyPr/>
                    <a:lstStyle/>
                    <a:p>
                      <a:pPr marL="127000" eaLnBrk="0" hangingPunct="0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</a:t>
                      </a:r>
                    </a:p>
                    <a:p>
                      <a:pPr marL="127000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содержанию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4940" marR="126365"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spc="-355" dirty="0">
                          <a:effectLst/>
                        </a:rPr>
                        <a:t> </a:t>
                      </a:r>
                      <a:r>
                        <a:rPr lang="ru-RU" sz="1800" u="sng" dirty="0">
                          <a:effectLst/>
                        </a:rPr>
                        <a:t>Обзорные (многоплановые) экскурсии</a:t>
                      </a:r>
                      <a:r>
                        <a:rPr lang="ru-RU" sz="1800" dirty="0">
                          <a:effectLst/>
                        </a:rPr>
                        <a:t> используется и современный,</a:t>
                      </a:r>
                      <a:r>
                        <a:rPr lang="ru-RU" sz="1800" spc="-7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</a:t>
                      </a:r>
                      <a:r>
                        <a:rPr lang="ru-RU" sz="1800" spc="-6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исторический</a:t>
                      </a:r>
                      <a:r>
                        <a:rPr lang="ru-RU" sz="1800" spc="-6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материал;</a:t>
                      </a:r>
                      <a:r>
                        <a:rPr lang="ru-RU" sz="1800" spc="-4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строится</a:t>
                      </a:r>
                      <a:r>
                        <a:rPr lang="ru-RU" sz="1800" spc="-5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экскурсия</a:t>
                      </a:r>
                      <a:r>
                        <a:rPr lang="ru-RU" sz="1800" spc="-5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на показе различных объектов: памятники далёкого прошлого и новостройки, места знаменательных событий, здания и сооружения, рассказывающие о развитии науки, культуры, просвещения;</a:t>
                      </a:r>
                      <a:r>
                        <a:rPr lang="ru-RU" sz="1800" spc="-6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например,</a:t>
                      </a:r>
                      <a:r>
                        <a:rPr lang="ru-RU" sz="1800" spc="-7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«Обзорная</a:t>
                      </a:r>
                      <a:r>
                        <a:rPr lang="ru-RU" sz="1800" spc="-6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экскурсия</a:t>
                      </a:r>
                      <a:r>
                        <a:rPr lang="ru-RU" sz="1800" spc="-7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по</a:t>
                      </a:r>
                      <a:r>
                        <a:rPr lang="ru-RU" sz="1800" spc="-7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городу</a:t>
                      </a:r>
                      <a:r>
                        <a:rPr lang="ru-RU" sz="1800" spc="-8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Уфе».</a:t>
                      </a:r>
                    </a:p>
                    <a:p>
                      <a:pPr marL="154940" marR="124460"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u="sng" spc="-355" dirty="0" smtClean="0">
                        <a:effectLst/>
                      </a:endParaRPr>
                    </a:p>
                    <a:p>
                      <a:pPr marL="154940" marR="124460"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u="sng" spc="-355" dirty="0" smtClean="0">
                        <a:effectLst/>
                      </a:endParaRPr>
                    </a:p>
                    <a:p>
                      <a:pPr marL="154940" marR="124460"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spc="-355" dirty="0" smtClean="0">
                          <a:effectLst/>
                        </a:rPr>
                        <a:t> </a:t>
                      </a:r>
                      <a:r>
                        <a:rPr lang="ru-RU" sz="1800" u="sng" dirty="0">
                          <a:effectLst/>
                        </a:rPr>
                        <a:t>Тематические экскурсии</a:t>
                      </a:r>
                      <a:r>
                        <a:rPr lang="ru-RU" sz="1800" dirty="0">
                          <a:effectLst/>
                        </a:rPr>
                        <a:t>, как правило, посвящены раскрытию чётко определённой темы, затрагивающей определённый исторический период или какое – то одно значительное событие. К ним относятся искусствоведческие, литературные, экскурсии на религиозные темы, архитектурно- градостроительные;   например,   «Архитектурные </a:t>
                      </a:r>
                      <a:r>
                        <a:rPr lang="ru-RU" sz="1800" spc="205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памятники</a:t>
                      </a:r>
                    </a:p>
                    <a:p>
                      <a:pPr marL="154940" algn="just" eaLnBrk="0" hangingPunct="0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города», «Они сражались за Родину».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611657987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158836" y="748145"/>
            <a:ext cx="4923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ЭКСКУРСИЙ</a:t>
            </a:r>
          </a:p>
        </p:txBody>
      </p:sp>
    </p:spTree>
    <p:extLst>
      <p:ext uri="{BB962C8B-B14F-4D97-AF65-F5344CB8AC3E}">
        <p14:creationId xmlns:p14="http://schemas.microsoft.com/office/powerpoint/2010/main" xmlns="" val="89669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4955199"/>
              </p:ext>
            </p:extLst>
          </p:nvPr>
        </p:nvGraphicFramePr>
        <p:xfrm>
          <a:off x="1625600" y="535708"/>
          <a:ext cx="7934035" cy="5413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5161">
                  <a:extLst>
                    <a:ext uri="{9D8B030D-6E8A-4147-A177-3AD203B41FA5}">
                      <a16:colId xmlns:a16="http://schemas.microsoft.com/office/drawing/2014/main" xmlns="" val="3553131674"/>
                    </a:ext>
                  </a:extLst>
                </a:gridCol>
                <a:gridCol w="5888874">
                  <a:extLst>
                    <a:ext uri="{9D8B030D-6E8A-4147-A177-3AD203B41FA5}">
                      <a16:colId xmlns:a16="http://schemas.microsoft.com/office/drawing/2014/main" xmlns="" val="1269597638"/>
                    </a:ext>
                  </a:extLst>
                </a:gridCol>
              </a:tblGrid>
              <a:tr h="1843211">
                <a:tc>
                  <a:txBody>
                    <a:bodyPr/>
                    <a:lstStyle/>
                    <a:p>
                      <a:pPr marL="127000" marR="30797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составу участников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 eaLnBrk="0" hangingPunct="0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экскурсии для взрослых;</a:t>
                      </a:r>
                      <a:endParaRPr lang="ru-RU" sz="1200" dirty="0">
                        <a:effectLst/>
                      </a:endParaRPr>
                    </a:p>
                    <a:p>
                      <a:pPr marL="99060" marR="310515" eaLnBrk="0" hangingPunct="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экскурсии для детей (школьные экскурсии); экскурсии для местных жителей;</a:t>
                      </a:r>
                      <a:endParaRPr lang="ru-RU" sz="1200" dirty="0">
                        <a:effectLst/>
                      </a:endParaRPr>
                    </a:p>
                    <a:p>
                      <a:pPr marL="99060" eaLnBrk="0" hangingPunct="0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эксурсии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для туристов;</a:t>
                      </a:r>
                      <a:endParaRPr lang="ru-RU" sz="1200" dirty="0">
                        <a:effectLst/>
                      </a:endParaRPr>
                    </a:p>
                    <a:p>
                      <a:pPr marL="99060" marR="589280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экскурсии для организованных групп; экскурсии для одиночных экскурсантов.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010543454"/>
                  </a:ext>
                </a:extLst>
              </a:tr>
              <a:tr h="1419688">
                <a:tc>
                  <a:txBody>
                    <a:bodyPr/>
                    <a:lstStyle/>
                    <a:p>
                      <a:pPr marL="127000" marR="294005" eaLnBrk="0" hangingPunct="0">
                        <a:lnSpc>
                          <a:spcPct val="107000"/>
                        </a:lnSpc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месту проведения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 marR="2741295" eaLnBrk="0" hangingPunct="0">
                        <a:lnSpc>
                          <a:spcPct val="107000"/>
                        </a:lnSpc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загородные; городские; музейные;</a:t>
                      </a:r>
                      <a:endParaRPr lang="ru-RU" sz="1200">
                        <a:effectLst/>
                      </a:endParaRPr>
                    </a:p>
                    <a:p>
                      <a:pPr marL="99060" eaLnBrk="0" hangingPunct="0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производственные.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101199254"/>
                  </a:ext>
                </a:extLst>
              </a:tr>
              <a:tr h="2150708">
                <a:tc>
                  <a:txBody>
                    <a:bodyPr/>
                    <a:lstStyle/>
                    <a:p>
                      <a:pPr marL="127000" marR="85725" eaLnBrk="0" hangingPunct="0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способу передвижения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 eaLnBrk="0" hangingPunct="0">
                        <a:lnSpc>
                          <a:spcPct val="107000"/>
                        </a:lnSpc>
                        <a:spcBef>
                          <a:spcPts val="775"/>
                        </a:spcBef>
                        <a:spcAft>
                          <a:spcPts val="0"/>
                        </a:spcAft>
                      </a:pPr>
                      <a:r>
                        <a:rPr lang="ru-RU" sz="1400" u="sng" spc="-355" dirty="0">
                          <a:effectLst/>
                        </a:rPr>
                        <a:t> </a:t>
                      </a:r>
                      <a:r>
                        <a:rPr lang="ru-RU" sz="1400" u="sng" dirty="0">
                          <a:effectLst/>
                        </a:rPr>
                        <a:t>пешеходные</a:t>
                      </a:r>
                      <a:r>
                        <a:rPr lang="ru-RU" sz="1400" dirty="0">
                          <a:effectLst/>
                        </a:rPr>
                        <a:t> (преимущества: легче задать</a:t>
                      </a:r>
                      <a:endParaRPr lang="ru-RU" sz="1200" dirty="0">
                        <a:effectLst/>
                      </a:endParaRPr>
                    </a:p>
                    <a:p>
                      <a:pPr marL="99060" marR="114300" eaLnBrk="0" hangingPunct="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необходимый темп движения, более выгодные условия для показа и рассказа);</a:t>
                      </a:r>
                      <a:endParaRPr lang="ru-RU" sz="1200" dirty="0">
                        <a:effectLst/>
                      </a:endParaRPr>
                    </a:p>
                    <a:p>
                      <a:pPr marL="99060" marR="174625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spc="-355" dirty="0">
                          <a:effectLst/>
                        </a:rPr>
                        <a:t> </a:t>
                      </a:r>
                      <a:r>
                        <a:rPr lang="ru-RU" sz="1400" u="sng" dirty="0">
                          <a:effectLst/>
                        </a:rPr>
                        <a:t>транспортные</a:t>
                      </a:r>
                      <a:r>
                        <a:rPr lang="ru-RU" sz="1400" dirty="0">
                          <a:effectLst/>
                        </a:rPr>
                        <a:t> (преимущества: охват больших территорий для обзора);</a:t>
                      </a:r>
                      <a:endParaRPr lang="ru-RU" sz="1200" dirty="0">
                        <a:effectLst/>
                      </a:endParaRPr>
                    </a:p>
                    <a:p>
                      <a:pPr marL="99060" marR="280035" eaLnBrk="0" hangingPunct="0">
                        <a:lnSpc>
                          <a:spcPts val="161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u="sng" spc="-355" dirty="0">
                          <a:effectLst/>
                        </a:rPr>
                        <a:t> </a:t>
                      </a:r>
                      <a:r>
                        <a:rPr lang="ru-RU" sz="1400" u="sng" dirty="0">
                          <a:effectLst/>
                        </a:rPr>
                        <a:t>комплексные</a:t>
                      </a:r>
                      <a:r>
                        <a:rPr lang="ru-RU" sz="1400" dirty="0">
                          <a:effectLst/>
                        </a:rPr>
                        <a:t> (сочетание нескольких видов); например, </a:t>
                      </a:r>
                      <a:r>
                        <a:rPr lang="ru-RU" sz="1400" dirty="0" err="1">
                          <a:effectLst/>
                        </a:rPr>
                        <a:t>автобусно</a:t>
                      </a:r>
                      <a:r>
                        <a:rPr lang="ru-RU" sz="1400" dirty="0">
                          <a:effectLst/>
                        </a:rPr>
                        <a:t>-пешеходная.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84820047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552825" y="2127349"/>
            <a:ext cx="6883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829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08727" y="498764"/>
            <a:ext cx="8159668" cy="3988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35" algn="ctr" eaLnBrk="0" hangingPunct="0">
              <a:spcAft>
                <a:spcPts val="0"/>
              </a:spcAft>
            </a:pPr>
            <a:r>
              <a:rPr lang="ru-RU" sz="2400" b="1" kern="0" dirty="0">
                <a:latin typeface="Times New Roman" panose="02020603050405020304" pitchFamily="18" charset="0"/>
              </a:rPr>
              <a:t>ЭТАПЫ ПОДГОТОВКИ НОВОЙ ЭКСКУРСИИ</a:t>
            </a:r>
          </a:p>
          <a:p>
            <a:pPr marL="223520" eaLnBrk="0" hangingPunct="0">
              <a:spcBef>
                <a:spcPts val="50"/>
              </a:spcBef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0" hangingPunct="0">
              <a:spcBef>
                <a:spcPts val="445"/>
              </a:spcBef>
              <a:spcAft>
                <a:spcPts val="0"/>
              </a:spcAft>
              <a:buSzPts val="1400"/>
              <a:buFont typeface="+mj-lt"/>
              <a:buAutoNum type="arabicPeriod"/>
              <a:tabLst>
                <a:tab pos="943610" algn="l"/>
              </a:tabLst>
            </a:pPr>
            <a:r>
              <a:rPr lang="ru-RU" sz="2400" spc="-3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Выбор темы экскурсии.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hangingPunct="0">
              <a:lnSpc>
                <a:spcPts val="1610"/>
              </a:lnSpc>
              <a:spcBef>
                <a:spcPts val="10"/>
              </a:spcBef>
              <a:spcAft>
                <a:spcPts val="0"/>
              </a:spcAft>
              <a:buSzPts val="1400"/>
              <a:buFont typeface="+mj-lt"/>
              <a:buAutoNum type="arabicPeriod"/>
              <a:tabLst>
                <a:tab pos="943610" algn="l"/>
              </a:tabLst>
            </a:pPr>
            <a:r>
              <a:rPr lang="ru-RU" sz="2400" spc="-3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цели и задач</a:t>
            </a:r>
            <a:r>
              <a:rPr lang="ru-RU" sz="2400" spc="-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экскурсии.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hangingPunct="0">
              <a:lnSpc>
                <a:spcPts val="1610"/>
              </a:lnSpc>
              <a:spcAft>
                <a:spcPts val="0"/>
              </a:spcAft>
              <a:buSzPts val="1400"/>
              <a:buFont typeface="+mj-lt"/>
              <a:buAutoNum type="arabicPeriod"/>
              <a:tabLst>
                <a:tab pos="943610" algn="l"/>
              </a:tabLst>
            </a:pPr>
            <a:r>
              <a:rPr lang="ru-RU" sz="2400" spc="-3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Отбор и изучение экскурсионных</a:t>
            </a:r>
            <a:r>
              <a:rPr lang="ru-RU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объектов.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hangingPunct="0">
              <a:lnSpc>
                <a:spcPts val="1610"/>
              </a:lnSpc>
              <a:spcAft>
                <a:spcPts val="0"/>
              </a:spcAft>
              <a:buSzPts val="1400"/>
              <a:buFont typeface="+mj-lt"/>
              <a:buAutoNum type="arabicPeriod"/>
              <a:tabLst>
                <a:tab pos="943610" algn="l"/>
              </a:tabLst>
            </a:pPr>
            <a:r>
              <a:rPr lang="ru-RU" sz="2400" spc="-3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Составление маршрута</a:t>
            </a:r>
            <a:r>
              <a:rPr lang="ru-RU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экскурсии.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hangingPunct="0">
              <a:lnSpc>
                <a:spcPts val="1610"/>
              </a:lnSpc>
              <a:spcAft>
                <a:spcPts val="0"/>
              </a:spcAft>
              <a:buSzPts val="1400"/>
              <a:buFont typeface="+mj-lt"/>
              <a:buAutoNum type="arabicPeriod"/>
              <a:tabLst>
                <a:tab pos="943610" algn="l"/>
              </a:tabLst>
            </a:pPr>
            <a:r>
              <a:rPr lang="ru-RU" sz="2400" spc="-3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Отбор и изучение литературных источников по теме</a:t>
            </a:r>
            <a:r>
              <a:rPr lang="ru-RU" sz="24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экскурсии.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hangingPunct="0">
              <a:lnSpc>
                <a:spcPts val="1610"/>
              </a:lnSpc>
              <a:spcAft>
                <a:spcPts val="0"/>
              </a:spcAft>
              <a:buSzPts val="1400"/>
              <a:buFont typeface="+mj-lt"/>
              <a:buAutoNum type="arabicPeriod"/>
              <a:tabLst>
                <a:tab pos="943610" algn="l"/>
              </a:tabLst>
            </a:pPr>
            <a:r>
              <a:rPr lang="ru-RU" sz="2400" spc="-3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Уточнение маршрута</a:t>
            </a:r>
            <a:r>
              <a:rPr lang="ru-RU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экскурсии.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hangingPunct="0">
              <a:lnSpc>
                <a:spcPts val="1610"/>
              </a:lnSpc>
              <a:spcAft>
                <a:spcPts val="0"/>
              </a:spcAft>
              <a:buSzPts val="1400"/>
              <a:buFont typeface="+mj-lt"/>
              <a:buAutoNum type="arabicPeriod"/>
              <a:tabLst>
                <a:tab pos="943610" algn="l"/>
              </a:tabLst>
            </a:pPr>
            <a:r>
              <a:rPr lang="ru-RU" sz="2400" spc="-3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Контрольный и индивидуальный тексты</a:t>
            </a:r>
            <a:r>
              <a:rPr lang="ru-RU" sz="24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экскурсии.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hangingPunct="0">
              <a:spcAft>
                <a:spcPts val="0"/>
              </a:spcAft>
              <a:buSzPts val="1400"/>
              <a:buFont typeface="+mj-lt"/>
              <a:buAutoNum type="arabicPeriod"/>
              <a:tabLst>
                <a:tab pos="943610" algn="l"/>
              </a:tabLst>
            </a:pPr>
            <a:r>
              <a:rPr lang="ru-RU" sz="2400" spc="-3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Комплектование «Портфеля экскурсовода».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hangingPunct="0">
              <a:lnSpc>
                <a:spcPts val="1610"/>
              </a:lnSpc>
              <a:spcBef>
                <a:spcPts val="10"/>
              </a:spcBef>
              <a:spcAft>
                <a:spcPts val="0"/>
              </a:spcAft>
              <a:buSzPts val="1400"/>
              <a:buFont typeface="+mj-lt"/>
              <a:buAutoNum type="arabicPeriod"/>
              <a:tabLst>
                <a:tab pos="943610" algn="l"/>
              </a:tabLst>
            </a:pPr>
            <a:r>
              <a:rPr lang="ru-RU" sz="2400" spc="-3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методических приемов проведения</a:t>
            </a:r>
            <a:r>
              <a:rPr lang="ru-RU" sz="24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экскурсии.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hangingPunct="0">
              <a:spcAft>
                <a:spcPts val="0"/>
              </a:spcAft>
              <a:buSzPts val="1400"/>
              <a:buFont typeface="+mj-lt"/>
              <a:buAutoNum type="arabicPeriod"/>
              <a:tabLst>
                <a:tab pos="943610" algn="l"/>
              </a:tabLst>
            </a:pPr>
            <a:r>
              <a:rPr lang="ru-RU" sz="2400" spc="-3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Технологическая карта</a:t>
            </a:r>
            <a:r>
              <a:rPr lang="ru-RU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экскурсии.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3520" eaLnBrk="0" hangingPunct="0">
              <a:spcBef>
                <a:spcPts val="35"/>
              </a:spcBef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59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562100" y="365760"/>
            <a:ext cx="9502139" cy="5306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0" hangingPunct="0">
              <a:spcBef>
                <a:spcPts val="445"/>
              </a:spcBef>
              <a:spcAft>
                <a:spcPts val="0"/>
              </a:spcAft>
              <a:buSzPts val="1400"/>
              <a:tabLst>
                <a:tab pos="1318895" algn="l"/>
              </a:tabLst>
            </a:pPr>
            <a:r>
              <a:rPr lang="ru-RU" sz="2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в рекомендациях приводятся примеры по всем рассматриваемым вопросам, например:</a:t>
            </a:r>
          </a:p>
          <a:p>
            <a:pPr marL="742950" lvl="1" indent="-285750" eaLnBrk="0" hangingPunct="0">
              <a:spcBef>
                <a:spcPts val="445"/>
              </a:spcBef>
              <a:spcAft>
                <a:spcPts val="0"/>
              </a:spcAft>
              <a:buSzPts val="1400"/>
              <a:buFont typeface="+mj-lt"/>
              <a:buAutoNum type="arabicPeriod"/>
              <a:tabLst>
                <a:tab pos="1318895" algn="l"/>
              </a:tabLst>
            </a:pPr>
            <a:r>
              <a:rPr lang="ru-RU" sz="1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1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ЦЕЛЕЙ И ЗАДАЧ</a:t>
            </a:r>
            <a:r>
              <a:rPr lang="ru-RU" sz="1400" b="1" kern="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</a:t>
            </a: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marR="226695" indent="449580" eaLnBrk="0" hangingPunct="0"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 экскурсии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это то, ради чего показываются экскурсантам памятники истории и культуры, другие объекты и даются пояснения экскурсовода.</a:t>
            </a:r>
          </a:p>
          <a:p>
            <a:pPr marL="673735" eaLnBrk="0" hangingPunct="0">
              <a:lnSpc>
                <a:spcPts val="1605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определяют пути и глубину раскрытия темы, объем материала</a:t>
            </a:r>
          </a:p>
          <a:p>
            <a:pPr marL="223520" eaLnBrk="0" hangingPunct="0">
              <a:spcBef>
                <a:spcPts val="10"/>
              </a:spcBef>
              <a:spcAft>
                <a:spcPts val="0"/>
              </a:spcAft>
            </a:pPr>
            <a:r>
              <a:rPr lang="ru-RU" sz="2000" spc="-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экскурсии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3735" eaLnBrk="0" hangingPunct="0">
              <a:spcBef>
                <a:spcPts val="450"/>
              </a:spcBef>
              <a:spcAft>
                <a:spcPts val="0"/>
              </a:spcAft>
            </a:pPr>
            <a:r>
              <a:rPr lang="ru-RU" sz="1200" spc="-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b="1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ПРИМЕР</a:t>
            </a:r>
            <a:r>
              <a:rPr lang="ru-RU" sz="12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ЦЕЛЬ, ЗАДАЧИ ПЕШЕХОДНОЙ </a:t>
            </a:r>
            <a:r>
              <a:rPr lang="ru-RU" sz="14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ЭКСКУРСИИ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«КУПЕЦ СВОЕМУ ДЕЛУ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eaLnBrk="0" hangingPunct="0">
              <a:spcAft>
                <a:spcPts val="0"/>
              </a:spcAft>
            </a:pPr>
            <a:r>
              <a:rPr lang="ru-RU" sz="1400" spc="-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ГОСПОДИН»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3735" eaLnBrk="0" hangingPunct="0">
              <a:spcAft>
                <a:spcPts val="0"/>
              </a:spcAft>
            </a:pPr>
            <a:r>
              <a:rPr lang="ru-RU" sz="1400" spc="-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Цель: дать представление об истории торгового дела в Уфе и значение торговли</a:t>
            </a:r>
            <a:r>
              <a:rPr lang="ru-RU" sz="1400" i="1" spc="2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i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eaLnBrk="0" hangingPunct="0">
              <a:spcAft>
                <a:spcPts val="0"/>
              </a:spcAft>
            </a:pPr>
            <a:r>
              <a:rPr lang="ru-RU" sz="1400" spc="-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 города.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3735" eaLnBrk="0" hangingPunct="0">
              <a:spcAft>
                <a:spcPts val="0"/>
              </a:spcAft>
            </a:pPr>
            <a:r>
              <a:rPr lang="ru-RU" sz="1400" spc="-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Задачи: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0" hangingPunct="0">
              <a:spcAft>
                <a:spcPts val="0"/>
              </a:spcAft>
              <a:buSzPts val="1200"/>
              <a:buFont typeface="Symbol" panose="05050102010706020507" pitchFamily="18" charset="2"/>
              <a:buChar char="-"/>
              <a:tabLst>
                <a:tab pos="768985" algn="l"/>
              </a:tabLst>
            </a:pP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познакомить</a:t>
            </a:r>
            <a:r>
              <a:rPr lang="ru-RU" sz="1400" i="1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i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жизнью</a:t>
            </a:r>
            <a:r>
              <a:rPr lang="ru-RU" sz="1400" i="1" spc="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i="1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бытом</a:t>
            </a:r>
            <a:r>
              <a:rPr lang="ru-RU" sz="1400" i="1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уфимцев</a:t>
            </a:r>
            <a:r>
              <a:rPr lang="ru-RU" sz="1400" i="1" spc="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i="1" spc="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1400" i="1" spc="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400" i="1" spc="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начале</a:t>
            </a:r>
            <a:r>
              <a:rPr lang="ru-RU" sz="1400" i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1400" i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века</a:t>
            </a:r>
            <a:r>
              <a:rPr lang="ru-RU" sz="1400" i="1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i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роли</a:t>
            </a:r>
            <a:r>
              <a:rPr lang="ru-RU" sz="1400" i="1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купечества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3520" eaLnBrk="0" hangingPunct="0">
              <a:spcAft>
                <a:spcPts val="0"/>
              </a:spcAft>
            </a:pPr>
            <a:r>
              <a:rPr lang="ru-RU" sz="1400" spc="-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 внутренней и внешней торговле России;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0" hangingPunct="0">
              <a:spcAft>
                <a:spcPts val="0"/>
              </a:spcAft>
              <a:buSzPts val="1200"/>
              <a:buFont typeface="Symbol" panose="05050102010706020507" pitchFamily="18" charset="2"/>
              <a:buChar char="-"/>
              <a:tabLst>
                <a:tab pos="762635" algn="l"/>
              </a:tabLst>
            </a:pP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показать вклад купечества в образование, культуру и экономику</a:t>
            </a:r>
            <a:r>
              <a:rPr lang="ru-RU" sz="1400" i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края;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hangingPunct="0">
              <a:spcAft>
                <a:spcPts val="0"/>
              </a:spcAft>
              <a:buSzPts val="1200"/>
              <a:buFont typeface="Symbol" panose="05050102010706020507" pitchFamily="18" charset="2"/>
              <a:buChar char="-"/>
              <a:tabLst>
                <a:tab pos="880110" algn="l"/>
                <a:tab pos="1770380" algn="l"/>
                <a:tab pos="2489835" algn="l"/>
                <a:tab pos="3536315" algn="l"/>
                <a:tab pos="3845560" algn="l"/>
                <a:tab pos="4558665" algn="l"/>
                <a:tab pos="5752465" algn="l"/>
              </a:tabLst>
            </a:pP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расширять	кругозор	экскурсантов	по	истории	строительства	торгово-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3520" eaLnBrk="0" hangingPunct="0">
              <a:spcAft>
                <a:spcPts val="0"/>
              </a:spcAft>
            </a:pPr>
            <a:r>
              <a:rPr lang="ru-RU" sz="1400" spc="-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административного центра Уфы XIX–XX вв.;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0" hangingPunct="0">
              <a:spcAft>
                <a:spcPts val="0"/>
              </a:spcAft>
              <a:buSzPts val="1200"/>
              <a:buFont typeface="Symbol" panose="05050102010706020507" pitchFamily="18" charset="2"/>
              <a:buChar char="-"/>
              <a:tabLst>
                <a:tab pos="809625" algn="l"/>
              </a:tabLst>
            </a:pP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spc="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пробудить</a:t>
            </a:r>
            <a:r>
              <a:rPr lang="ru-RU" sz="1400" i="1" spc="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400" i="1" spc="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экскурсантов</a:t>
            </a:r>
            <a:r>
              <a:rPr lang="ru-RU" sz="1400" i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исследовательский</a:t>
            </a:r>
            <a:r>
              <a:rPr lang="ru-RU" sz="1400" i="1" spc="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интерес,</a:t>
            </a:r>
            <a:r>
              <a:rPr lang="ru-RU" sz="1400" i="1" spc="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стремление</a:t>
            </a:r>
            <a:r>
              <a:rPr lang="ru-RU" sz="1400" i="1" spc="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i="1" spc="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изучению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3520" eaLnBrk="0" hangingPunct="0">
              <a:spcAft>
                <a:spcPts val="0"/>
              </a:spcAft>
            </a:pPr>
            <a:r>
              <a:rPr lang="ru-RU" sz="1400" spc="-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истории и культуры своего города;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eaLnBrk="0" hangingPunct="0">
              <a:spcAft>
                <a:spcPts val="0"/>
              </a:spcAft>
              <a:buSzPts val="1200"/>
              <a:buFont typeface="Symbol" panose="05050102010706020507" pitchFamily="18" charset="2"/>
              <a:buChar char="-"/>
              <a:tabLst>
                <a:tab pos="786765" algn="l"/>
              </a:tabLst>
            </a:pP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spc="-1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формировать</a:t>
            </a:r>
            <a:r>
              <a:rPr lang="ru-RU" sz="1400" i="1" spc="1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понимание</a:t>
            </a:r>
            <a:r>
              <a:rPr lang="ru-RU" sz="1400" i="1" spc="1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взаимосвязи</a:t>
            </a:r>
            <a:r>
              <a:rPr lang="ru-RU" sz="1400" i="1" spc="1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исторических</a:t>
            </a:r>
            <a:r>
              <a:rPr lang="ru-RU" sz="1400" i="1" spc="1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эпох</a:t>
            </a:r>
            <a:r>
              <a:rPr lang="ru-RU" sz="1400" i="1" spc="1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i="1" spc="1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своей</a:t>
            </a:r>
            <a:r>
              <a:rPr lang="ru-RU" sz="1400" i="1" spc="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причастности</a:t>
            </a:r>
            <a:r>
              <a:rPr lang="ru-RU" sz="1400" i="1" spc="1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3520" eaLnBrk="0" hangingPunct="0">
              <a:spcBef>
                <a:spcPts val="5"/>
              </a:spcBef>
              <a:spcAft>
                <a:spcPts val="0"/>
              </a:spcAft>
            </a:pPr>
            <a:r>
              <a:rPr lang="ru-RU" sz="1400" spc="-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иному времени посредством общения с памятниками истории и культуры.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78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78280" y="213360"/>
            <a:ext cx="7665720" cy="4793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68195" algn="just" eaLnBrk="0" hangingPunct="0">
              <a:spcBef>
                <a:spcPts val="685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Методические приемы показа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marR="221615" indent="449580" algn="just" eaLnBrk="0" hangingPunct="0">
              <a:spcBef>
                <a:spcPts val="670"/>
              </a:spcBef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Прием предварительного осмотра.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Существуют несколько вариантов использования приема. В первом случае экскурсанты самостоятельно осматривают объект с одной или нескольких сторон, составляют общее впечатление о нём, а затем слушают рассказ экскурсовода и приступают совместно</a:t>
            </a:r>
            <a:r>
              <a:rPr lang="ru-RU" spc="-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pc="-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ним</a:t>
            </a:r>
            <a:r>
              <a:rPr lang="ru-RU" spc="-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pc="-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детальному</a:t>
            </a:r>
            <a:r>
              <a:rPr lang="ru-RU" spc="-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изучению</a:t>
            </a:r>
            <a:r>
              <a:rPr lang="ru-RU" spc="-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объекта</a:t>
            </a:r>
            <a:r>
              <a:rPr lang="ru-RU" spc="-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-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его</a:t>
            </a:r>
            <a:r>
              <a:rPr lang="ru-RU" spc="-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анализу.</a:t>
            </a:r>
            <a:r>
              <a:rPr lang="ru-RU" spc="-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</a:t>
            </a:r>
            <a:r>
              <a:rPr lang="ru-RU" spc="-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втором</a:t>
            </a:r>
            <a:r>
              <a:rPr lang="ru-RU" spc="-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случае началом использования приёма служит краткое вступительное слово экскурсовода, в котором он ориентирует экскурсантов на то, что именно необходимо увидеть в ходе осмотра объекта. На предварительный осмотр отводится не более двух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минут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3520" marR="221615" indent="449580" algn="just" eaLnBrk="0" hangingPunct="0">
              <a:spcBef>
                <a:spcPts val="670"/>
              </a:spcBef>
              <a:spcAft>
                <a:spcPts val="0"/>
              </a:spcAft>
            </a:pP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Прием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панорамного показа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дает возможность экскурсантам наблюдать с высоты вид какой-то местности. Экскурсовод должен показать те объекты, которые раскрывают тему, перейдя от общего показа панорамы к частному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223520" marR="221615" indent="449580" algn="just" eaLnBrk="0" hangingPunct="0">
              <a:spcBef>
                <a:spcPts val="670"/>
              </a:spcBef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50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5944200"/>
              </p:ext>
            </p:extLst>
          </p:nvPr>
        </p:nvGraphicFramePr>
        <p:xfrm>
          <a:off x="1676400" y="556260"/>
          <a:ext cx="7343462" cy="56207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5585">
                  <a:extLst>
                    <a:ext uri="{9D8B030D-6E8A-4147-A177-3AD203B41FA5}">
                      <a16:colId xmlns:a16="http://schemas.microsoft.com/office/drawing/2014/main" xmlns="" val="1623831823"/>
                    </a:ext>
                  </a:extLst>
                </a:gridCol>
                <a:gridCol w="4207877">
                  <a:extLst>
                    <a:ext uri="{9D8B030D-6E8A-4147-A177-3AD203B41FA5}">
                      <a16:colId xmlns:a16="http://schemas.microsoft.com/office/drawing/2014/main" xmlns="" val="133101377"/>
                    </a:ext>
                  </a:extLst>
                </a:gridCol>
              </a:tblGrid>
              <a:tr h="503220">
                <a:tc gridSpan="2">
                  <a:txBody>
                    <a:bodyPr/>
                    <a:lstStyle/>
                    <a:p>
                      <a:pPr marL="127000" indent="449580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ПРИМЕР: ПРИЕМ ПАНОРАМНОГО ПОКАЗА НА ОБЗОРНОЙ ЭКСКУРСИИ ПО ГОРОДУ УФЕ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1856481"/>
                  </a:ext>
                </a:extLst>
              </a:tr>
              <a:tr h="5117483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marL="311150" marR="160020" indent="-1905"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Фото. Памятник национальному герою Республики Башкортостан Салавату Юлаеву</a:t>
                      </a: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eaLnBrk="0" hangingPunct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0655" marR="125095" indent="264795" algn="just" eaLnBrk="0" hangingPunct="0">
                        <a:lnSpc>
                          <a:spcPct val="107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Мы</a:t>
                      </a:r>
                      <a:r>
                        <a:rPr lang="ru-RU" sz="1100" spc="-50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находимся</a:t>
                      </a:r>
                      <a:r>
                        <a:rPr lang="ru-RU" sz="1100" spc="-60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на</a:t>
                      </a:r>
                      <a:r>
                        <a:rPr lang="ru-RU" sz="1100" spc="-55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смотровой</a:t>
                      </a:r>
                      <a:r>
                        <a:rPr lang="ru-RU" sz="1100" spc="-50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площадке</a:t>
                      </a:r>
                      <a:r>
                        <a:rPr lang="ru-RU" sz="1100" spc="-40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города, на высоком обрыве (70 м до реки Белой), рядом с памятником национальному герою республики Башкортостан С. </a:t>
                      </a:r>
                      <a:r>
                        <a:rPr lang="ru-RU" sz="1100" dirty="0" err="1">
                          <a:effectLst/>
                        </a:rPr>
                        <a:t>Юлаеву</a:t>
                      </a:r>
                      <a:r>
                        <a:rPr lang="ru-RU" sz="1100" dirty="0">
                          <a:effectLst/>
                        </a:rPr>
                        <a:t>. С площадки удобно созерцать панорамы реки Белой, идущих по ней катеров, впадение р. Демы, лесистые берега и мосты через </a:t>
                      </a:r>
                      <a:r>
                        <a:rPr lang="ru-RU" sz="1100" dirty="0" err="1">
                          <a:effectLst/>
                        </a:rPr>
                        <a:t>р.Белую</a:t>
                      </a:r>
                      <a:r>
                        <a:rPr lang="ru-RU" sz="1100" dirty="0">
                          <a:effectLst/>
                        </a:rPr>
                        <a:t>. Отсюда хорошо виден </a:t>
                      </a:r>
                      <a:r>
                        <a:rPr lang="ru-RU" sz="1100" dirty="0" err="1">
                          <a:effectLst/>
                        </a:rPr>
                        <a:t>Демский</a:t>
                      </a:r>
                      <a:r>
                        <a:rPr lang="ru-RU" sz="1100" dirty="0">
                          <a:effectLst/>
                        </a:rPr>
                        <a:t> район города Уфы. На противоположном, левом берегу р. Белой, отчетливо вырисовывается холм – это </a:t>
                      </a:r>
                      <a:r>
                        <a:rPr lang="ru-RU" sz="1100" dirty="0" err="1">
                          <a:effectLst/>
                        </a:rPr>
                        <a:t>Чесноковский</a:t>
                      </a:r>
                      <a:r>
                        <a:rPr lang="ru-RU" sz="1100" dirty="0">
                          <a:effectLst/>
                        </a:rPr>
                        <a:t> крутояр, около которого расположилось старинное село </a:t>
                      </a:r>
                      <a:r>
                        <a:rPr lang="ru-RU" sz="1100" dirty="0" err="1">
                          <a:effectLst/>
                        </a:rPr>
                        <a:t>Чесноковка</a:t>
                      </a:r>
                      <a:r>
                        <a:rPr lang="ru-RU" sz="1100" dirty="0">
                          <a:effectLst/>
                        </a:rPr>
                        <a:t> (15 км от</a:t>
                      </a:r>
                      <a:r>
                        <a:rPr lang="ru-RU" sz="1100" spc="-40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г.</a:t>
                      </a:r>
                      <a:r>
                        <a:rPr lang="ru-RU" sz="1100" spc="-30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Уфы).</a:t>
                      </a:r>
                      <a:r>
                        <a:rPr lang="ru-RU" sz="1100" spc="-30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В</a:t>
                      </a:r>
                      <a:r>
                        <a:rPr lang="ru-RU" sz="1100" spc="-30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XVIII</a:t>
                      </a:r>
                      <a:r>
                        <a:rPr lang="ru-RU" sz="1100" spc="-45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веке</a:t>
                      </a:r>
                      <a:r>
                        <a:rPr lang="ru-RU" sz="1100" spc="-35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в</a:t>
                      </a:r>
                      <a:r>
                        <a:rPr lang="ru-RU" sz="1100" spc="-35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Чесноковке</a:t>
                      </a:r>
                      <a:r>
                        <a:rPr lang="ru-RU" sz="1100" spc="-35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размещалась армия Е.</a:t>
                      </a:r>
                      <a:r>
                        <a:rPr lang="ru-RU" sz="1100" spc="-10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Пугачева.</a:t>
                      </a:r>
                    </a:p>
                    <a:p>
                      <a:pPr marL="160655" marR="127635" indent="264795" algn="just" eaLnBrk="0" hangingPunct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 этом живописном холме решено было поставить памятник национальному герою башкирского народа С. </a:t>
                      </a:r>
                      <a:r>
                        <a:rPr lang="ru-RU" sz="1100" dirty="0" err="1">
                          <a:effectLst/>
                        </a:rPr>
                        <a:t>Юлаеву</a:t>
                      </a:r>
                      <a:r>
                        <a:rPr lang="ru-RU" sz="1100" dirty="0">
                          <a:effectLst/>
                        </a:rPr>
                        <a:t>.</a:t>
                      </a:r>
                    </a:p>
                    <a:p>
                      <a:pPr marL="160655" marR="127000" indent="264795"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Автор памятника С. Тавасиев расположил скульптуру национального героя С. </a:t>
                      </a:r>
                      <a:r>
                        <a:rPr lang="ru-RU" sz="1100" dirty="0" err="1">
                          <a:effectLst/>
                        </a:rPr>
                        <a:t>Юлаева</a:t>
                      </a:r>
                      <a:r>
                        <a:rPr lang="ru-RU" sz="1100" dirty="0">
                          <a:effectLst/>
                        </a:rPr>
                        <a:t> так, что взгляд его как бы направлен на </a:t>
                      </a:r>
                      <a:r>
                        <a:rPr lang="ru-RU" sz="1100" dirty="0" err="1">
                          <a:effectLst/>
                        </a:rPr>
                        <a:t>Чесноковский</a:t>
                      </a:r>
                      <a:r>
                        <a:rPr lang="ru-RU" sz="1100" dirty="0">
                          <a:effectLst/>
                        </a:rPr>
                        <a:t> холм,  а  поднятая  вверх  рука  </a:t>
                      </a:r>
                      <a:r>
                        <a:rPr lang="ru-RU" sz="1100" spc="105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будто</a:t>
                      </a:r>
                      <a:r>
                        <a:rPr lang="ru-RU" sz="1100" spc="300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призывает</a:t>
                      </a:r>
                    </a:p>
                    <a:p>
                      <a:pPr marL="160655" algn="just" eaLnBrk="0" hangingPunct="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башкирский народ последовать за ним, к</a:t>
                      </a:r>
                      <a:r>
                        <a:rPr lang="ru-RU" sz="1100" spc="-215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Пугачёву.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924556005"/>
                  </a:ext>
                </a:extLst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8029" y="1812254"/>
            <a:ext cx="2548900" cy="1554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4856" y="4174008"/>
            <a:ext cx="3170233" cy="178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982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1532</Words>
  <Application>Microsoft Office PowerPoint</Application>
  <PresentationFormat>Произвольный</PresentationFormat>
  <Paragraphs>188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Owner</cp:lastModifiedBy>
  <cp:revision>21</cp:revision>
  <dcterms:created xsi:type="dcterms:W3CDTF">2021-10-27T18:22:00Z</dcterms:created>
  <dcterms:modified xsi:type="dcterms:W3CDTF">2021-10-29T03:33:40Z</dcterms:modified>
</cp:coreProperties>
</file>