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6B2A1A-8C16-4D9B-A791-F53C9C6E85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E7C9D3-75D2-443A-B36C-776CD5A7DF09}" type="datetimeFigureOut">
              <a:rPr lang="ru-RU" smtClean="0"/>
              <a:t>28.12.2021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view218902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776864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«Уравнения – это золотой ключ, открывающий все математические сезамы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>С. </a:t>
            </a:r>
            <a:r>
              <a:rPr lang="ru-RU" dirty="0" smtClean="0"/>
              <a:t>Коваль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2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Способы решения показательных уравнений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506745" cy="49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2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20688"/>
                <a:ext cx="7848872" cy="6048672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/>
                  <a:t>Вариант 1.</a:t>
                </a:r>
              </a:p>
              <a:p>
                <a:r>
                  <a:rPr lang="ru-RU" dirty="0"/>
                  <a:t>1. Какое из чисел -2, 0, 1 является корнем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=25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r>
                  <a:rPr lang="ru-RU" u="sng" dirty="0" smtClean="0"/>
                  <a:t>Ответ: 1</a:t>
                </a:r>
                <a:endParaRPr lang="ru-RU" u="sng" dirty="0"/>
              </a:p>
              <a:p>
                <a:r>
                  <a:rPr lang="ru-RU" dirty="0"/>
                  <a:t>2. Решить уравнение:</a:t>
                </a:r>
              </a:p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0,3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5−2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=0,09;</m:t>
                    </m:r>
                  </m:oMath>
                </a14:m>
                <a:endParaRPr lang="ru-RU" dirty="0" smtClean="0"/>
              </a:p>
              <a:p>
                <a:r>
                  <a:rPr lang="ru-RU" u="sng" dirty="0" smtClean="0"/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б)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225∗15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=1;</m:t>
                    </m:r>
                  </m:oMath>
                </a14:m>
                <a:endParaRPr lang="en-US" dirty="0" smtClean="0"/>
              </a:p>
              <a:p>
                <a:r>
                  <a:rPr lang="ru-RU" u="sng" dirty="0" smtClean="0"/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в)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;</a:t>
                </a:r>
                <a:endParaRPr lang="ru-RU" dirty="0" smtClean="0"/>
              </a:p>
              <a:p>
                <a:r>
                  <a:rPr lang="ru-RU" u="sng" dirty="0"/>
                  <a:t>Ответ:</a:t>
                </a:r>
                <a:r>
                  <a:rPr lang="ru-RU" dirty="0"/>
                  <a:t> </a:t>
                </a:r>
                <a:r>
                  <a:rPr lang="en-US" dirty="0"/>
                  <a:t>x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г)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−12∗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+32=0.</m:t>
                    </m:r>
                  </m:oMath>
                </a14:m>
                <a:endParaRPr lang="ru-RU" dirty="0" smtClean="0"/>
              </a:p>
              <a:p>
                <a:r>
                  <a:rPr lang="ru-RU" u="sng" dirty="0"/>
                  <a:t>Ответ</a:t>
                </a:r>
                <a:r>
                  <a:rPr lang="ru-RU" u="sng" dirty="0" smtClean="0"/>
                  <a:t>:</a:t>
                </a:r>
                <a:r>
                  <a:rPr lang="en-US" u="sng" dirty="0" smtClean="0"/>
                  <a:t> x=2, x=3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20688"/>
                <a:ext cx="7848872" cy="6048672"/>
              </a:xfrm>
              <a:blipFill rotWithShape="1">
                <a:blip r:embed="rId2"/>
                <a:stretch>
                  <a:fillRect t="-605" b="-1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235796" cy="223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1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20688"/>
                <a:ext cx="7848872" cy="6048672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/>
                  <a:t>Вариант 2.</a:t>
                </a:r>
              </a:p>
              <a:p>
                <a:r>
                  <a:rPr lang="ru-RU" dirty="0"/>
                  <a:t>1. Какое из чисел 3, 0, -1 является корнем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=3</m:t>
                    </m:r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+5?</m:t>
                    </m:r>
                  </m:oMath>
                </a14:m>
                <a:endParaRPr lang="en-US" dirty="0" smtClean="0"/>
              </a:p>
              <a:p>
                <a:r>
                  <a:rPr lang="ru-RU" u="sng" dirty="0" smtClean="0"/>
                  <a:t>Ответ: -1 </a:t>
                </a:r>
                <a:endParaRPr lang="ru-RU" u="sng" dirty="0"/>
              </a:p>
              <a:p>
                <a:r>
                  <a:rPr lang="ru-RU" dirty="0"/>
                  <a:t>2. Решить уравнение:</a:t>
                </a:r>
              </a:p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4−3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=27;</m:t>
                    </m:r>
                  </m:oMath>
                </a14:m>
                <a:endParaRPr lang="ru-RU" dirty="0" smtClean="0"/>
              </a:p>
              <a:p>
                <a:r>
                  <a:rPr lang="ru-RU" u="sng" dirty="0"/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б)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∗17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+5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=17;</m:t>
                    </m:r>
                  </m:oMath>
                </a14:m>
                <a:endParaRPr lang="ru-RU" dirty="0" smtClean="0"/>
              </a:p>
              <a:p>
                <a:r>
                  <a:rPr lang="ru-RU" u="sng" dirty="0" smtClean="0"/>
                  <a:t>Ответ: </a:t>
                </a:r>
                <a:r>
                  <a:rPr lang="en-US" u="sng" dirty="0" smtClean="0"/>
                  <a:t>x=-2</a:t>
                </a:r>
                <a:r>
                  <a:rPr lang="ru-RU" u="sng" dirty="0" smtClean="0"/>
                  <a:t> </a:t>
                </a:r>
                <a:endParaRPr lang="ru-RU" dirty="0"/>
              </a:p>
              <a:p>
                <a:r>
                  <a:rPr lang="ru-RU" dirty="0"/>
                  <a:t>в)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ad>
                          <m:radPr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ru-RU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8</m:t>
                    </m:r>
                  </m:oMath>
                </a14:m>
                <a:r>
                  <a:rPr lang="ru-RU" dirty="0" smtClean="0"/>
                  <a:t>;</a:t>
                </a:r>
              </a:p>
              <a:p>
                <a:r>
                  <a:rPr lang="ru-RU" u="sng" dirty="0"/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x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г)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+2=0.</m:t>
                    </m:r>
                  </m:oMath>
                </a14:m>
                <a:endParaRPr lang="ru-RU" dirty="0" smtClean="0"/>
              </a:p>
              <a:p>
                <a:r>
                  <a:rPr lang="ru-RU" u="sng" dirty="0"/>
                  <a:t>Ответ: </a:t>
                </a:r>
                <a:r>
                  <a:rPr lang="ru-RU" u="sng" dirty="0" smtClean="0"/>
                  <a:t>Решений нет.</a:t>
                </a:r>
                <a:endParaRPr lang="ru-RU" u="sng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20688"/>
                <a:ext cx="7848872" cy="6048672"/>
              </a:xfrm>
              <a:blipFill rotWithShape="1">
                <a:blip r:embed="rId2"/>
                <a:stretch>
                  <a:fillRect t="-1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235796" cy="223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4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80034"/>
            <a:ext cx="7416824" cy="2520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/>
              <a:t>Назовите основное свойство степени, которое используется при решении показательных уравнений.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Перечислите </a:t>
            </a:r>
            <a:r>
              <a:rPr lang="ru-RU" sz="3200" dirty="0"/>
              <a:t>способы решения показательных уравнений.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0314"/>
            <a:ext cx="2757686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3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80034"/>
            <a:ext cx="7416824" cy="206499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Интерактивное упражнение:</a:t>
            </a:r>
          </a:p>
          <a:p>
            <a:pPr algn="just"/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learningapps.org/view21890290</a:t>
            </a:r>
            <a:endParaRPr lang="ru-RU" sz="3200" smtClean="0"/>
          </a:p>
          <a:p>
            <a:pPr algn="just"/>
            <a:endParaRPr lang="ru-RU" sz="3200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0314"/>
            <a:ext cx="2757686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17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88481"/>
              </p:ext>
            </p:extLst>
          </p:nvPr>
        </p:nvGraphicFramePr>
        <p:xfrm>
          <a:off x="395536" y="1268762"/>
          <a:ext cx="7681664" cy="544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832"/>
                <a:gridCol w="3840832"/>
              </a:tblGrid>
              <a:tr h="1877301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-если вы хорошо усвоили тему урока, то поднимите зеленую карту;</a:t>
                      </a:r>
                      <a:endParaRPr lang="ru-RU" dirty="0" smtClean="0">
                        <a:effectLst/>
                      </a:endParaRPr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446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-если остались непонятными какие-то моменты, то поднимите желтую сигнальную карту;</a:t>
                      </a:r>
                      <a:endParaRPr lang="ru-RU" dirty="0" smtClean="0">
                        <a:effectLst/>
                      </a:endParaRPr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4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-если вообще не усвоили тему, то поднимите красную сигнальную карту.</a:t>
                      </a:r>
                      <a:endParaRPr lang="ru-RU" dirty="0" smtClean="0">
                        <a:effectLst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19431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69160"/>
            <a:ext cx="1971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908720"/>
            <a:ext cx="1914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8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Домашнее</a:t>
            </a:r>
            <a:r>
              <a:rPr lang="ru-RU" sz="4800" dirty="0" smtClean="0"/>
              <a:t> </a:t>
            </a:r>
            <a:r>
              <a:rPr lang="ru-RU" sz="4800" b="1" dirty="0" smtClean="0"/>
              <a:t>задание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19" y="1628800"/>
            <a:ext cx="7620000" cy="748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/>
              <a:t>Параграф 2 изучить, № 22, 24, 26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80928"/>
            <a:ext cx="7362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spc="-100" dirty="0" smtClean="0">
                <a:solidFill>
                  <a:srgbClr val="5A6378"/>
                </a:solidFill>
                <a:latin typeface="Cambria"/>
                <a:ea typeface="+mj-ea"/>
                <a:cs typeface="+mj-cs"/>
              </a:rPr>
              <a:t>Спасибо за работу! Урок окончен!</a:t>
            </a:r>
            <a:r>
              <a:rPr lang="ru-RU" sz="4600" spc="-100" dirty="0">
                <a:solidFill>
                  <a:srgbClr val="5A6378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4600" spc="-100" dirty="0">
                <a:solidFill>
                  <a:srgbClr val="5A6378"/>
                </a:solidFill>
                <a:latin typeface="Cambria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3198156" cy="22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0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7753672" cy="491601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№11 Найти область определения функции.</a:t>
                </a:r>
                <a:endParaRPr lang="ru-RU" sz="20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den>
                        </m:f>
                      </m:sup>
                    </m:sSup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D(f)=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(−∞;0)∪(0;+∞)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𝟕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D(f)=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[1;+∞)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𝟗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𝟗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𝟗</m:t>
                    </m:r>
                  </m:oMath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D(f)=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(−∞;9)∪(9;+∞)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ru-RU" sz="24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≠±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f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)=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(−∞;2)∪(−2;2)∪(2;+∞)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7753672" cy="4916016"/>
              </a:xfrm>
              <a:blipFill rotWithShape="1">
                <a:blip r:embed="rId2"/>
                <a:stretch>
                  <a:fillRect t="-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84068"/>
            <a:ext cx="1664568" cy="16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39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7753672" cy="4916016"/>
              </a:xfrm>
            </p:spPr>
            <p:txBody>
              <a:bodyPr>
                <a:normAutofit/>
              </a:bodyPr>
              <a:lstStyle/>
              <a:p>
                <a:r>
                  <a:rPr lang="ru-RU" sz="2000" b="1" dirty="0"/>
                  <a:t>№14 Найти наибольшее и наименьшее значения функции:</a:t>
                </a:r>
              </a:p>
              <a:p>
                <a:r>
                  <a:rPr lang="ru-RU" sz="2000" b="1" dirty="0"/>
                  <a:t>1)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𝒚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ru-RU" sz="2000" dirty="0"/>
                  <a:t>,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≤0</m:t>
                    </m:r>
                  </m:oMath>
                </a14:m>
                <a:r>
                  <a:rPr lang="ru-RU" sz="2000" dirty="0"/>
                  <a:t> убывает,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r>
                  <a:rPr lang="ru-RU" sz="2000" dirty="0"/>
                  <a:t> возрастает.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– наименьшее значение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=2</m:t>
                    </m:r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=2</m:t>
                    </m:r>
                  </m:oMath>
                </a14:m>
                <a:r>
                  <a:rPr lang="ru-RU" sz="2000" dirty="0"/>
                  <a:t> – наибольшее значение.</a:t>
                </a:r>
              </a:p>
              <a:p>
                <a:r>
                  <a:rPr lang="ru-RU" sz="2000" b="1" dirty="0"/>
                  <a:t>2)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𝒚</m:t>
                    </m:r>
                    <m:r>
                      <a:rPr lang="ru-RU" sz="2000" b="1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0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ru-RU" sz="2000" b="1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sup>
                    </m:sSup>
                  </m:oMath>
                </a14:m>
                <a:r>
                  <a:rPr lang="ru-RU" sz="2000" dirty="0"/>
                  <a:t>,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≤0</m:t>
                    </m:r>
                  </m:oMath>
                </a14:m>
                <a:r>
                  <a:rPr lang="ru-RU" sz="2000" dirty="0"/>
                  <a:t> возрастает, при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r>
                  <a:rPr lang="ru-RU" sz="2000" dirty="0"/>
                  <a:t> убывает.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– наименьшее значение</a:t>
                </a: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000" dirty="0"/>
                  <a:t> – наибольшее значение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7753672" cy="4916016"/>
              </a:xfrm>
              <a:blipFill rotWithShape="1">
                <a:blip r:embed="rId2"/>
                <a:stretch>
                  <a:fillRect t="-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84068"/>
            <a:ext cx="1664568" cy="16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4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92696"/>
                <a:ext cx="4608512" cy="5688632"/>
              </a:xfrm>
            </p:spPr>
            <p:txBody>
              <a:bodyPr>
                <a:normAutofit/>
              </a:bodyPr>
              <a:lstStyle/>
              <a:p>
                <a:r>
                  <a:rPr lang="ru-RU" sz="2000" b="1" dirty="0"/>
                  <a:t>№15. Построить графики функций. </a:t>
                </a:r>
              </a:p>
              <a:p>
                <a:r>
                  <a:rPr lang="ru-RU" sz="2000" dirty="0"/>
                  <a:t>1)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;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ru-RU" sz="2000" dirty="0"/>
              </a:p>
              <a:p>
                <a:r>
                  <a:rPr lang="ru-RU" sz="2000" dirty="0"/>
                  <a:t>2)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𝑦</m:t>
                    </m:r>
                    <m:r>
                      <a:rPr lang="ru-RU" sz="2000" i="1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ru-RU" sz="2000" i="1">
                        <a:latin typeface="Cambria Math"/>
                      </a:rPr>
                      <m:t>;</m:t>
                    </m:r>
                  </m:oMath>
                </a14:m>
                <a:endParaRPr lang="ru-RU" sz="2000" dirty="0"/>
              </a:p>
              <a:p>
                <a:pPr marL="114300" indent="0">
                  <a:buNone/>
                </a:pPr>
                <a:endParaRPr lang="ru-RU" sz="2000" dirty="0"/>
              </a:p>
              <a:p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92696"/>
                <a:ext cx="4608512" cy="5688632"/>
              </a:xfrm>
              <a:blipFill rotWithShape="1">
                <a:blip r:embed="rId2"/>
                <a:stretch>
                  <a:fillRect t="-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74" y="5173693"/>
            <a:ext cx="1664568" cy="166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123232" cy="24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95936" y="1100063"/>
                <a:ext cx="4572000" cy="33547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r>
                  <a:rPr lang="ru-RU" sz="2000" dirty="0" smtClean="0">
                    <a:solidFill>
                      <a:prstClr val="black"/>
                    </a:solidFill>
                  </a:rPr>
                  <a:t>3)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114300" lvl="0">
                  <a:spcBef>
                    <a:spcPct val="20000"/>
                  </a:spcBef>
                  <a:buClr>
                    <a:srgbClr val="F0AD00"/>
                  </a:buClr>
                </a:pPr>
                <a:endParaRPr lang="ru-RU" sz="2000" dirty="0">
                  <a:solidFill>
                    <a:prstClr val="black"/>
                  </a:solidFill>
                </a:endParaRPr>
              </a:p>
              <a:p>
                <a:pPr marL="342900" lvl="0" indent="-228600">
                  <a:spcBef>
                    <a:spcPct val="20000"/>
                  </a:spcBef>
                  <a:buClr>
                    <a:srgbClr val="F0AD00"/>
                  </a:buClr>
                  <a:buFont typeface="Arial" pitchFamily="34" charset="0"/>
                  <a:buChar char="•"/>
                </a:pPr>
                <a:r>
                  <a:rPr lang="ru-RU" sz="2000" dirty="0">
                    <a:solidFill>
                      <a:prstClr val="black"/>
                    </a:solidFill>
                  </a:rPr>
                  <a:t>4)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</a:rPr>
                      <m:t>=2−</m:t>
                    </m:r>
                    <m:sSup>
                      <m:sSup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100063"/>
                <a:ext cx="4572000" cy="3354765"/>
              </a:xfrm>
              <a:prstGeom prst="rect">
                <a:avLst/>
              </a:prstGeom>
              <a:blipFill rotWithShape="1">
                <a:blip r:embed="rId5"/>
                <a:stretch>
                  <a:fillRect t="-907" b="-2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8" y="4633089"/>
            <a:ext cx="3093924" cy="22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35" y="1558188"/>
            <a:ext cx="3620823" cy="24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71" y="4454828"/>
            <a:ext cx="2449503" cy="23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51104" cy="4493096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 smtClean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1.Какую функцию называют показательной?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2. Какие их перечисленных ниже функций являются показательными: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4)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+3</m:t>
                        </m:r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6)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0,4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−9</m:t>
                            </m:r>
                          </m:den>
                        </m:f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ru-RU" sz="2400" dirty="0" smtClean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7)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/>
                </a:r>
                <a:b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</a:b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3. Назовите основные свойства показательной функции.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Выберите возрастающие функции:</a:t>
                </a:r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3)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4)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0,1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ru-RU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6)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e>
                    </m:rad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5. Укажите область определения </a:t>
                </a:r>
                <a:endParaRPr lang="en-US" sz="2400" dirty="0" smtClean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11430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ru-RU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marL="1143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51104" cy="4493096"/>
              </a:xfrm>
              <a:blipFill rotWithShape="1">
                <a:blip r:embed="rId2"/>
                <a:stretch>
                  <a:fillRect t="-1085" r="-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0314"/>
            <a:ext cx="2757686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133056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/>
                  <a:t>Задание. Назовите виды уравнений. Решите их.</a:t>
                </a:r>
              </a:p>
              <a:p>
                <a:r>
                  <a:rPr lang="ru-RU" dirty="0"/>
                  <a:t>1)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+1=3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−1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=9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=64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+1=0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5)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−2∗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=9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6)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−1=0</m:t>
                    </m:r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7)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−4∗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−45=0.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133056"/>
              </a:xfrm>
              <a:blipFill rotWithShape="1">
                <a:blip r:embed="rId2"/>
                <a:stretch>
                  <a:fillRect t="-8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00314"/>
            <a:ext cx="2757686" cy="27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8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20000" cy="3240360"/>
          </a:xfrm>
        </p:spPr>
        <p:txBody>
          <a:bodyPr/>
          <a:lstStyle/>
          <a:p>
            <a:pPr algn="ctr"/>
            <a:r>
              <a:rPr lang="ru-RU" sz="6000" b="1" dirty="0" smtClean="0"/>
              <a:t>Тема урока</a:t>
            </a:r>
            <a:br>
              <a:rPr lang="ru-RU" sz="6000" b="1" dirty="0" smtClean="0"/>
            </a:br>
            <a:r>
              <a:rPr lang="ru-RU" sz="6000" b="1" dirty="0" smtClean="0"/>
              <a:t>«Показательные уравнения»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573016"/>
            <a:ext cx="38195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2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Показательные</a:t>
            </a:r>
            <a:r>
              <a:rPr lang="ru-RU" dirty="0" smtClean="0"/>
              <a:t> </a:t>
            </a:r>
            <a:r>
              <a:rPr lang="ru-RU" b="1" dirty="0" smtClean="0"/>
              <a:t>уравнения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620000" cy="17567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b="1" dirty="0" smtClean="0"/>
              <a:t>Показательное уравнение </a:t>
            </a:r>
            <a:r>
              <a:rPr lang="ru-RU" sz="3200" dirty="0" smtClean="0"/>
              <a:t>– это уравнение, </a:t>
            </a:r>
            <a:r>
              <a:rPr lang="ru-RU" sz="3200" dirty="0"/>
              <a:t>в </a:t>
            </a:r>
            <a:r>
              <a:rPr lang="ru-RU" sz="3200" dirty="0" smtClean="0"/>
              <a:t>котором </a:t>
            </a:r>
            <a:r>
              <a:rPr lang="ru-RU" sz="3200" dirty="0"/>
              <a:t>неизвестное содержится в показателе степени.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55552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0148"/>
            <a:ext cx="4730812" cy="21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2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Показательные уравнения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3200" b="1" dirty="0" smtClean="0"/>
                  <a:t>Решить уравнения:</a:t>
                </a:r>
              </a:p>
              <a:p>
                <a:r>
                  <a:rPr lang="ru-RU" sz="3200" dirty="0"/>
                  <a:t>1)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4∗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=1</m:t>
                    </m:r>
                    <m:r>
                      <a:rPr lang="en-US" sz="32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200" b="0" dirty="0" smtClean="0"/>
              </a:p>
              <a:p>
                <a:r>
                  <a:rPr lang="ru-RU" sz="3200" dirty="0"/>
                  <a:t>2)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  <m:r>
                          <a:rPr lang="ru-RU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=576;</m:t>
                    </m:r>
                  </m:oMath>
                </a14:m>
                <a:endParaRPr lang="ru-RU" sz="3200" dirty="0"/>
              </a:p>
              <a:p>
                <a:r>
                  <a:rPr lang="ru-RU" sz="3200" dirty="0"/>
                  <a:t>3)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𝑥</m:t>
                        </m:r>
                        <m:r>
                          <a:rPr lang="ru-RU" sz="32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−2∗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𝑥</m:t>
                        </m:r>
                        <m:r>
                          <a:rPr lang="ru-RU" sz="32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=25</m:t>
                    </m:r>
                  </m:oMath>
                </a14:m>
                <a:r>
                  <a:rPr lang="en-US" sz="3200" dirty="0" smtClean="0"/>
                  <a:t>;</a:t>
                </a:r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46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273</TotalTime>
  <Words>962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«Уравнения – это золотой ключ, открывающий все математические сезамы» С. Коваль</vt:lpstr>
      <vt:lpstr>Домашнее задание</vt:lpstr>
      <vt:lpstr>Домашнее задание</vt:lpstr>
      <vt:lpstr>Домашнее задание</vt:lpstr>
      <vt:lpstr>Вопросы и задания</vt:lpstr>
      <vt:lpstr>Вопросы и задания</vt:lpstr>
      <vt:lpstr>Тема урока «Показательные уравнения» </vt:lpstr>
      <vt:lpstr>Показательные уравнения</vt:lpstr>
      <vt:lpstr>Показательные уравнения</vt:lpstr>
      <vt:lpstr>Способы решения показательных уравнений</vt:lpstr>
      <vt:lpstr>Самостоятельная работа</vt:lpstr>
      <vt:lpstr>Самостоятельная работа</vt:lpstr>
      <vt:lpstr>Вопросы и задания</vt:lpstr>
      <vt:lpstr>Вопросы и задания</vt:lpstr>
      <vt:lpstr>Рефлексия</vt:lpstr>
      <vt:lpstr>Домашнее задание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«Уравнения – это золотой ключ, открывающий все математические сезамы» С. Коваль</dc:title>
  <dc:creator>RePack by Diakov</dc:creator>
  <cp:lastModifiedBy>RePack by Diakov</cp:lastModifiedBy>
  <cp:revision>14</cp:revision>
  <dcterms:created xsi:type="dcterms:W3CDTF">2021-11-26T14:19:30Z</dcterms:created>
  <dcterms:modified xsi:type="dcterms:W3CDTF">2021-12-28T12:52:33Z</dcterms:modified>
</cp:coreProperties>
</file>