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8" r:id="rId9"/>
    <p:sldId id="264" r:id="rId10"/>
    <p:sldId id="265" r:id="rId11"/>
    <p:sldId id="266" r:id="rId12"/>
    <p:sldId id="267" r:id="rId13"/>
    <p:sldId id="269" r:id="rId14"/>
    <p:sldId id="271" r:id="rId15"/>
    <p:sldId id="273" r:id="rId16"/>
    <p:sldId id="270" r:id="rId17"/>
    <p:sldId id="275" r:id="rId18"/>
    <p:sldId id="272" r:id="rId19"/>
    <p:sldId id="274" r:id="rId20"/>
    <p:sldId id="276" r:id="rId21"/>
    <p:sldId id="279" r:id="rId22"/>
    <p:sldId id="278" r:id="rId23"/>
    <p:sldId id="277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3BD"/>
    <a:srgbClr val="79C2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urwiki.ru/wiki/images/e/ea/8e27a81ddd2526a58de0a5d4876bf6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71472" y="1571612"/>
            <a:ext cx="7858180" cy="3214710"/>
          </a:xfrm>
          <a:prstGeom prst="round2DiagRect">
            <a:avLst/>
          </a:prstGeom>
          <a:solidFill>
            <a:srgbClr val="2603BD">
              <a:alpha val="63000"/>
            </a:srgbClr>
          </a:solidFill>
          <a:ln>
            <a:solidFill>
              <a:srgbClr val="26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428736"/>
            <a:ext cx="653505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</a:t>
            </a:r>
          </a:p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базе данных </a:t>
            </a:r>
          </a:p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ее объектах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145382" y="116632"/>
            <a:ext cx="6974218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600" b="1" dirty="0" smtClean="0"/>
              <a:t>Объект «поле» характеризуется </a:t>
            </a:r>
          </a:p>
          <a:p>
            <a:pPr algn="ctr"/>
            <a:r>
              <a:rPr lang="ru-RU" sz="3600" b="1" dirty="0" smtClean="0"/>
              <a:t>следующими параметрами:</a:t>
            </a:r>
            <a:endParaRPr lang="ru-RU" sz="3600" dirty="0" smtClean="0"/>
          </a:p>
          <a:p>
            <a:pPr algn="ctr"/>
            <a:endParaRPr lang="ru-RU" sz="8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643050"/>
            <a:ext cx="590738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solidFill>
                  <a:sysClr val="windowText" lastClr="000000"/>
                </a:solidFill>
              </a:rPr>
              <a:t>- имя </a:t>
            </a:r>
            <a:endParaRPr lang="ru-RU" sz="5400" dirty="0" smtClean="0">
              <a:solidFill>
                <a:sysClr val="windowText" lastClr="000000"/>
              </a:solidFill>
            </a:endParaRPr>
          </a:p>
          <a:p>
            <a:r>
              <a:rPr lang="ru-RU" sz="5400" b="1" dirty="0" smtClean="0">
                <a:solidFill>
                  <a:sysClr val="windowText" lastClr="000000"/>
                </a:solidFill>
              </a:rPr>
              <a:t>- формат данных  </a:t>
            </a:r>
            <a:endParaRPr lang="ru-RU" sz="5400" dirty="0" smtClean="0">
              <a:solidFill>
                <a:sysClr val="windowText" lastClr="000000"/>
              </a:solidFill>
            </a:endParaRPr>
          </a:p>
          <a:p>
            <a:r>
              <a:rPr lang="ru-RU" sz="5400" b="1" dirty="0" smtClean="0">
                <a:solidFill>
                  <a:sysClr val="windowText" lastClr="000000"/>
                </a:solidFill>
              </a:rPr>
              <a:t>- тип оформления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6264" y="4714884"/>
            <a:ext cx="7324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4.03.2014 или 4/03/2014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785918" y="3357562"/>
            <a:ext cx="5357850" cy="1285884"/>
          </a:xfrm>
          <a:prstGeom prst="downArrowCallou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1527279"/>
            <a:ext cx="8358246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Запись</a:t>
            </a:r>
            <a:r>
              <a:rPr lang="ru-RU" sz="40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– это совокупность логически связанных полей, характеризующих свойство описываемого объекта или класса объектов.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3225" y="109081"/>
            <a:ext cx="8210902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smtClean="0"/>
              <a:t>Объекты базы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4286256"/>
          <a:ext cx="7962680" cy="2072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90670"/>
                <a:gridCol w="1990670"/>
                <a:gridCol w="1990670"/>
                <a:gridCol w="1990670"/>
              </a:tblGrid>
              <a:tr h="3497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 глаз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 волос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25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 см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кг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голубые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блондин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25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165 см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кг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карие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брюнет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255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 см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зеленые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шатен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57224" y="4786322"/>
            <a:ext cx="8001056" cy="571504"/>
          </a:xfrm>
          <a:prstGeom prst="rect">
            <a:avLst/>
          </a:prstGeom>
          <a:noFill/>
          <a:ln w="76200">
            <a:solidFill>
              <a:srgbClr val="26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286256"/>
            <a:ext cx="2000264" cy="20717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286256"/>
            <a:ext cx="2000264" cy="20717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4286256"/>
            <a:ext cx="2000264" cy="20717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4286256"/>
            <a:ext cx="2000264" cy="20717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13225" y="109081"/>
            <a:ext cx="8210902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smtClean="0"/>
              <a:t>Объекты базы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500174"/>
            <a:ext cx="79072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ysClr val="windowText" lastClr="000000"/>
                </a:solidFill>
              </a:rPr>
              <a:t>Таблица – </a:t>
            </a:r>
            <a:r>
              <a:rPr lang="ru-RU" sz="4400" dirty="0" smtClean="0">
                <a:solidFill>
                  <a:sysClr val="windowText" lastClr="000000"/>
                </a:solidFill>
              </a:rPr>
              <a:t>совокупность записей одной структуры.</a:t>
            </a:r>
            <a:endParaRPr lang="ru-RU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3357562"/>
            <a:ext cx="470513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solidFill>
                  <a:sysClr val="windowText" lastClr="000000"/>
                </a:solidFill>
              </a:rPr>
              <a:t>Характеризуется:</a:t>
            </a:r>
            <a:endParaRPr lang="ru-RU" sz="4400" dirty="0" smtClean="0">
              <a:solidFill>
                <a:sysClr val="windowText" lastClr="000000"/>
              </a:solidFill>
            </a:endParaRPr>
          </a:p>
          <a:p>
            <a:r>
              <a:rPr lang="ru-RU" sz="4400" dirty="0" smtClean="0">
                <a:solidFill>
                  <a:sysClr val="windowText" lastClr="000000"/>
                </a:solidFill>
              </a:rPr>
              <a:t>- имя </a:t>
            </a:r>
          </a:p>
          <a:p>
            <a:r>
              <a:rPr lang="ru-RU" sz="4400" dirty="0" smtClean="0">
                <a:solidFill>
                  <a:sysClr val="windowText" lastClr="000000"/>
                </a:solidFill>
              </a:rPr>
              <a:t>- структура записи</a:t>
            </a:r>
          </a:p>
          <a:p>
            <a:r>
              <a:rPr lang="ru-RU" sz="4400" dirty="0" smtClean="0">
                <a:solidFill>
                  <a:sysClr val="windowText" lastClr="000000"/>
                </a:solidFill>
              </a:rPr>
              <a:t>- кол-во записей </a:t>
            </a:r>
            <a:endParaRPr lang="ru-RU" sz="4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60108" y="-71462"/>
            <a:ext cx="8612486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smtClean="0"/>
              <a:t>Структура базы данных 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772646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solidFill>
                  <a:sysClr val="windowText" lastClr="000000"/>
                </a:solidFill>
              </a:rPr>
              <a:t>это набор поименованных полей, описывающих сво-ва объектов одного класса.</a:t>
            </a:r>
            <a:endParaRPr lang="ru-RU" sz="4800" dirty="0">
              <a:solidFill>
                <a:sysClr val="windowText" lastClr="000000"/>
              </a:solidFill>
            </a:endParaRPr>
          </a:p>
        </p:txBody>
      </p:sp>
      <p:pic>
        <p:nvPicPr>
          <p:cNvPr id="27650" name="Picture 2" descr="http://www.tadviser.ru/images/f/f5/%D0%9F%D0%BB%D0%BE%D1%81%D0%BA%D0%B0%D1%8F_%D0%91%D0%9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786190"/>
            <a:ext cx="493395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54709" y="116632"/>
            <a:ext cx="79279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Создание б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928802"/>
          <a:ext cx="8429683" cy="1121664"/>
        </p:xfrm>
        <a:graphic>
          <a:graphicData uri="http://schemas.openxmlformats.org/drawingml/2006/table">
            <a:tbl>
              <a:tblPr/>
              <a:tblGrid>
                <a:gridCol w="743691"/>
                <a:gridCol w="3470560"/>
                <a:gridCol w="42154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 Access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OO Base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Access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Base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000372"/>
          <a:ext cx="8429683" cy="1682496"/>
        </p:xfrm>
        <a:graphic>
          <a:graphicData uri="http://schemas.openxmlformats.org/drawingml/2006/table">
            <a:tbl>
              <a:tblPr/>
              <a:tblGrid>
                <a:gridCol w="743691"/>
                <a:gridCol w="3470560"/>
                <a:gridCol w="4215432"/>
              </a:tblGrid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база данных  -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новую базу данных -&gt; далее - &gt; готово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0"/>
            <a:ext cx="9492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71736" y="1285860"/>
            <a:ext cx="857256" cy="1071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1470" y="-24"/>
            <a:ext cx="9429784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357950" y="5857892"/>
            <a:ext cx="1143008" cy="642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7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571736" y="2643182"/>
            <a:ext cx="3071834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6215082"/>
            <a:ext cx="1571636" cy="5000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54709" y="116632"/>
            <a:ext cx="79279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Создание б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928802"/>
          <a:ext cx="8429683" cy="1121664"/>
        </p:xfrm>
        <a:graphic>
          <a:graphicData uri="http://schemas.openxmlformats.org/drawingml/2006/table">
            <a:tbl>
              <a:tblPr/>
              <a:tblGrid>
                <a:gridCol w="743691"/>
                <a:gridCol w="3470560"/>
                <a:gridCol w="42154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 Access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OO Base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Access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Base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000372"/>
          <a:ext cx="8429683" cy="1121664"/>
        </p:xfrm>
        <a:graphic>
          <a:graphicData uri="http://schemas.openxmlformats.org/drawingml/2006/table">
            <a:tbl>
              <a:tblPr/>
              <a:tblGrid>
                <a:gridCol w="743691"/>
                <a:gridCol w="3470560"/>
                <a:gridCol w="4215432"/>
              </a:tblGrid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база данных  -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новую базу данных -&gt; 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готово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50972" b="49688"/>
          <a:stretch>
            <a:fillRect/>
          </a:stretch>
        </p:blipFill>
        <p:spPr bwMode="auto">
          <a:xfrm>
            <a:off x="0" y="-1"/>
            <a:ext cx="5643570" cy="404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85728"/>
            <a:ext cx="4919687" cy="217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 r="43066"/>
          <a:stretch>
            <a:fillRect/>
          </a:stretch>
        </p:blipFill>
        <p:spPr bwMode="auto">
          <a:xfrm>
            <a:off x="1985721" y="2857496"/>
            <a:ext cx="7158279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000496" y="4643446"/>
            <a:ext cx="3429024" cy="35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54709" y="116632"/>
            <a:ext cx="79279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Создание б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928802"/>
          <a:ext cx="8429683" cy="1121664"/>
        </p:xfrm>
        <a:graphic>
          <a:graphicData uri="http://schemas.openxmlformats.org/drawingml/2006/table">
            <a:tbl>
              <a:tblPr/>
              <a:tblGrid>
                <a:gridCol w="743691"/>
                <a:gridCol w="3470560"/>
                <a:gridCol w="421543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 Access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OO Base</a:t>
                      </a:r>
                      <a:endParaRPr lang="ru-R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Access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Base</a:t>
                      </a:r>
                      <a:endParaRPr lang="ru-RU" sz="2800" dirty="0">
                        <a:solidFill>
                          <a:sysClr val="windowText" lastClr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000372"/>
          <a:ext cx="8429683" cy="1121664"/>
        </p:xfrm>
        <a:graphic>
          <a:graphicData uri="http://schemas.openxmlformats.org/drawingml/2006/table">
            <a:tbl>
              <a:tblPr/>
              <a:tblGrid>
                <a:gridCol w="743691"/>
                <a:gridCol w="3470560"/>
                <a:gridCol w="4215432"/>
              </a:tblGrid>
              <a:tr h="5000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база данных  -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новую базу данных -&gt; 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готово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4143380"/>
          <a:ext cx="8429683" cy="2243328"/>
        </p:xfrm>
        <a:graphic>
          <a:graphicData uri="http://schemas.openxmlformats.org/drawingml/2006/table">
            <a:tbl>
              <a:tblPr/>
              <a:tblGrid>
                <a:gridCol w="743691"/>
                <a:gridCol w="3470560"/>
                <a:gridCol w="4215432"/>
              </a:tblGrid>
              <a:tr h="7143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 конструктор -&gt; задаем имя таблицы</a:t>
                      </a:r>
                      <a:endParaRPr lang="ru-RU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таблицу в режиме дизайна</a:t>
                      </a:r>
                      <a:endParaRPr lang="ru-RU" sz="3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995930" cy="2500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71736" y="285728"/>
            <a:ext cx="2643206" cy="22145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14488"/>
            <a:ext cx="1785950" cy="262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214942" y="285728"/>
            <a:ext cx="1785950" cy="221457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7" y="2643182"/>
            <a:ext cx="8990013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429000"/>
            <a:ext cx="39711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56678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4709" y="116632"/>
            <a:ext cx="79279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Создание б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5" y="1285860"/>
          <a:ext cx="9001155" cy="2839212"/>
        </p:xfrm>
        <a:graphic>
          <a:graphicData uri="http://schemas.openxmlformats.org/drawingml/2006/table">
            <a:tbl>
              <a:tblPr/>
              <a:tblGrid>
                <a:gridCol w="794107"/>
                <a:gridCol w="3705840"/>
                <a:gridCol w="4501208"/>
              </a:tblGrid>
              <a:tr h="386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 Access</a:t>
                      </a:r>
                      <a:endParaRPr lang="ru-RU" sz="2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OO Base</a:t>
                      </a:r>
                      <a:endParaRPr lang="ru-RU" sz="27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95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Access</a:t>
                      </a:r>
                      <a:endParaRPr lang="ru-RU" sz="2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Base</a:t>
                      </a:r>
                      <a:endParaRPr lang="ru-RU" sz="2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7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база данных  -</a:t>
                      </a:r>
                      <a:r>
                        <a:rPr lang="en-US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</a:t>
                      </a:r>
                      <a:endParaRPr lang="ru-RU" sz="2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новую базу данных -&gt;  готово</a:t>
                      </a:r>
                      <a:endParaRPr lang="ru-RU" sz="2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9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 конструктор -&gt; задаем имя таблицы</a:t>
                      </a:r>
                      <a:endParaRPr lang="ru-RU" sz="2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7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таблицу в режиме дизайна</a:t>
                      </a:r>
                      <a:endParaRPr lang="ru-RU" sz="27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4143380"/>
          <a:ext cx="9001188" cy="2734056"/>
        </p:xfrm>
        <a:graphic>
          <a:graphicData uri="http://schemas.openxmlformats.org/drawingml/2006/table">
            <a:tbl>
              <a:tblPr/>
              <a:tblGrid>
                <a:gridCol w="794111"/>
                <a:gridCol w="3705853"/>
                <a:gridCol w="4501224"/>
              </a:tblGrid>
              <a:tr h="11072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Поле «код» не трогаем, заполняем ниже названия наших полей  </a:t>
                      </a:r>
                      <a:endParaRPr lang="ru-RU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Заполняем названия полей  </a:t>
                      </a:r>
                      <a:endParaRPr lang="ru-RU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72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Ставим необходимый тип данных</a:t>
                      </a:r>
                      <a:endParaRPr lang="ru-RU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Ставим необходимый тип данных -&gt; закрыть - &gt; сохранить -&gt; имя таблицы</a:t>
                      </a:r>
                      <a:endParaRPr lang="ru-RU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9C2FF"/>
            </a:gs>
            <a:gs pos="27000">
              <a:srgbClr val="79C2FF"/>
            </a:gs>
            <a:gs pos="0">
              <a:srgbClr val="2603B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908" y="-142900"/>
            <a:ext cx="452553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База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://i037.radikal.ru/0911/f4/803913f7d0be.jpg"/>
          <p:cNvPicPr>
            <a:picLocks noChangeAspect="1" noChangeArrowheads="1"/>
          </p:cNvPicPr>
          <p:nvPr/>
        </p:nvPicPr>
        <p:blipFill>
          <a:blip r:embed="rId2" cstate="print"/>
          <a:srcRect l="5560" t="12500" r="6872" b="6250"/>
          <a:stretch>
            <a:fillRect/>
          </a:stretch>
        </p:blipFill>
        <p:spPr bwMode="auto">
          <a:xfrm>
            <a:off x="357158" y="1340289"/>
            <a:ext cx="4643470" cy="2874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blanknote.com.ua/image/cache/data/Archive/School%20journal/IMG_0043-1000x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1" y="3376582"/>
            <a:ext cx="4714908" cy="314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6760" r="25398" b="42858"/>
          <a:stretch>
            <a:fillRect/>
          </a:stretch>
        </p:blipFill>
        <p:spPr bwMode="auto">
          <a:xfrm>
            <a:off x="928694" y="214290"/>
            <a:ext cx="4500562" cy="2428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1071546"/>
            <a:ext cx="428628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143248"/>
            <a:ext cx="5214974" cy="304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00114" y="116632"/>
            <a:ext cx="543712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Ключевое поле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82868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Это поле, значение которого не повторяется у разных записей. </a:t>
            </a:r>
            <a:endParaRPr lang="ru-RU" sz="4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2651760"/>
          <a:ext cx="8929720" cy="4206240"/>
        </p:xfrm>
        <a:graphic>
          <a:graphicData uri="http://schemas.openxmlformats.org/drawingml/2006/table">
            <a:tbl>
              <a:tblPr/>
              <a:tblGrid>
                <a:gridCol w="1785694"/>
                <a:gridCol w="1785694"/>
                <a:gridCol w="1785694"/>
                <a:gridCol w="1785694"/>
                <a:gridCol w="1786944"/>
              </a:tblGrid>
              <a:tr h="81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 издания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 полки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1655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Война и мир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Толстой Л.Н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1942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2367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Отцы и дети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Тургенев И.С.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3356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Евгений Онегин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Пушкин А.С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4521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Война и мир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Толстой Л.Н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ru-RU" sz="20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2643182"/>
            <a:ext cx="8929718" cy="4071966"/>
          </a:xfrm>
          <a:prstGeom prst="rect">
            <a:avLst/>
          </a:prstGeom>
          <a:noFill/>
          <a:ln w="38100">
            <a:solidFill>
              <a:srgbClr val="26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4282" y="3500438"/>
            <a:ext cx="8929718" cy="0"/>
          </a:xfrm>
          <a:prstGeom prst="line">
            <a:avLst/>
          </a:prstGeom>
          <a:ln w="57150">
            <a:solidFill>
              <a:srgbClr val="260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4709" y="116632"/>
            <a:ext cx="79279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Создание б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5" y="1285860"/>
          <a:ext cx="9001155" cy="1752600"/>
        </p:xfrm>
        <a:graphic>
          <a:graphicData uri="http://schemas.openxmlformats.org/drawingml/2006/table">
            <a:tbl>
              <a:tblPr/>
              <a:tblGrid>
                <a:gridCol w="794107"/>
                <a:gridCol w="3705840"/>
                <a:gridCol w="4501208"/>
              </a:tblGrid>
              <a:tr h="296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 Access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OO Base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Access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Base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база данных  -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новую базу данных -&gt;  готово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1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 конструктор -&gt; задаем имя таблицы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таблицу в режиме дизайна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2928934"/>
          <a:ext cx="9001188" cy="1752600"/>
        </p:xfrm>
        <a:graphic>
          <a:graphicData uri="http://schemas.openxmlformats.org/drawingml/2006/table">
            <a:tbl>
              <a:tblPr/>
              <a:tblGrid>
                <a:gridCol w="794111"/>
                <a:gridCol w="3705853"/>
                <a:gridCol w="4501224"/>
              </a:tblGrid>
              <a:tr h="77487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Поле «код» не трогаем, заполняем ниже названия наших полей 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Заполняем названия полей  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00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Ставим необходимый тип данных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Ставим необходимый тип данных -&gt; закрыть - &gt; сохранить -&gt; имя таблицы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4643446"/>
          <a:ext cx="9001188" cy="1714512"/>
        </p:xfrm>
        <a:graphic>
          <a:graphicData uri="http://schemas.openxmlformats.org/drawingml/2006/table">
            <a:tbl>
              <a:tblPr/>
              <a:tblGrid>
                <a:gridCol w="794112"/>
                <a:gridCol w="3705852"/>
                <a:gridCol w="4501224"/>
              </a:tblGrid>
              <a:tr h="17145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Выбираем ключевое поле, передвигая рисунок ключика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Ставим первичный ключ («да») - &gt; закрываем </a:t>
                      </a:r>
                      <a:endParaRPr lang="ru-RU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5131630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500066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2137" y="2643182"/>
            <a:ext cx="567186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 r="22603"/>
          <a:stretch>
            <a:fillRect/>
          </a:stretch>
        </p:blipFill>
        <p:spPr bwMode="auto">
          <a:xfrm>
            <a:off x="714348" y="500042"/>
            <a:ext cx="7858180" cy="25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357686" y="3714752"/>
            <a:ext cx="857256" cy="5715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54709" y="116632"/>
            <a:ext cx="79279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Создание б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142984"/>
          <a:ext cx="9001155" cy="1612392"/>
        </p:xfrm>
        <a:graphic>
          <a:graphicData uri="http://schemas.openxmlformats.org/drawingml/2006/table">
            <a:tbl>
              <a:tblPr/>
              <a:tblGrid>
                <a:gridCol w="794107"/>
                <a:gridCol w="3705840"/>
                <a:gridCol w="4501208"/>
              </a:tblGrid>
              <a:tr h="289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MO Access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OO Base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Access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Base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4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Новая база данных  -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новую базу данных -&gt;  готово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27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 конструктор -&gt; задаем имя таблицы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таблицу в режиме дизайна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2707198"/>
          <a:ext cx="9001188" cy="1261872"/>
        </p:xfrm>
        <a:graphic>
          <a:graphicData uri="http://schemas.openxmlformats.org/drawingml/2006/table">
            <a:tbl>
              <a:tblPr/>
              <a:tblGrid>
                <a:gridCol w="794111"/>
                <a:gridCol w="3705853"/>
                <a:gridCol w="4501224"/>
              </a:tblGrid>
              <a:tr h="35718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Поле «код» не трогаем, заполняем ниже названия наших полей 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Заполняем названия полей 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Ставим необходимый тип данных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Ставим необходимый тип данных -&gt; закрыть - &gt; сохранить -&gt; имя таблицы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4" y="3929066"/>
          <a:ext cx="9001188" cy="630936"/>
        </p:xfrm>
        <a:graphic>
          <a:graphicData uri="http://schemas.openxmlformats.org/drawingml/2006/table">
            <a:tbl>
              <a:tblPr/>
              <a:tblGrid>
                <a:gridCol w="794112"/>
                <a:gridCol w="3705852"/>
                <a:gridCol w="4501224"/>
              </a:tblGrid>
              <a:tr h="5715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Выбираем ключевое поле, передвигая рисунок ключика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Ставим первичный ключ («да») - &gt; закрываем </a:t>
                      </a:r>
                      <a:endParaRPr lang="ru-RU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4572008"/>
          <a:ext cx="9001155" cy="2103120"/>
        </p:xfrm>
        <a:graphic>
          <a:graphicData uri="http://schemas.openxmlformats.org/drawingml/2006/table">
            <a:tbl>
              <a:tblPr/>
              <a:tblGrid>
                <a:gridCol w="794108"/>
                <a:gridCol w="3705839"/>
                <a:gridCol w="4501208"/>
              </a:tblGrid>
              <a:tr h="857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Сохраняем таблицу-&gt; Переходим в режим таблицы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Открываем сохранившуюся таблицу -&gt; заполняем записи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Заполняем записи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«Правка данных» - Для просмотра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таблицы</a:t>
                      </a:r>
                      <a:endParaRPr lang="ru-RU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14348" y="0"/>
            <a:ext cx="8072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слова, о которых вы узнали сегодня на уроке.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85918" y="1643050"/>
          <a:ext cx="5572168" cy="50474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6521"/>
                <a:gridCol w="696521"/>
                <a:gridCol w="696521"/>
                <a:gridCol w="696521"/>
                <a:gridCol w="696521"/>
                <a:gridCol w="696521"/>
                <a:gridCol w="696521"/>
                <a:gridCol w="696521"/>
              </a:tblGrid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в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</a:rPr>
                        <a:t>ц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 smtClean="0">
                          <a:solidFill>
                            <a:schemeClr val="bg1"/>
                          </a:solidFill>
                        </a:rPr>
                        <a:t>ю</a:t>
                      </a:r>
                      <a:endParaRPr lang="ru-RU" sz="3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с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з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ь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а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err="1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р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т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к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л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б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ъ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е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ц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о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>
                          <a:solidFill>
                            <a:schemeClr val="bg1"/>
                          </a:solidFill>
                        </a:rPr>
                        <a:t>д</a:t>
                      </a:r>
                      <a:endParaRPr lang="ru-RU" sz="32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г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bg1"/>
                          </a:solidFill>
                        </a:rPr>
                        <a:t>я</a:t>
                      </a:r>
                      <a:endParaRPr lang="ru-RU" sz="3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85918" y="1643050"/>
            <a:ext cx="5572164" cy="5000660"/>
          </a:xfrm>
          <a:prstGeom prst="rect">
            <a:avLst/>
          </a:prstGeom>
          <a:noFill/>
          <a:ln w="57150">
            <a:solidFill>
              <a:srgbClr val="26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142852"/>
            <a:ext cx="75724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строки в таблице БД?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42852"/>
            <a:ext cx="8443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Название столбца в таблице БД?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0"/>
            <a:ext cx="64405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записей одной структуры?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64" y="0"/>
            <a:ext cx="87154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поименованных полей, описывающих сво-ва объектов одного класса?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0"/>
            <a:ext cx="82868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параметр есть и у объекта поле и у таблицы?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8662" y="0"/>
            <a:ext cx="75088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Запись, поле, таблица это … базы данных. 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1604" y="214290"/>
            <a:ext cx="6241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слова найдены!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1428736"/>
            <a:ext cx="850109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Мальчики создают базу данных автомобильной компании.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Девочки создают базу данных косметической фирмы.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базе данных должно быть минимум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полей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и минимум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записей</a:t>
            </a:r>
            <a:r>
              <a:rPr lang="ru-RU" sz="4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с указанием соответствующих </a:t>
            </a:r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типов данных. </a:t>
            </a:r>
            <a:endParaRPr lang="ru-RU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2218" y="142852"/>
            <a:ext cx="6368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929066"/>
            <a:ext cx="8429684" cy="2643206"/>
          </a:xfrm>
          <a:prstGeom prst="rect">
            <a:avLst/>
          </a:prstGeom>
          <a:noFill/>
          <a:ln w="57150">
            <a:solidFill>
              <a:srgbClr val="260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assets.nydailynews.com/polopoly_fs/1.951241.1318382821%21/img/httpImage/alg-library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5000660" cy="330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prv0.lori-images.net/knizhnyi-katalogizator-v-biblioteke-0004175204-preview.jpg"/>
          <p:cNvPicPr>
            <a:picLocks noChangeAspect="1" noChangeArrowheads="1"/>
          </p:cNvPicPr>
          <p:nvPr/>
        </p:nvPicPr>
        <p:blipFill>
          <a:blip r:embed="rId4" cstate="print"/>
          <a:srcRect l="3920" t="3488" r="5923" b="16279"/>
          <a:stretch>
            <a:fillRect/>
          </a:stretch>
        </p:blipFill>
        <p:spPr bwMode="auto">
          <a:xfrm>
            <a:off x="4214778" y="3000372"/>
            <a:ext cx="492922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www.kursovik.com/programming/182201/1.gif"/>
          <p:cNvPicPr>
            <a:picLocks noChangeAspect="1" noChangeArrowheads="1"/>
          </p:cNvPicPr>
          <p:nvPr/>
        </p:nvPicPr>
        <p:blipFill>
          <a:blip r:embed="rId5" cstate="print"/>
          <a:srcRect t="21795" b="6410"/>
          <a:stretch>
            <a:fillRect/>
          </a:stretch>
        </p:blipFill>
        <p:spPr bwMode="auto">
          <a:xfrm>
            <a:off x="214282" y="1571612"/>
            <a:ext cx="8691550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571612"/>
            <a:ext cx="8715436" cy="49292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-34935"/>
            <a:ext cx="8643585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База данных библиотеки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5908" y="-142900"/>
            <a:ext cx="452553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База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1484784"/>
          <a:ext cx="8532438" cy="476692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92088"/>
                <a:gridCol w="1548070"/>
                <a:gridCol w="1548070"/>
                <a:gridCol w="1548070"/>
                <a:gridCol w="1548070"/>
                <a:gridCol w="1548070"/>
              </a:tblGrid>
              <a:tr h="792088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93710"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993710"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993710"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993710"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87624" y="1484784"/>
            <a:ext cx="1584176" cy="47525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8496944" cy="100811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4784"/>
            <a:ext cx="8496944" cy="475252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22730" y="214290"/>
            <a:ext cx="452553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База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3116"/>
            <a:ext cx="84969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solidFill>
                  <a:sysClr val="windowText" lastClr="000000"/>
                </a:solidFill>
              </a:rPr>
              <a:t>Совокупность структурированных данных определенного назначения. 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13225" y="109081"/>
            <a:ext cx="8210902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b="1" dirty="0" smtClean="0"/>
              <a:t>Объекты базы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700808"/>
            <a:ext cx="871540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solidFill>
                  <a:sysClr val="windowText" lastClr="000000"/>
                </a:solidFill>
              </a:rPr>
              <a:t>Поле</a:t>
            </a:r>
            <a:r>
              <a:rPr lang="ru-RU" sz="60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5400" b="1" dirty="0" smtClean="0">
                <a:solidFill>
                  <a:sysClr val="windowText" lastClr="000000"/>
                </a:solidFill>
              </a:rPr>
              <a:t> - </a:t>
            </a:r>
            <a:r>
              <a:rPr lang="ru-RU" sz="4800" dirty="0" smtClean="0">
                <a:solidFill>
                  <a:sysClr val="windowText" lastClr="000000"/>
                </a:solidFill>
              </a:rPr>
              <a:t>это простейший объект базы данных, предназначенный для хранения значений параметра реального объекта или процесса.</a:t>
            </a:r>
            <a:endParaRPr lang="ru-RU" sz="5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357298"/>
            <a:ext cx="874846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поле МЕМО 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текст, состоящий из нескольких строк, который можно посмотреть при помощи полос прокрутки </a:t>
            </a:r>
            <a:b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счетчик 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поле, которое вводится автоматически с вводом каждой записи</a:t>
            </a:r>
            <a:b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логический 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содержит одно из значений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(истина) или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(ложно) и применяется в логических операциях;</a:t>
            </a:r>
            <a:b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поле объекта ОI.Е 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содержит рисунки, звуковые файлы, таблицы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 документ </a:t>
            </a:r>
            <a:r>
              <a:rPr lang="ru-RU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ru-RU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29406"/>
            <a:ext cx="7830477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/>
              <a:t>Основные типы данных: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02247" y="116632"/>
            <a:ext cx="7432869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поле «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Внешний вид» 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4" name="Picture 2" descr="http://www.tapeta-kolorowe-rzesy-oko.na-pulpit.com/zdjecia/kolorowe-rzesy-oko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786189"/>
            <a:ext cx="4128552" cy="292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http://st2-fashiony.ru/pic/beauty/pic/29574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071546"/>
            <a:ext cx="3500462" cy="324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http://kommdire.ru/wp-content/uploads/2013/07/growth-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618" y="2643182"/>
            <a:ext cx="3194382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www.laiki.lv/Skaistumkopsana/ImageHandler.ashx?UploadedFile=true&amp;pg=1fd6dc98-2221-4005-88a0-4e45f50e3634&amp;image=%7E/App_Data/UserImages/Image/matukrasas2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214422"/>
            <a:ext cx="3071834" cy="3701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9588" cy="703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00298" y="116632"/>
            <a:ext cx="4525534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6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База данных</a:t>
            </a:r>
            <a:endParaRPr lang="ru-RU" sz="6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2060848"/>
          <a:ext cx="8748464" cy="335572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87116"/>
                <a:gridCol w="2187116"/>
                <a:gridCol w="2187116"/>
                <a:gridCol w="2187116"/>
              </a:tblGrid>
              <a:tr h="72233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Вес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 глаз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 волос</a:t>
                      </a:r>
                      <a:endParaRPr lang="ru-RU" sz="3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233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 см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кг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голубые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блондин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233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165 см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 кг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карие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брюнет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2233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 см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зеленые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шатен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345</TotalTime>
  <Words>789</Words>
  <Application>Microsoft Office PowerPoint</Application>
  <PresentationFormat>Экран (4:3)</PresentationFormat>
  <Paragraphs>267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Jana</dc:creator>
  <cp:lastModifiedBy>Jana</cp:lastModifiedBy>
  <cp:revision>79</cp:revision>
  <dcterms:created xsi:type="dcterms:W3CDTF">2014-03-02T17:00:45Z</dcterms:created>
  <dcterms:modified xsi:type="dcterms:W3CDTF">2014-03-22T07:56:30Z</dcterms:modified>
</cp:coreProperties>
</file>