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508185677889101E-2"/>
          <c:y val="8.4391524722880765E-2"/>
          <c:w val="0.937840995754322"/>
          <c:h val="0.915608475277119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2C-407D-B6E6-53C0E5341B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2C-407D-B6E6-53C0E5341B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D2C-407D-B6E6-53C0E5341B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D2C-407D-B6E6-53C0E5341B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62-4671-8B52-D248E6E78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0.7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0-4D43-8C0D-A04E55861C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</c:v>
                </c:pt>
                <c:pt idx="1">
                  <c:v>0.15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70-4D43-8C0D-A04E55861C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D70-4D43-8C0D-A04E55861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824544"/>
        <c:axId val="165826624"/>
      </c:barChart>
      <c:catAx>
        <c:axId val="165824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5826624"/>
        <c:crosses val="autoZero"/>
        <c:auto val="1"/>
        <c:lblAlgn val="ctr"/>
        <c:lblOffset val="100"/>
        <c:noMultiLvlLbl val="0"/>
      </c:catAx>
      <c:valAx>
        <c:axId val="16582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82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C607E-BAAC-4641-B525-B44F079F875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01A673F-D535-49BD-AC0D-99EB46C2C94D}">
      <dgm:prSet phldrT="[Текст]"/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EDBDBC0D-C8AD-460A-811D-FC3225B58CC7}" type="parTrans" cxnId="{EAD860B8-11A0-44A6-A30B-7ADC2F74C621}">
      <dgm:prSet/>
      <dgm:spPr/>
      <dgm:t>
        <a:bodyPr/>
        <a:lstStyle/>
        <a:p>
          <a:endParaRPr lang="ru-RU"/>
        </a:p>
      </dgm:t>
    </dgm:pt>
    <dgm:pt modelId="{AE925142-F007-4A4D-B1FC-6794AADA6B77}" type="sibTrans" cxnId="{EAD860B8-11A0-44A6-A30B-7ADC2F74C621}">
      <dgm:prSet/>
      <dgm:spPr/>
      <dgm:t>
        <a:bodyPr/>
        <a:lstStyle/>
        <a:p>
          <a:endParaRPr lang="ru-RU"/>
        </a:p>
      </dgm:t>
    </dgm:pt>
    <dgm:pt modelId="{37310499-7FB9-4165-97A1-AE7D3FD13CD7}">
      <dgm:prSet phldrT="[Текст]"/>
      <dgm:spPr/>
      <dgm:t>
        <a:bodyPr/>
        <a:lstStyle/>
        <a:p>
          <a:r>
            <a:rPr lang="en-US" dirty="0" smtClean="0"/>
            <a:t>II</a:t>
          </a:r>
          <a:endParaRPr lang="ru-RU" dirty="0"/>
        </a:p>
      </dgm:t>
    </dgm:pt>
    <dgm:pt modelId="{670AABE3-1A2E-4CF4-98F7-EB5DF2F2F282}" type="parTrans" cxnId="{EF21EE17-6481-461F-8ABB-D6C68523A830}">
      <dgm:prSet/>
      <dgm:spPr/>
      <dgm:t>
        <a:bodyPr/>
        <a:lstStyle/>
        <a:p>
          <a:endParaRPr lang="ru-RU"/>
        </a:p>
      </dgm:t>
    </dgm:pt>
    <dgm:pt modelId="{6C5D11E6-6730-4DC2-8147-000FC40FDC21}" type="sibTrans" cxnId="{EF21EE17-6481-461F-8ABB-D6C68523A830}">
      <dgm:prSet/>
      <dgm:spPr/>
      <dgm:t>
        <a:bodyPr/>
        <a:lstStyle/>
        <a:p>
          <a:endParaRPr lang="ru-RU"/>
        </a:p>
      </dgm:t>
    </dgm:pt>
    <dgm:pt modelId="{166C9FAC-1323-4BDA-8F3A-79FF6C95AC32}">
      <dgm:prSet phldrT="[Текст]"/>
      <dgm:spPr/>
      <dgm:t>
        <a:bodyPr/>
        <a:lstStyle/>
        <a:p>
          <a:r>
            <a:rPr lang="en-US" dirty="0" smtClean="0"/>
            <a:t>III</a:t>
          </a:r>
          <a:endParaRPr lang="ru-RU" dirty="0"/>
        </a:p>
      </dgm:t>
    </dgm:pt>
    <dgm:pt modelId="{F92EE550-9912-43E0-BE1B-085D34F3CC42}" type="parTrans" cxnId="{126F5A8F-3241-4695-A7C4-E9BA8E180B99}">
      <dgm:prSet/>
      <dgm:spPr/>
      <dgm:t>
        <a:bodyPr/>
        <a:lstStyle/>
        <a:p>
          <a:endParaRPr lang="ru-RU"/>
        </a:p>
      </dgm:t>
    </dgm:pt>
    <dgm:pt modelId="{C1C55AF6-9E05-40B0-958E-0BBF5AC91E47}" type="sibTrans" cxnId="{126F5A8F-3241-4695-A7C4-E9BA8E180B99}">
      <dgm:prSet/>
      <dgm:spPr/>
      <dgm:t>
        <a:bodyPr/>
        <a:lstStyle/>
        <a:p>
          <a:endParaRPr lang="ru-RU"/>
        </a:p>
      </dgm:t>
    </dgm:pt>
    <dgm:pt modelId="{D50F5771-87A7-42AB-BBED-B8EEB16B5063}">
      <dgm:prSet phldrT="[Текст]"/>
      <dgm:spPr/>
      <dgm:t>
        <a:bodyPr/>
        <a:lstStyle/>
        <a:p>
          <a:r>
            <a:rPr lang="en-US" dirty="0" smtClean="0"/>
            <a:t>IY</a:t>
          </a:r>
          <a:endParaRPr lang="ru-RU" dirty="0"/>
        </a:p>
      </dgm:t>
    </dgm:pt>
    <dgm:pt modelId="{A2BD41A0-0552-42BD-99E3-BB5147B6547B}" type="parTrans" cxnId="{B417BD96-3DD5-4C13-9F5E-89F5E13582A8}">
      <dgm:prSet/>
      <dgm:spPr/>
      <dgm:t>
        <a:bodyPr/>
        <a:lstStyle/>
        <a:p>
          <a:endParaRPr lang="ru-RU"/>
        </a:p>
      </dgm:t>
    </dgm:pt>
    <dgm:pt modelId="{EAB9E5B5-F4B8-4597-9D08-ED03C64E0D0D}" type="sibTrans" cxnId="{B417BD96-3DD5-4C13-9F5E-89F5E13582A8}">
      <dgm:prSet/>
      <dgm:spPr/>
      <dgm:t>
        <a:bodyPr/>
        <a:lstStyle/>
        <a:p>
          <a:endParaRPr lang="ru-RU"/>
        </a:p>
      </dgm:t>
    </dgm:pt>
    <dgm:pt modelId="{44A9EC4F-672A-4047-9453-AC3377C62BB8}" type="pres">
      <dgm:prSet presAssocID="{118C607E-BAAC-4641-B525-B44F079F8758}" presName="Name0" presStyleCnt="0">
        <dgm:presLayoutVars>
          <dgm:dir/>
          <dgm:animLvl val="lvl"/>
          <dgm:resizeHandles val="exact"/>
        </dgm:presLayoutVars>
      </dgm:prSet>
      <dgm:spPr/>
    </dgm:pt>
    <dgm:pt modelId="{11292616-AD01-44F6-A61E-B55B18E7D07C}" type="pres">
      <dgm:prSet presAssocID="{A01A673F-D535-49BD-AC0D-99EB46C2C94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FC3CF-B6CC-49EF-83FA-873C16A3FEB6}" type="pres">
      <dgm:prSet presAssocID="{AE925142-F007-4A4D-B1FC-6794AADA6B77}" presName="parTxOnlySpace" presStyleCnt="0"/>
      <dgm:spPr/>
    </dgm:pt>
    <dgm:pt modelId="{C99AC178-6B54-4801-B78F-5AA221033A05}" type="pres">
      <dgm:prSet presAssocID="{37310499-7FB9-4165-97A1-AE7D3FD13CD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F751E-2326-4F1D-BBBC-4D2E7F8D6F2D}" type="pres">
      <dgm:prSet presAssocID="{6C5D11E6-6730-4DC2-8147-000FC40FDC21}" presName="parTxOnlySpace" presStyleCnt="0"/>
      <dgm:spPr/>
    </dgm:pt>
    <dgm:pt modelId="{177AD98E-CEAC-4EFA-AED7-E68709742C74}" type="pres">
      <dgm:prSet presAssocID="{166C9FAC-1323-4BDA-8F3A-79FF6C95AC3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7E3DD-F4BE-46E0-A202-13BB41B9E735}" type="pres">
      <dgm:prSet presAssocID="{C1C55AF6-9E05-40B0-958E-0BBF5AC91E47}" presName="parTxOnlySpace" presStyleCnt="0"/>
      <dgm:spPr/>
    </dgm:pt>
    <dgm:pt modelId="{39942CCE-3358-4DDF-BC68-411DAAD09A2B}" type="pres">
      <dgm:prSet presAssocID="{D50F5771-87A7-42AB-BBED-B8EEB16B506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21EE17-6481-461F-8ABB-D6C68523A830}" srcId="{118C607E-BAAC-4641-B525-B44F079F8758}" destId="{37310499-7FB9-4165-97A1-AE7D3FD13CD7}" srcOrd="1" destOrd="0" parTransId="{670AABE3-1A2E-4CF4-98F7-EB5DF2F2F282}" sibTransId="{6C5D11E6-6730-4DC2-8147-000FC40FDC21}"/>
    <dgm:cxn modelId="{1117F722-779E-4652-82B1-D45A584EE3F9}" type="presOf" srcId="{A01A673F-D535-49BD-AC0D-99EB46C2C94D}" destId="{11292616-AD01-44F6-A61E-B55B18E7D07C}" srcOrd="0" destOrd="0" presId="urn:microsoft.com/office/officeart/2005/8/layout/chevron1"/>
    <dgm:cxn modelId="{EAD860B8-11A0-44A6-A30B-7ADC2F74C621}" srcId="{118C607E-BAAC-4641-B525-B44F079F8758}" destId="{A01A673F-D535-49BD-AC0D-99EB46C2C94D}" srcOrd="0" destOrd="0" parTransId="{EDBDBC0D-C8AD-460A-811D-FC3225B58CC7}" sibTransId="{AE925142-F007-4A4D-B1FC-6794AADA6B77}"/>
    <dgm:cxn modelId="{126F5A8F-3241-4695-A7C4-E9BA8E180B99}" srcId="{118C607E-BAAC-4641-B525-B44F079F8758}" destId="{166C9FAC-1323-4BDA-8F3A-79FF6C95AC32}" srcOrd="2" destOrd="0" parTransId="{F92EE550-9912-43E0-BE1B-085D34F3CC42}" sibTransId="{C1C55AF6-9E05-40B0-958E-0BBF5AC91E47}"/>
    <dgm:cxn modelId="{B417BD96-3DD5-4C13-9F5E-89F5E13582A8}" srcId="{118C607E-BAAC-4641-B525-B44F079F8758}" destId="{D50F5771-87A7-42AB-BBED-B8EEB16B5063}" srcOrd="3" destOrd="0" parTransId="{A2BD41A0-0552-42BD-99E3-BB5147B6547B}" sibTransId="{EAB9E5B5-F4B8-4597-9D08-ED03C64E0D0D}"/>
    <dgm:cxn modelId="{951BBAF9-AB2D-4E9A-A439-FE0DEB7D68C5}" type="presOf" srcId="{37310499-7FB9-4165-97A1-AE7D3FD13CD7}" destId="{C99AC178-6B54-4801-B78F-5AA221033A05}" srcOrd="0" destOrd="0" presId="urn:microsoft.com/office/officeart/2005/8/layout/chevron1"/>
    <dgm:cxn modelId="{AB4BDE9D-5F00-4491-A970-8CD4BEF5EEE2}" type="presOf" srcId="{166C9FAC-1323-4BDA-8F3A-79FF6C95AC32}" destId="{177AD98E-CEAC-4EFA-AED7-E68709742C74}" srcOrd="0" destOrd="0" presId="urn:microsoft.com/office/officeart/2005/8/layout/chevron1"/>
    <dgm:cxn modelId="{0F652898-EEE8-4427-9F75-95E9672F4C77}" type="presOf" srcId="{D50F5771-87A7-42AB-BBED-B8EEB16B5063}" destId="{39942CCE-3358-4DDF-BC68-411DAAD09A2B}" srcOrd="0" destOrd="0" presId="urn:microsoft.com/office/officeart/2005/8/layout/chevron1"/>
    <dgm:cxn modelId="{B0B636E6-919A-4A29-9880-C28B3B605D86}" type="presOf" srcId="{118C607E-BAAC-4641-B525-B44F079F8758}" destId="{44A9EC4F-672A-4047-9453-AC3377C62BB8}" srcOrd="0" destOrd="0" presId="urn:microsoft.com/office/officeart/2005/8/layout/chevron1"/>
    <dgm:cxn modelId="{C46160F5-CC2C-4DBE-82B5-F61181074310}" type="presParOf" srcId="{44A9EC4F-672A-4047-9453-AC3377C62BB8}" destId="{11292616-AD01-44F6-A61E-B55B18E7D07C}" srcOrd="0" destOrd="0" presId="urn:microsoft.com/office/officeart/2005/8/layout/chevron1"/>
    <dgm:cxn modelId="{28E343F9-EEE7-449F-BACA-C82EA2902D41}" type="presParOf" srcId="{44A9EC4F-672A-4047-9453-AC3377C62BB8}" destId="{113FC3CF-B6CC-49EF-83FA-873C16A3FEB6}" srcOrd="1" destOrd="0" presId="urn:microsoft.com/office/officeart/2005/8/layout/chevron1"/>
    <dgm:cxn modelId="{7EC05933-85FE-4F85-8E9D-E0DF311D634B}" type="presParOf" srcId="{44A9EC4F-672A-4047-9453-AC3377C62BB8}" destId="{C99AC178-6B54-4801-B78F-5AA221033A05}" srcOrd="2" destOrd="0" presId="urn:microsoft.com/office/officeart/2005/8/layout/chevron1"/>
    <dgm:cxn modelId="{7678553A-C249-4C16-84E8-F90EF14460A0}" type="presParOf" srcId="{44A9EC4F-672A-4047-9453-AC3377C62BB8}" destId="{BC0F751E-2326-4F1D-BBBC-4D2E7F8D6F2D}" srcOrd="3" destOrd="0" presId="urn:microsoft.com/office/officeart/2005/8/layout/chevron1"/>
    <dgm:cxn modelId="{C8538D16-BAD7-4B23-ABE4-A27AF6F2CADD}" type="presParOf" srcId="{44A9EC4F-672A-4047-9453-AC3377C62BB8}" destId="{177AD98E-CEAC-4EFA-AED7-E68709742C74}" srcOrd="4" destOrd="0" presId="urn:microsoft.com/office/officeart/2005/8/layout/chevron1"/>
    <dgm:cxn modelId="{0EBA7B8D-72D9-4DBA-9DD0-0C7AB79164BD}" type="presParOf" srcId="{44A9EC4F-672A-4047-9453-AC3377C62BB8}" destId="{D807E3DD-F4BE-46E0-A202-13BB41B9E735}" srcOrd="5" destOrd="0" presId="urn:microsoft.com/office/officeart/2005/8/layout/chevron1"/>
    <dgm:cxn modelId="{7FC8C694-9BE6-48F7-9F41-D846DCFF8D9F}" type="presParOf" srcId="{44A9EC4F-672A-4047-9453-AC3377C62BB8}" destId="{39942CCE-3358-4DDF-BC68-411DAAD09A2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92616-AD01-44F6-A61E-B55B18E7D07C}">
      <dsp:nvSpPr>
        <dsp:cNvPr id="0" name=""/>
        <dsp:cNvSpPr/>
      </dsp:nvSpPr>
      <dsp:spPr>
        <a:xfrm>
          <a:off x="4135" y="1407658"/>
          <a:ext cx="2407332" cy="962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29" tIns="76010" rIns="76010" bIns="7601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1</a:t>
          </a:r>
          <a:endParaRPr lang="ru-RU" sz="5700" kern="1200" dirty="0"/>
        </a:p>
      </dsp:txBody>
      <dsp:txXfrm>
        <a:off x="485601" y="1407658"/>
        <a:ext cx="1444400" cy="962932"/>
      </dsp:txXfrm>
    </dsp:sp>
    <dsp:sp modelId="{C99AC178-6B54-4801-B78F-5AA221033A05}">
      <dsp:nvSpPr>
        <dsp:cNvPr id="0" name=""/>
        <dsp:cNvSpPr/>
      </dsp:nvSpPr>
      <dsp:spPr>
        <a:xfrm>
          <a:off x="2170734" y="1407658"/>
          <a:ext cx="2407332" cy="962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29" tIns="76010" rIns="76010" bIns="7601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II</a:t>
          </a:r>
          <a:endParaRPr lang="ru-RU" sz="5700" kern="1200" dirty="0"/>
        </a:p>
      </dsp:txBody>
      <dsp:txXfrm>
        <a:off x="2652200" y="1407658"/>
        <a:ext cx="1444400" cy="962932"/>
      </dsp:txXfrm>
    </dsp:sp>
    <dsp:sp modelId="{177AD98E-CEAC-4EFA-AED7-E68709742C74}">
      <dsp:nvSpPr>
        <dsp:cNvPr id="0" name=""/>
        <dsp:cNvSpPr/>
      </dsp:nvSpPr>
      <dsp:spPr>
        <a:xfrm>
          <a:off x="4337333" y="1407658"/>
          <a:ext cx="2407332" cy="962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29" tIns="76010" rIns="76010" bIns="7601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III</a:t>
          </a:r>
          <a:endParaRPr lang="ru-RU" sz="5700" kern="1200" dirty="0"/>
        </a:p>
      </dsp:txBody>
      <dsp:txXfrm>
        <a:off x="4818799" y="1407658"/>
        <a:ext cx="1444400" cy="962932"/>
      </dsp:txXfrm>
    </dsp:sp>
    <dsp:sp modelId="{39942CCE-3358-4DDF-BC68-411DAAD09A2B}">
      <dsp:nvSpPr>
        <dsp:cNvPr id="0" name=""/>
        <dsp:cNvSpPr/>
      </dsp:nvSpPr>
      <dsp:spPr>
        <a:xfrm>
          <a:off x="6503932" y="1407658"/>
          <a:ext cx="2407332" cy="962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29" tIns="76010" rIns="76010" bIns="7601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IY</a:t>
          </a:r>
          <a:endParaRPr lang="ru-RU" sz="5700" kern="1200" dirty="0"/>
        </a:p>
      </dsp:txBody>
      <dsp:txXfrm>
        <a:off x="6985398" y="1407658"/>
        <a:ext cx="1444400" cy="962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906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39571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623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46923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979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96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0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8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6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5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9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2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4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7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0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4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jpeg"/><Relationship Id="rId5" Type="http://schemas.openxmlformats.org/officeDocument/2006/relationships/image" Target="../media/image3.png"/><Relationship Id="rId15" Type="http://schemas.openxmlformats.org/officeDocument/2006/relationships/image" Target="../media/image15.jp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microsoft.com/office/2007/relationships/hdphoto" Target="../media/hdphoto2.wdp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1.jpeg"/><Relationship Id="rId1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opa96.ru/images/stories/1516KONKURS/2OSEN/2z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84" y="1408386"/>
            <a:ext cx="6053958" cy="530772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317938"/>
            <a:ext cx="8915399" cy="1006365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разноцветная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5419" y="4587060"/>
            <a:ext cx="3464199" cy="212904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Леонова Инна Николаевна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572" y="231228"/>
            <a:ext cx="10279117" cy="1261241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 одно время года природа бывает разной?»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370785"/>
            <a:ext cx="8915400" cy="1355836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ответили- знаю, что осень бывает разная, но не пойму почему это происходит.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ответили- знаю, что осень бывает разная и понимаю почему это происходит.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ответили- не знаю, что осень бывает разная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44387466"/>
              </p:ext>
            </p:extLst>
          </p:nvPr>
        </p:nvGraphicFramePr>
        <p:xfrm>
          <a:off x="3839779" y="1933903"/>
          <a:ext cx="4494924" cy="3310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597572" y="231228"/>
            <a:ext cx="10279117" cy="12612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97572" y="1933903"/>
            <a:ext cx="10279117" cy="46383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видеофильма «Осень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разноцветная» ходе совместного проекта с детьми подготовительной к школе группы, их родителями и педагогом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97572" y="294289"/>
            <a:ext cx="10279117" cy="12612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7571" y="1970426"/>
            <a:ext cx="10279117" cy="46383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детей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проблемный вопрос в ходе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дорожную карту по реализации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рассказ о разной поре осени входе подгрупповой беседы с педагогом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Просмотреть фильм на тему «Почему осень  разная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создать рисунок на тему «Осень» методом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дидактическую игру «Осенняя пора», 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аппликацию на тему «Осенняя картина» из осенних листьев и плодов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по выбору  читать его выразительно на камеру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97571" y="1970426"/>
            <a:ext cx="10279117" cy="46383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родителей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дорожную карту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мастер- класс по созданию видеоролика   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с ребенком выбранный фильм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Снять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с выразительным чтением ребенком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участие в монтаже видеофильма « Осень разноцветная» в ходе совместной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видеоконференции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педагогом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97571" y="1992827"/>
            <a:ext cx="10279117" cy="46383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воспитателей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проблемную ситуацию, для постановки детьми проблемного вопроса на решение которого направлена проектная деятельность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дорожную карту проекта с детьми и родителями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подгрупповую беседу, самостоятельное рисование, аппликацию, дидактическую игру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Монтировать видеоролик из полученного материала с родителями</a:t>
            </a: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1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4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Graphic spid="6" grpId="0">
        <p:bldAsOne/>
      </p:bldGraphic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061" y="124238"/>
            <a:ext cx="10086755" cy="128089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540802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3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0351008" y="4986527"/>
            <a:ext cx="1408759" cy="1438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728" y="112046"/>
            <a:ext cx="10411968" cy="80800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ЭТАП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74958" y="1050035"/>
            <a:ext cx="1524000" cy="1426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st.depositphotos.com/1526816/3098/v/950/depositphotos_30987997-stock-illustration-a-smiling-businesswom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28" y="1155311"/>
            <a:ext cx="973860" cy="13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7815072" y="2060448"/>
            <a:ext cx="2700527" cy="28163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avatars.mds.yandex.net/get-zen_doc/62191/pub_5b6c8a2cc13f4500aa777509_5b6c8a744ab6ed00a909aeac/scale_120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16" l="1563" r="97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9" y="5166067"/>
            <a:ext cx="1079575" cy="10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3921228" y="5864349"/>
            <a:ext cx="5832372" cy="121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905382" y="5193789"/>
            <a:ext cx="1463040" cy="1341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www.maam.ru/upload/blogs/5188123b15e23f32fd780381e6a7f321.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00" y="2621596"/>
            <a:ext cx="4669155" cy="311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633216" y="5966330"/>
            <a:ext cx="6120384" cy="7555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ПРОБЛЕМНОГО ВОПРОСА В ХОДЕ БЕСЕДЫ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4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889144" y="5087007"/>
            <a:ext cx="1337532" cy="1158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604938" y="5087007"/>
            <a:ext cx="1072055" cy="1158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02014" y="1155311"/>
            <a:ext cx="1271752" cy="1361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994" y="130124"/>
            <a:ext cx="10376840" cy="78427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7110" y="6042953"/>
            <a:ext cx="5696607" cy="69809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ДОРОЖНОЙ КАРТЫ РЕАЛИЗАЦИИ ПРОЕКТА С ДЕТЬМИ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t.depositphotos.com/1526816/3098/v/950/depositphotos_30987997-stock-illustration-a-smiling-businesswoma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28" y="1155311"/>
            <a:ext cx="973860" cy="13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vatars.mds.yandex.net/get-zen_doc/62191/pub_5b6c8a2cc13f4500aa777509_5b6c8a744ab6ed00a909aeac/scale_120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16" l="1563" r="97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143" y="5087007"/>
            <a:ext cx="1079575" cy="10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2.freepng.ru/20190630/fih/kisspng-clip-art-portable-network-graphics-vector-graphics-5d18931dba2107.5149703015618916137624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81" y="5087007"/>
            <a:ext cx="859458" cy="8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7463790" y="2027502"/>
            <a:ext cx="2800350" cy="22631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65740" y="2027502"/>
            <a:ext cx="2642740" cy="25923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ekb.deti-talento.ru/uploads/seoimages/10/prodlyonka-1024x685-edi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70" y="2914520"/>
            <a:ext cx="4294845" cy="28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s-th02.getcourse.ru/fileservice/file/thumbnail/h/984d98b4be980e4e6d02151d46aa835d.jpg/s/f1200x/a/121399/sc/1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465" y="2901666"/>
            <a:ext cx="4294845" cy="31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025462" y="6022506"/>
            <a:ext cx="5696607" cy="6980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ДОРОЖНОЙ КАРТЫ РЕАЛИЗАЦИИ ПРОЕКТА С РОДИТЕЛЯМИ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9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6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1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4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9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2" grpId="0" animBg="1"/>
      <p:bldP spid="3" grpId="0" build="p" animBg="1"/>
      <p:bldP spid="1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бъект 2"/>
          <p:cNvSpPr txBox="1">
            <a:spLocks/>
          </p:cNvSpPr>
          <p:nvPr/>
        </p:nvSpPr>
        <p:spPr>
          <a:xfrm>
            <a:off x="3544900" y="5947349"/>
            <a:ext cx="5696607" cy="6980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Подгрупповая беседа «Разная осень»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http://dubok125.narod.ru/novosti1/N111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03" y="2471695"/>
            <a:ext cx="4180425" cy="31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889144" y="5087007"/>
            <a:ext cx="1337532" cy="1158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604938" y="5087007"/>
            <a:ext cx="1072055" cy="1158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02014" y="1155311"/>
            <a:ext cx="1271752" cy="1361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468" y="149775"/>
            <a:ext cx="10376840" cy="78427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t.depositphotos.com/1526816/3098/v/950/depositphotos_30987997-stock-illustration-a-smiling-businesswoma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28" y="1155311"/>
            <a:ext cx="973860" cy="13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vatars.mds.yandex.net/get-zen_doc/62191/pub_5b6c8a2cc13f4500aa777509_5b6c8a744ab6ed00a909aeac/scale_120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16" l="1563" r="97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143" y="5087007"/>
            <a:ext cx="1079575" cy="10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2.freepng.ru/20190630/fih/kisspng-clip-art-portable-network-graphics-vector-graphics-5d18931dba2107.5149703015618916137624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81" y="5087007"/>
            <a:ext cx="859458" cy="8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3577802" y="5944492"/>
            <a:ext cx="5696607" cy="6980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 ПРОСМОТР ФИЛЬМА  РОДИТЕЛЕЙ И ДЕТЕЙ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611802" y="1826851"/>
            <a:ext cx="3269605" cy="294121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572256" y="5815584"/>
            <a:ext cx="6352032" cy="2438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128181" y="1796767"/>
            <a:ext cx="2833438" cy="242752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zakupka.com/imgp/ENTBwh_pzEI0k4QiP63XIfvQFIhe0AyNRk4wvZZhObSQMPHAHRxUxVH1_K5rctomxPkwKO6J7tk-o18ZWwcSNsLpxEleilAzKEbKJYWk-EW2uIb6PQ2jO2mhALrnI6Y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73" y="2472122"/>
            <a:ext cx="4511758" cy="311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anypics.ru/download.php?file=201211/1024x768/anypics.ru-3964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69" y="2937002"/>
            <a:ext cx="1778187" cy="10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enter-nachalo.ru/upload/59a7133e2e88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99" y="2482459"/>
            <a:ext cx="4334012" cy="308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maam.ru/upload/blogs/detsad-234516-152014846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56" y="2500019"/>
            <a:ext cx="4315921" cy="30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бъект 2"/>
          <p:cNvSpPr txBox="1">
            <a:spLocks/>
          </p:cNvSpPr>
          <p:nvPr/>
        </p:nvSpPr>
        <p:spPr>
          <a:xfrm>
            <a:off x="3603721" y="5990354"/>
            <a:ext cx="5703590" cy="6980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НА ТЕМУ  «Осень»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642084" y="5986750"/>
            <a:ext cx="5703590" cy="6980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«Осенняя пора»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66" y="2516320"/>
            <a:ext cx="4405793" cy="2988717"/>
          </a:xfrm>
          <a:prstGeom prst="rect">
            <a:avLst/>
          </a:prstGeom>
        </p:spPr>
      </p:pic>
      <p:sp>
        <p:nvSpPr>
          <p:cNvPr id="34" name="Объект 2"/>
          <p:cNvSpPr txBox="1">
            <a:spLocks/>
          </p:cNvSpPr>
          <p:nvPr/>
        </p:nvSpPr>
        <p:spPr>
          <a:xfrm>
            <a:off x="3603721" y="5983146"/>
            <a:ext cx="5703590" cy="6980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художественная деятельность «Осенняя картина»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http://dou115.sochi-schools.ru/wp-content/uploads/2020/03/31318193_1641440609243384_7554774712623038464_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02" y="2455145"/>
            <a:ext cx="4873739" cy="31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Объект 2"/>
          <p:cNvSpPr txBox="1">
            <a:spLocks/>
          </p:cNvSpPr>
          <p:nvPr/>
        </p:nvSpPr>
        <p:spPr>
          <a:xfrm>
            <a:off x="3506103" y="5986225"/>
            <a:ext cx="5898826" cy="6980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Видеосъемка   выразительного рассказа стихотворения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66" y="2451857"/>
            <a:ext cx="4943475" cy="3124387"/>
          </a:xfrm>
          <a:prstGeom prst="rect">
            <a:avLst/>
          </a:prstGeom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3484815" y="5971379"/>
            <a:ext cx="5898826" cy="6980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монтаж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видеоролика « Разноцветная осень»  из полученных материалов с родителями </a:t>
            </a:r>
          </a:p>
        </p:txBody>
      </p:sp>
    </p:spTree>
    <p:extLst>
      <p:ext uri="{BB962C8B-B14F-4D97-AF65-F5344CB8AC3E}">
        <p14:creationId xmlns:p14="http://schemas.microsoft.com/office/powerpoint/2010/main" val="163704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7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2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1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3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8" grpId="0" animBg="1"/>
      <p:bldP spid="7" grpId="0" animBg="1"/>
      <p:bldP spid="6" grpId="0" animBg="1"/>
      <p:bldP spid="2" grpId="0" animBg="1"/>
      <p:bldP spid="18" grpId="0" animBg="1"/>
      <p:bldP spid="32" grpId="0" animBg="1"/>
      <p:bldP spid="29" grpId="0" animBg="1"/>
      <p:bldP spid="34" grpId="0" animBg="1"/>
      <p:bldP spid="36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бъект 2"/>
          <p:cNvSpPr txBox="1">
            <a:spLocks/>
          </p:cNvSpPr>
          <p:nvPr/>
        </p:nvSpPr>
        <p:spPr>
          <a:xfrm>
            <a:off x="3544900" y="5947349"/>
            <a:ext cx="6172124" cy="6980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просмотр видеофильма « Разноцветная осень»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889144" y="5087007"/>
            <a:ext cx="1337532" cy="1158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604938" y="5087007"/>
            <a:ext cx="1072055" cy="1158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50960" y="860127"/>
            <a:ext cx="1271752" cy="1361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346" y="63903"/>
            <a:ext cx="10376840" cy="78427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IY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t.depositphotos.com/1526816/3098/v/950/depositphotos_30987997-stock-illustration-a-smiling-businesswoma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06" y="926619"/>
            <a:ext cx="973860" cy="13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vatars.mds.yandex.net/get-zen_doc/62191/pub_5b6c8a2cc13f4500aa777509_5b6c8a744ab6ed00a909aeac/scale_120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16" l="1563" r="97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143" y="5087007"/>
            <a:ext cx="1079575" cy="10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2.freepng.ru/20190630/fih/kisspng-clip-art-portable-network-graphics-vector-graphics-5d18931dba2107.5149703015618916137624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81" y="5087007"/>
            <a:ext cx="859458" cy="8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7611802" y="1826851"/>
            <a:ext cx="3269605" cy="294121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572256" y="5815584"/>
            <a:ext cx="6352032" cy="2438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128181" y="1796767"/>
            <a:ext cx="2833438" cy="242752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>
            <a:extLst>
              <a:ext uri="{FF2B5EF4-FFF2-40B4-BE49-F238E27FC236}">
                <a16:creationId xmlns:a16="http://schemas.microsoft.com/office/drawing/2014/main" id="{C3C6AA18-3096-43B7-88FB-66FAC555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01" y="2767017"/>
            <a:ext cx="5392411" cy="296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tropa96.ru/images/stories/1516KONKURS/2OSEN/2zo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276">
            <a:off x="7415413" y="3459978"/>
            <a:ext cx="1169782" cy="76281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сенний листопад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233" y="11264494"/>
            <a:ext cx="312633" cy="19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абота известного русского художника Евгения Лушпин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0847">
            <a:off x="7380825" y="3423452"/>
            <a:ext cx="1221864" cy="84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Брат Лис /Кондратий Корсаков/: Краски осени в контрасте черн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921">
            <a:off x="7383004" y="3418825"/>
            <a:ext cx="1275037" cy="8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www.center-nachalo.ru/upload/59a7133e2e88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853">
            <a:off x="7391032" y="3436248"/>
            <a:ext cx="1226965" cy="8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980">
            <a:off x="7330625" y="3407595"/>
            <a:ext cx="1308318" cy="88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8" grpId="0" animBg="1"/>
      <p:bldP spid="7" grpId="0" animBg="1"/>
      <p:bldP spid="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373" y="87662"/>
            <a:ext cx="10452515" cy="93646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ОПРОС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770863"/>
              </p:ext>
            </p:extLst>
          </p:nvPr>
        </p:nvGraphicFramePr>
        <p:xfrm>
          <a:off x="1943699" y="1170432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225640" y="4948682"/>
            <a:ext cx="227168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80% детей ответили: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знаю, что осень бывает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разная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понимаю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происходит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79264" y="4854375"/>
            <a:ext cx="1853184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15% ответили: «знаю, что осень бывает разная, но не понял почему это происходит»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68652" y="4948682"/>
            <a:ext cx="22189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5% ответили: « не знаю почему осень бывает разная, не участвовал в проекте»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05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4" grpId="0">
        <p:bldAsOne/>
      </p:bldGraphic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12405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БОЛЬШОЕ ЗА УЧАСТИЕ В ПРОЕКТНОЙ ДЕЯТЕЛЬНОСТИ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41792" y="4777379"/>
            <a:ext cx="3262820" cy="112628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связи: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Леонова Инна Николаевна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7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493</TotalTime>
  <Words>413</Words>
  <Application>Microsoft Office PowerPoint</Application>
  <PresentationFormat>Широкоэкранный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Легкий дым</vt:lpstr>
      <vt:lpstr>Осень разноцветная</vt:lpstr>
      <vt:lpstr>ПРОБЛЕМНЫЙ ВОПРОС: «Почему в одно время года природа бывает разной?» </vt:lpstr>
      <vt:lpstr>ЭТАПЫ ПРОЕКТА</vt:lpstr>
      <vt:lpstr>I  ЭТАП</vt:lpstr>
      <vt:lpstr>II  ЭТАП</vt:lpstr>
      <vt:lpstr>III ЭТАП</vt:lpstr>
      <vt:lpstr>IY ЭТАП</vt:lpstr>
      <vt:lpstr>ИТОГОВЫЙ ОПРОС</vt:lpstr>
      <vt:lpstr>СПАСИБО БОЛЬШОЕ ЗА УЧАСТИЕ В ПРОЕКТНОЙ ДЕЯТЕЛЬНОСТИ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разноцветная</dc:title>
  <dc:creator>Admin</dc:creator>
  <cp:lastModifiedBy>Admin</cp:lastModifiedBy>
  <cp:revision>30</cp:revision>
  <dcterms:created xsi:type="dcterms:W3CDTF">2020-09-02T20:17:08Z</dcterms:created>
  <dcterms:modified xsi:type="dcterms:W3CDTF">2020-10-16T08:42:20Z</dcterms:modified>
</cp:coreProperties>
</file>