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318" r:id="rId3"/>
    <p:sldId id="339" r:id="rId4"/>
    <p:sldId id="333" r:id="rId5"/>
    <p:sldId id="334" r:id="rId6"/>
    <p:sldId id="335" r:id="rId7"/>
    <p:sldId id="340" r:id="rId8"/>
    <p:sldId id="341" r:id="rId9"/>
    <p:sldId id="336" r:id="rId10"/>
    <p:sldId id="337" r:id="rId11"/>
    <p:sldId id="338" r:id="rId12"/>
    <p:sldId id="342" r:id="rId13"/>
    <p:sldId id="343" r:id="rId14"/>
    <p:sldId id="344" r:id="rId15"/>
    <p:sldId id="345" r:id="rId16"/>
    <p:sldId id="347" r:id="rId17"/>
    <p:sldId id="352" r:id="rId18"/>
    <p:sldId id="349" r:id="rId19"/>
    <p:sldId id="353" r:id="rId20"/>
    <p:sldId id="354" r:id="rId21"/>
    <p:sldId id="348" r:id="rId22"/>
    <p:sldId id="355" r:id="rId23"/>
    <p:sldId id="356" r:id="rId24"/>
    <p:sldId id="357" r:id="rId25"/>
    <p:sldId id="358" r:id="rId26"/>
  </p:sldIdLst>
  <p:sldSz cx="12188825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8" orient="horz" pos="407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E78F0"/>
    <a:srgbClr val="6E90FE"/>
    <a:srgbClr val="6D6DFB"/>
    <a:srgbClr val="828282"/>
    <a:srgbClr val="8086FC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76" autoAdjust="0"/>
    <p:restoredTop sz="90652" autoAdjust="0"/>
  </p:normalViewPr>
  <p:slideViewPr>
    <p:cSldViewPr showGuides="1">
      <p:cViewPr varScale="1">
        <p:scale>
          <a:sx n="61" d="100"/>
          <a:sy n="61" d="100"/>
        </p:scale>
        <p:origin x="-78" y="-174"/>
      </p:cViewPr>
      <p:guideLst>
        <p:guide orient="horz" pos="2160"/>
        <p:guide orient="horz" pos="4030"/>
        <p:guide orient="horz" pos="3886"/>
        <p:guide orient="horz" pos="2928"/>
        <p:guide orient="horz" pos="407"/>
        <p:guide pos="959"/>
        <p:guide pos="7151"/>
        <p:guide pos="67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ru-RU" smtClean="0"/>
              <a:pPr/>
              <a:t>18.03.2015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pPr/>
              <a:t>18.03.2015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646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18.03.2015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18.03.2015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_____Microsoft_Office_Excel_97-2003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0"/>
            <a:ext cx="5945188" cy="30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Исследовательская работа по теме</a:t>
            </a:r>
            <a:r>
              <a:rPr lang="en-US" sz="3200" b="1" dirty="0" smtClean="0"/>
              <a:t>:</a:t>
            </a:r>
            <a:r>
              <a:rPr lang="ru-RU" sz="3200" b="1" dirty="0" smtClean="0"/>
              <a:t> « Аннуитетный </a:t>
            </a:r>
            <a:r>
              <a:rPr lang="ru-RU" sz="3200" b="1" dirty="0"/>
              <a:t>и дифференцированный платеж по кредиту. Какой из них наиболее выгодный</a:t>
            </a:r>
            <a:r>
              <a:rPr lang="ru-RU" sz="3200" b="1" dirty="0" smtClean="0"/>
              <a:t>?»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6108398"/>
              </p:ext>
            </p:extLst>
          </p:nvPr>
        </p:nvGraphicFramePr>
        <p:xfrm>
          <a:off x="1125860" y="2924944"/>
          <a:ext cx="6768752" cy="3573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2352"/>
                <a:gridCol w="4146400"/>
              </a:tblGrid>
              <a:tr h="173605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>
                          <a:effectLst/>
                        </a:rPr>
                        <a:t>Автор: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585210" algn="r"/>
                        </a:tabLst>
                      </a:pPr>
                      <a:r>
                        <a:rPr lang="ru-RU" sz="1800" dirty="0">
                          <a:effectLst/>
                        </a:rPr>
                        <a:t>Амаев Асланбек Ахмедович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11-А </a:t>
                      </a:r>
                      <a:r>
                        <a:rPr lang="ru-RU" sz="1800" dirty="0">
                          <a:effectLst/>
                        </a:rPr>
                        <a:t>класс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>
                          <a:effectLst/>
                        </a:rPr>
                        <a:t>Муниципальное бюджетное общеобразовательное учреждение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>
                          <a:effectLst/>
                        </a:rPr>
                        <a:t>«Средняя общеобразовательная школа №2 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69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>
                          <a:effectLst/>
                        </a:rPr>
                        <a:t>Руководитель: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>
                          <a:effectLst/>
                        </a:rPr>
                        <a:t>Коломеец Валентина Леонидовна,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>
                          <a:effectLst/>
                        </a:rPr>
                        <a:t>учитель истории и обществознания,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ru-RU" sz="1800" dirty="0">
                          <a:effectLst/>
                        </a:rPr>
                        <a:t>Муниципальное бюджетное общеобразовательное учреждение  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«Средняя общеобразовательная школа № 2»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011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руженно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571" b="4571"/>
          <a:stretch>
            <a:fillRect/>
          </a:stretch>
        </p:blipFill>
        <p:spPr>
          <a:xfrm>
            <a:off x="7666048" y="2571744"/>
            <a:ext cx="4243388" cy="29289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3752" y="0"/>
            <a:ext cx="10358510" cy="121442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4E78F0"/>
                </a:solidFill>
              </a:rPr>
              <a:t>Что такое кредит </a:t>
            </a:r>
            <a:r>
              <a:rPr lang="en-US" sz="4800" dirty="0" smtClean="0">
                <a:solidFill>
                  <a:srgbClr val="4E78F0"/>
                </a:solidFill>
              </a:rPr>
              <a:t>?</a:t>
            </a:r>
            <a:endParaRPr lang="ru-RU" sz="4800" dirty="0">
              <a:solidFill>
                <a:srgbClr val="4E78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36628" y="2857496"/>
            <a:ext cx="5643602" cy="32909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4E78F0"/>
                </a:solidFill>
              </a:rPr>
              <a:t>Кредит-предоставление в долг на определённый срок денег или товаров с условием возврата и уплаты вознаграждения в виде процентов.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704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2324" y="476671"/>
            <a:ext cx="6825171" cy="367800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1272" y="-962819"/>
            <a:ext cx="10501386" cy="192563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4E78F0"/>
                </a:solidFill>
              </a:rPr>
              <a:t>Формы кредита </a:t>
            </a:r>
            <a:endParaRPr lang="ru-RU" dirty="0">
              <a:solidFill>
                <a:srgbClr val="4E78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36628" y="1071546"/>
            <a:ext cx="4500594" cy="418149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4E78F0"/>
                </a:solidFill>
              </a:rPr>
              <a:t>1. Банковский кредит - это кредит, предоставляемый банками в денежной форме. </a:t>
            </a:r>
          </a:p>
          <a:p>
            <a:r>
              <a:rPr lang="ru-RU" sz="2400" dirty="0" smtClean="0">
                <a:solidFill>
                  <a:srgbClr val="4E78F0"/>
                </a:solidFill>
              </a:rPr>
              <a:t>2. Коммерческий кредит - кредит, предоставляемый физическими или юридическими лицами. </a:t>
            </a:r>
          </a:p>
          <a:p>
            <a:r>
              <a:rPr lang="ru-RU" sz="2400" dirty="0" smtClean="0">
                <a:solidFill>
                  <a:srgbClr val="4E78F0"/>
                </a:solidFill>
              </a:rPr>
              <a:t>3. Гарантированный кредит - это кредит, предоставляемый под обеспечение, проще говоря, под залог. </a:t>
            </a:r>
          </a:p>
          <a:p>
            <a:r>
              <a:rPr lang="ru-RU" sz="2400" dirty="0" smtClean="0">
                <a:solidFill>
                  <a:srgbClr val="4E78F0"/>
                </a:solidFill>
              </a:rPr>
              <a:t>4. Краткосрочный кредит - это кредит, предоставляемый, как правило, сроком до 1 года. </a:t>
            </a:r>
          </a:p>
          <a:p>
            <a:endParaRPr lang="ru-RU" sz="2400" dirty="0">
              <a:solidFill>
                <a:srgbClr val="4E78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nsumer_credit1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6205" r="26205"/>
          <a:stretch>
            <a:fillRect/>
          </a:stretch>
        </p:blipFill>
        <p:spPr>
          <a:xfrm>
            <a:off x="8166114" y="500042"/>
            <a:ext cx="4022711" cy="5635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08330" y="-962819"/>
            <a:ext cx="8643965" cy="1925638"/>
          </a:xfrm>
        </p:spPr>
        <p:txBody>
          <a:bodyPr/>
          <a:lstStyle/>
          <a:p>
            <a:r>
              <a:rPr lang="ru-RU" dirty="0" smtClean="0">
                <a:solidFill>
                  <a:srgbClr val="4E78F0"/>
                </a:solidFill>
              </a:rPr>
              <a:t>Функции кредитов</a:t>
            </a:r>
            <a:endParaRPr lang="ru-RU" dirty="0">
              <a:solidFill>
                <a:srgbClr val="4E78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36628" y="1643050"/>
            <a:ext cx="6643734" cy="428628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4E78F0"/>
                </a:solidFill>
              </a:rPr>
              <a:t>Функции кредита – проявление сущности кредита, выражение его общественного назначения. Функции кредита относятся к кредитным отношениям в целом, а не к отдельным взаимоотношениям заемщика и кредитора.</a:t>
            </a:r>
            <a:endParaRPr lang="ru-RU" sz="3600" dirty="0">
              <a:solidFill>
                <a:srgbClr val="4E78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1bi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715" y="0"/>
            <a:ext cx="6498110" cy="392909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1008" y="-571528"/>
            <a:ext cx="4114800" cy="26399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4E78F0"/>
                </a:solidFill>
              </a:rPr>
              <a:t>Аннуитетный платеж по кредиту.</a:t>
            </a:r>
            <a:endParaRPr lang="ru-RU" dirty="0">
              <a:solidFill>
                <a:srgbClr val="4E78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9504" y="2786059"/>
            <a:ext cx="4857784" cy="37147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4E78F0"/>
                </a:solidFill>
              </a:rPr>
              <a:t>Ежемесячный аннуитетный платеж — это постоянная сумма, которую заемщик каждый месяц отдает банку. Он складывается из двух составляющих — возвращения основного долга и начисленных процентов</a:t>
            </a:r>
            <a:endParaRPr lang="ru-RU" sz="2800" dirty="0">
              <a:solidFill>
                <a:srgbClr val="4E78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1339166358_differ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60" y="1428736"/>
            <a:ext cx="6073165" cy="371475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79768" y="-1198574"/>
            <a:ext cx="7286676" cy="2397148"/>
          </a:xfrm>
        </p:spPr>
        <p:txBody>
          <a:bodyPr/>
          <a:lstStyle/>
          <a:p>
            <a:r>
              <a:rPr lang="ru-RU" b="1" dirty="0" smtClean="0">
                <a:solidFill>
                  <a:srgbClr val="4E78F0"/>
                </a:solidFill>
              </a:rPr>
              <a:t>Дифференцированный платеж по кредиту.</a:t>
            </a:r>
            <a:endParaRPr lang="ru-RU" dirty="0">
              <a:solidFill>
                <a:srgbClr val="4E78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36628" y="1857364"/>
            <a:ext cx="4714908" cy="257176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E78F0"/>
                </a:solidFill>
              </a:rPr>
              <a:t>Дифференцированный платеж</a:t>
            </a:r>
            <a:r>
              <a:rPr lang="ru-RU" sz="3200" b="1" dirty="0" smtClean="0">
                <a:solidFill>
                  <a:srgbClr val="4E78F0"/>
                </a:solidFill>
              </a:rPr>
              <a:t>-</a:t>
            </a:r>
            <a:r>
              <a:rPr lang="ru-RU" sz="3200" dirty="0" smtClean="0">
                <a:solidFill>
                  <a:srgbClr val="4E78F0"/>
                </a:solidFill>
              </a:rPr>
              <a:t>это способ погашения кредита, при котором основная сумма займа выплачивается равными долями, а проценты начисляются на остаток </a:t>
            </a:r>
            <a:endParaRPr lang="ru-RU" sz="3200" dirty="0">
              <a:solidFill>
                <a:srgbClr val="4E78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93884" y="0"/>
            <a:ext cx="9358345" cy="19256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4E78F0"/>
                </a:solidFill>
              </a:rPr>
              <a:t>Какой платеж по кредиту наиболее выгодный?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8066" y="2060848"/>
            <a:ext cx="10186946" cy="45365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4E78F0"/>
                </a:solidFill>
              </a:rPr>
              <a:t>Если собираетесь брать кредит на длительный срок, без досрочного погашения, то выгоднее дифференцированный способ погашения.</a:t>
            </a:r>
          </a:p>
          <a:p>
            <a:r>
              <a:rPr lang="ru-RU" sz="4000" dirty="0" smtClean="0">
                <a:solidFill>
                  <a:srgbClr val="4E78F0"/>
                </a:solidFill>
              </a:rPr>
              <a:t>Если собираетесь досрочно гасить, то выгоднее аннуитетный способ погашения</a:t>
            </a:r>
          </a:p>
          <a:p>
            <a:endParaRPr lang="ru-RU" sz="4000" dirty="0" smtClean="0">
              <a:solidFill>
                <a:srgbClr val="4E78F0"/>
              </a:solidFill>
            </a:endParaRPr>
          </a:p>
          <a:p>
            <a:endParaRPr lang="ru-RU" sz="4000" dirty="0">
              <a:solidFill>
                <a:srgbClr val="4E78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94" b="3970"/>
          <a:stretch>
            <a:fillRect/>
          </a:stretch>
        </p:blipFill>
        <p:spPr bwMode="auto">
          <a:xfrm>
            <a:off x="7030516" y="116631"/>
            <a:ext cx="5040560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14" b="3793"/>
          <a:stretch>
            <a:fillRect/>
          </a:stretch>
        </p:blipFill>
        <p:spPr bwMode="auto">
          <a:xfrm>
            <a:off x="1155472" y="0"/>
            <a:ext cx="5875044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147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284" y="1916832"/>
            <a:ext cx="5522137" cy="40324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8108" y="-962819"/>
            <a:ext cx="5842992" cy="192563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6E90FE"/>
                </a:solidFill>
              </a:rPr>
              <a:t>Практическая часть </a:t>
            </a:r>
            <a:endParaRPr lang="ru-RU" sz="4400" dirty="0">
              <a:solidFill>
                <a:srgbClr val="6E90F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5860" y="2708920"/>
            <a:ext cx="5400600" cy="6264696"/>
          </a:xfrm>
        </p:spPr>
        <p:txBody>
          <a:bodyPr>
            <a:noAutofit/>
          </a:bodyPr>
          <a:lstStyle/>
          <a:p>
            <a:r>
              <a:rPr lang="ru-RU" sz="2400" b="1" i="1" dirty="0"/>
              <a:t>Цель опроса: выявить представление респондентов о разнице между аннуитетным и дифференцированным платежах. </a:t>
            </a:r>
            <a:endParaRPr lang="ru-RU" sz="2400" dirty="0"/>
          </a:p>
          <a:p>
            <a:r>
              <a:rPr lang="ru-RU" sz="2400" b="1" i="1" dirty="0"/>
              <a:t>Фокус группа: 50 сотрудников МБОУ СОШ№2 </a:t>
            </a:r>
            <a:r>
              <a:rPr lang="ru-RU" sz="2400" b="1" i="1" dirty="0" smtClean="0"/>
              <a:t>г. Радужный </a:t>
            </a:r>
            <a:r>
              <a:rPr lang="ru-RU" sz="2400" b="1" i="1" dirty="0"/>
              <a:t>ХМАО-Югра.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092" y="260648"/>
            <a:ext cx="57546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8668" y="2060848"/>
            <a:ext cx="3528392" cy="1152127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4E78F0"/>
                </a:solidFill>
              </a:rPr>
              <a:t>Экономический ликбез для учителей</a:t>
            </a:r>
            <a:endParaRPr lang="ru-RU" dirty="0">
              <a:solidFill>
                <a:srgbClr val="4E78F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876" y="1816264"/>
            <a:ext cx="6278773" cy="470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94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-171400"/>
            <a:ext cx="9866312" cy="1512168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4E78F0"/>
                </a:solidFill>
              </a:rPr>
              <a:t>Практическая часть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54652" y="1700808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rgbClr val="4E78F0"/>
                </a:solidFill>
              </a:rPr>
              <a:t>Экономический ликбез </a:t>
            </a:r>
            <a:r>
              <a:rPr lang="ru-RU" sz="3600" dirty="0">
                <a:solidFill>
                  <a:srgbClr val="4E78F0"/>
                </a:solidFill>
              </a:rPr>
              <a:t>для </a:t>
            </a:r>
            <a:r>
              <a:rPr lang="ru-RU" sz="3600" dirty="0" smtClean="0">
                <a:solidFill>
                  <a:srgbClr val="4E78F0"/>
                </a:solidFill>
              </a:rPr>
              <a:t>будущих заёмщиков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972" y="2060848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46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вербах Бертольд - его биограф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020" y="16416"/>
            <a:ext cx="1800200" cy="227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6380" y="764704"/>
            <a:ext cx="6841976" cy="136321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4E78F0"/>
                </a:solidFill>
              </a:rPr>
              <a:t>Нажить много денег - храбрость; сохранить их - мудрость,</a:t>
            </a:r>
            <a:br>
              <a:rPr lang="ru-RU" sz="2800" dirty="0">
                <a:solidFill>
                  <a:srgbClr val="4E78F0"/>
                </a:solidFill>
              </a:rPr>
            </a:br>
            <a:r>
              <a:rPr lang="ru-RU" sz="2800" dirty="0">
                <a:solidFill>
                  <a:srgbClr val="4E78F0"/>
                </a:solidFill>
              </a:rPr>
              <a:t> а умело расходовать – искусство!</a:t>
            </a:r>
            <a:br>
              <a:rPr lang="ru-RU" sz="2800" dirty="0">
                <a:solidFill>
                  <a:srgbClr val="4E78F0"/>
                </a:solidFill>
              </a:rPr>
            </a:br>
            <a:r>
              <a:rPr lang="ru-RU" sz="2800" dirty="0">
                <a:solidFill>
                  <a:srgbClr val="4E78F0"/>
                </a:solidFill>
              </a:rPr>
              <a:t>Б. Авербах</a:t>
            </a:r>
            <a:br>
              <a:rPr lang="ru-RU" sz="2800" dirty="0">
                <a:solidFill>
                  <a:srgbClr val="4E78F0"/>
                </a:solidFill>
              </a:rPr>
            </a:br>
            <a:endParaRPr lang="ru-RU" sz="2800" dirty="0">
              <a:solidFill>
                <a:srgbClr val="4E78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884" y="1700808"/>
            <a:ext cx="10010328" cy="515719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	Понятие кредит плотно вошло в наш обиход. </a:t>
            </a:r>
            <a:r>
              <a:rPr lang="ru-RU" dirty="0"/>
              <a:t>По последним статистическим данным порядка 87% взрослого населения хотя бы раз брали кредит на собственные нужды</a:t>
            </a:r>
            <a:r>
              <a:rPr lang="ru-RU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 Целью </a:t>
            </a:r>
            <a:r>
              <a:rPr lang="ru-RU" dirty="0"/>
              <a:t>деятельности банков из века в век является получение прибыли, но  прибыль полученная из-за  неосведомлённости своих клиентов, не </a:t>
            </a:r>
            <a:r>
              <a:rPr lang="ru-RU" dirty="0" smtClean="0"/>
              <a:t>честна, а значит не обходимо заниматься информированием потенциальных заемщиков о всех «подводных камнях» при приобретение  кредитного продукта в банке.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91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6892" y="-500090"/>
            <a:ext cx="8572527" cy="192563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4E78F0"/>
                </a:solidFill>
              </a:rPr>
              <a:t>Практическая часть</a:t>
            </a:r>
            <a:endParaRPr lang="ru-RU" sz="4400" dirty="0">
              <a:solidFill>
                <a:srgbClr val="4E78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7908" y="1628800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Я </a:t>
            </a:r>
            <a:r>
              <a:rPr lang="ru-RU" dirty="0"/>
              <a:t>решил распространить свои памятки через почтовые ящики жителей нашего города и информационные столбы на подъездах и в микрорайонах города.</a:t>
            </a:r>
          </a:p>
        </p:txBody>
      </p:sp>
      <p:pic>
        <p:nvPicPr>
          <p:cNvPr id="17" name="Picture 7" descr="C:\Documents and Settings\Admin\Мои документы\Мои рисунки\Новая папка (2)\Новая папка (2) 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4692" y="1412776"/>
            <a:ext cx="2665596" cy="3998392"/>
          </a:xfrm>
          <a:prstGeom prst="rect">
            <a:avLst/>
          </a:prstGeom>
          <a:noFill/>
        </p:spPr>
      </p:pic>
      <p:pic>
        <p:nvPicPr>
          <p:cNvPr id="19" name="Picture 9" descr="C:\Documents and Settings\Admin\Мои документы\Мои рисунки\Новая папка (2)\Новая папка (2) 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860" y="2968465"/>
            <a:ext cx="2016224" cy="3024335"/>
          </a:xfrm>
          <a:prstGeom prst="rect">
            <a:avLst/>
          </a:prstGeom>
          <a:noFill/>
        </p:spPr>
      </p:pic>
      <p:pic>
        <p:nvPicPr>
          <p:cNvPr id="20" name="Picture 2" descr="C:\Documents and Settings\Admin\Мои документы\Мои рисунки\Новая папка (2)\Новая папка (2) 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8108" y="2952440"/>
            <a:ext cx="2016222" cy="3024335"/>
          </a:xfrm>
          <a:prstGeom prst="rect">
            <a:avLst/>
          </a:prstGeom>
          <a:noFill/>
        </p:spPr>
      </p:pic>
      <p:pic>
        <p:nvPicPr>
          <p:cNvPr id="21" name="Picture 13" descr="C:\Documents and Settings\Admin\Мои документы\Мои рисунки\Новая папка (2)\Новая папка (2) 0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2364" y="2968465"/>
            <a:ext cx="2448272" cy="29870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7868" y="188640"/>
            <a:ext cx="4223321" cy="1231032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4E78F0"/>
                </a:solidFill>
              </a:rPr>
              <a:t>Рекомендации банкам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использовать независимые кредитные калькуляторы, которые будут наиболее объективно иллюстрировать и эффективную процентную ставку, и суммы выплат, и переплаты по кредитам при разном способе погашения кредита ;</a:t>
            </a:r>
          </a:p>
          <a:p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341884" y="1268760"/>
            <a:ext cx="4258816" cy="4752528"/>
          </a:xfrm>
        </p:spPr>
        <p:txBody>
          <a:bodyPr>
            <a:noAutofit/>
          </a:bodyPr>
          <a:lstStyle/>
          <a:p>
            <a:r>
              <a:rPr lang="ru-RU" sz="3200" dirty="0" smtClean="0"/>
              <a:t>•помимо </a:t>
            </a:r>
            <a:r>
              <a:rPr lang="ru-RU" sz="3200" dirty="0"/>
              <a:t>вопросов о количестве необходимых средств и сроке кредита, спрашивать  насколько быстро клиент готов гасить кредит, и предлагать какой способ гашения будет выгоден в каждом отдельном случае</a:t>
            </a:r>
            <a:r>
              <a:rPr lang="ru-RU" sz="32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345096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260648"/>
            <a:ext cx="4151313" cy="1663080"/>
          </a:xfrm>
        </p:spPr>
        <p:txBody>
          <a:bodyPr/>
          <a:lstStyle/>
          <a:p>
            <a:r>
              <a:rPr lang="ru-RU" dirty="0">
                <a:solidFill>
                  <a:srgbClr val="4E78F0"/>
                </a:solidFill>
              </a:rPr>
              <a:t>Рекомендации банкам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/>
              <a:t>предлагать перед получением кредита каждому клиенту познакомиться  с важными выдержками из законодательных актов, регулирующих взаимоотношения между банками и заёмщиками;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1884" y="2276872"/>
            <a:ext cx="4295329" cy="3701753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200" dirty="0"/>
              <a:t>при посещении предприятий и организаций вести информирование о том, какие способы погашения кредита более выгодны в разных жизненных обстоятельствах;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7271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4E78F0"/>
                </a:solidFill>
              </a:rPr>
              <a:t>количество продаж кредитных продуктов  можно увеличить, если деятельность банков станет более прозрачной и дружелюбной по отношению к своим клиентам</a:t>
            </a:r>
            <a:r>
              <a:rPr lang="ru-RU" sz="3200" b="1" dirty="0" smtClean="0">
                <a:solidFill>
                  <a:srgbClr val="4E78F0"/>
                </a:solidFill>
              </a:rPr>
              <a:t>.</a:t>
            </a:r>
          </a:p>
          <a:p>
            <a:pPr marL="0" indent="0">
              <a:buNone/>
            </a:pPr>
            <a:endParaRPr lang="ru-RU" sz="3200" dirty="0">
              <a:solidFill>
                <a:srgbClr val="4E78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2" y="2895599"/>
            <a:ext cx="4139951" cy="348572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500" dirty="0"/>
              <a:t>при посещении предприятий и организаций вести информирование о том, какие способы погашения кредита более выгодны в разных жизненных обстоятельствах;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1884" y="188640"/>
            <a:ext cx="4114800" cy="1925637"/>
          </a:xfrm>
        </p:spPr>
        <p:txBody>
          <a:bodyPr/>
          <a:lstStyle/>
          <a:p>
            <a:r>
              <a:rPr lang="ru-RU" dirty="0">
                <a:solidFill>
                  <a:srgbClr val="4E78F0"/>
                </a:solidFill>
              </a:rPr>
              <a:t>Рекомендации банкам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1474" y="4293096"/>
            <a:ext cx="35643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655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29916" y="1124744"/>
            <a:ext cx="9866312" cy="252028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4E78F0"/>
                </a:solidFill>
              </a:rPr>
              <a:t>Спасибо за внимание!</a:t>
            </a:r>
            <a:endParaRPr lang="ru-RU" sz="6600" b="1" dirty="0">
              <a:solidFill>
                <a:srgbClr val="4E78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29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851" y="-20633"/>
            <a:ext cx="5906345" cy="3449633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590356" y="3648075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3359980"/>
              </p:ext>
            </p:extLst>
          </p:nvPr>
        </p:nvGraphicFramePr>
        <p:xfrm>
          <a:off x="5230316" y="3429001"/>
          <a:ext cx="5855965" cy="3429000"/>
        </p:xfrm>
        <a:graphic>
          <a:graphicData uri="http://schemas.openxmlformats.org/presentationml/2006/ole">
            <p:oleObj spid="_x0000_s2065" name="Диаграмма" r:id="rId4" imgW="5499069" imgH="3212870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6501" y="0"/>
            <a:ext cx="5302324" cy="1600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6D6DFB"/>
                </a:solidFill>
              </a:rPr>
              <a:t>Данная проблема легла в основу исследования</a:t>
            </a:r>
            <a:endParaRPr lang="ru-RU" dirty="0">
              <a:solidFill>
                <a:srgbClr val="6D6DFB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45940" y="3806421"/>
            <a:ext cx="2088232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00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13892" y="116632"/>
            <a:ext cx="10585176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400" dirty="0" smtClean="0">
              <a:solidFill>
                <a:srgbClr val="6D6DFB"/>
              </a:solidFill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6D6DFB"/>
                </a:solidFill>
              </a:rPr>
              <a:t>Актуальность выбранной темы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6D6DFB"/>
                </a:solidFill>
              </a:rPr>
              <a:t> состоит в том ,чтобы привлечь внимание </a:t>
            </a:r>
            <a:r>
              <a:rPr lang="ru-RU" sz="4400" dirty="0">
                <a:solidFill>
                  <a:srgbClr val="6D6DFB"/>
                </a:solidFill>
              </a:rPr>
              <a:t>будущих и потенциальных заёмщиков к вопросу, в каких случаях выгоднее аннуитетный и дифференцированный способ гашения кредита.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81718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924" y="332656"/>
            <a:ext cx="9829799" cy="561662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6D6DFB"/>
                </a:solidFill>
              </a:rPr>
              <a:t>Целью </a:t>
            </a:r>
            <a:r>
              <a:rPr lang="ru-RU" sz="4400" dirty="0">
                <a:solidFill>
                  <a:srgbClr val="6D6DFB"/>
                </a:solidFill>
              </a:rPr>
              <a:t>работы является </a:t>
            </a:r>
            <a:r>
              <a:rPr lang="ru-RU" sz="4400" dirty="0" smtClean="0">
                <a:solidFill>
                  <a:srgbClr val="6D6DFB"/>
                </a:solidFill>
              </a:rPr>
              <a:t>выяснить,</a:t>
            </a:r>
            <a:br>
              <a:rPr lang="ru-RU" sz="4400" dirty="0" smtClean="0">
                <a:solidFill>
                  <a:srgbClr val="6D6DFB"/>
                </a:solidFill>
              </a:rPr>
            </a:br>
            <a:r>
              <a:rPr lang="ru-RU" sz="4400" dirty="0" smtClean="0">
                <a:solidFill>
                  <a:srgbClr val="6D6DFB"/>
                </a:solidFill>
              </a:rPr>
              <a:t/>
            </a:r>
            <a:br>
              <a:rPr lang="ru-RU" sz="4400" dirty="0" smtClean="0">
                <a:solidFill>
                  <a:srgbClr val="6D6DFB"/>
                </a:solidFill>
              </a:rPr>
            </a:br>
            <a:r>
              <a:rPr lang="ru-RU" sz="4400" dirty="0" smtClean="0">
                <a:solidFill>
                  <a:srgbClr val="6D6DFB"/>
                </a:solidFill>
              </a:rPr>
              <a:t>при </a:t>
            </a:r>
            <a:r>
              <a:rPr lang="ru-RU" sz="4400" dirty="0">
                <a:solidFill>
                  <a:srgbClr val="6D6DFB"/>
                </a:solidFill>
              </a:rPr>
              <a:t>каких внешних обстоятельствах какой аннуитетный или дифференцированный способ погашения кредита выгоднее, и борьба с экономической безграмотностью.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86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10476655" cy="6720408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6D6DFB"/>
                </a:solidFill>
              </a:rPr>
              <a:t>задачи исследования</a:t>
            </a:r>
            <a:r>
              <a:rPr lang="ru-RU" sz="4900" dirty="0" smtClean="0">
                <a:solidFill>
                  <a:srgbClr val="6D6DFB"/>
                </a:solidFill>
              </a:rPr>
              <a:t>:</a:t>
            </a:r>
            <a:br>
              <a:rPr lang="ru-RU" sz="4900" dirty="0" smtClean="0">
                <a:solidFill>
                  <a:srgbClr val="6D6DFB"/>
                </a:solidFill>
              </a:rPr>
            </a:br>
            <a:r>
              <a:rPr lang="ru-RU" sz="4900" dirty="0" smtClean="0">
                <a:solidFill>
                  <a:srgbClr val="6D6DFB"/>
                </a:solidFill>
              </a:rPr>
              <a:t>- </a:t>
            </a:r>
            <a:r>
              <a:rPr lang="ru-RU" dirty="0" smtClean="0">
                <a:solidFill>
                  <a:srgbClr val="6D6DFB"/>
                </a:solidFill>
              </a:rPr>
              <a:t>Провести </a:t>
            </a:r>
            <a:r>
              <a:rPr lang="ru-RU" dirty="0">
                <a:solidFill>
                  <a:srgbClr val="6D6DFB"/>
                </a:solidFill>
              </a:rPr>
              <a:t>анкетирование о знаниях и представлениях потенциальных заёмщиков о разнице между аннуитетным и дифференцированным платежом; </a:t>
            </a:r>
            <a:br>
              <a:rPr lang="ru-RU" dirty="0">
                <a:solidFill>
                  <a:srgbClr val="6D6DFB"/>
                </a:solidFill>
              </a:rPr>
            </a:br>
            <a:r>
              <a:rPr lang="ru-RU" dirty="0" smtClean="0">
                <a:solidFill>
                  <a:srgbClr val="6D6DFB"/>
                </a:solidFill>
              </a:rPr>
              <a:t>- Выяснить </a:t>
            </a:r>
            <a:r>
              <a:rPr lang="ru-RU" dirty="0">
                <a:solidFill>
                  <a:srgbClr val="6D6DFB"/>
                </a:solidFill>
              </a:rPr>
              <a:t>сущность понятия кредит, виды кредитов, функции кредитов, способы погашения кредитов;</a:t>
            </a:r>
            <a:br>
              <a:rPr lang="ru-RU" dirty="0">
                <a:solidFill>
                  <a:srgbClr val="6D6DFB"/>
                </a:solidFill>
              </a:rPr>
            </a:br>
            <a:r>
              <a:rPr lang="ru-RU" dirty="0" smtClean="0">
                <a:solidFill>
                  <a:srgbClr val="6D6DFB"/>
                </a:solidFill>
              </a:rPr>
              <a:t>- Путём </a:t>
            </a:r>
            <a:r>
              <a:rPr lang="ru-RU" dirty="0">
                <a:solidFill>
                  <a:srgbClr val="6D6DFB"/>
                </a:solidFill>
              </a:rPr>
              <a:t>анализа и сопоставления выяснить, при каких обстоятельствах, какой способ погашения кредита выгоднее;</a:t>
            </a:r>
            <a:br>
              <a:rPr lang="ru-RU" dirty="0">
                <a:solidFill>
                  <a:srgbClr val="6D6DFB"/>
                </a:solidFill>
              </a:rPr>
            </a:br>
            <a:r>
              <a:rPr lang="ru-RU" dirty="0" smtClean="0">
                <a:solidFill>
                  <a:srgbClr val="6D6DFB"/>
                </a:solidFill>
              </a:rPr>
              <a:t>- Найти </a:t>
            </a:r>
            <a:r>
              <a:rPr lang="ru-RU" dirty="0">
                <a:solidFill>
                  <a:srgbClr val="6D6DFB"/>
                </a:solidFill>
              </a:rPr>
              <a:t>способы распространения полученной информации в целях борьбы с экономической безграмотностью.</a:t>
            </a:r>
            <a:br>
              <a:rPr lang="ru-RU" dirty="0">
                <a:solidFill>
                  <a:srgbClr val="6D6DFB"/>
                </a:solidFill>
              </a:rPr>
            </a:br>
            <a:endParaRPr lang="ru-RU" dirty="0">
              <a:solidFill>
                <a:srgbClr val="6D6D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89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381000"/>
            <a:ext cx="10774933" cy="60003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6D6DFB"/>
                </a:solidFill>
              </a:rPr>
              <a:t>Предметом исследования является </a:t>
            </a:r>
            <a:r>
              <a:rPr lang="ru-RU" dirty="0" smtClean="0">
                <a:solidFill>
                  <a:srgbClr val="6D6DFB"/>
                </a:solidFill>
              </a:rPr>
              <a:t/>
            </a:r>
            <a:br>
              <a:rPr lang="ru-RU" dirty="0" smtClean="0">
                <a:solidFill>
                  <a:srgbClr val="6D6DFB"/>
                </a:solidFill>
              </a:rPr>
            </a:br>
            <a:r>
              <a:rPr lang="ru-RU" dirty="0" smtClean="0">
                <a:solidFill>
                  <a:srgbClr val="6D6DFB"/>
                </a:solidFill>
              </a:rPr>
              <a:t>кредитная </a:t>
            </a:r>
            <a:r>
              <a:rPr lang="ru-RU" dirty="0">
                <a:solidFill>
                  <a:srgbClr val="6D6DFB"/>
                </a:solidFill>
              </a:rPr>
              <a:t>политика  крупных банков города ( отделение Сбербанка России, отделение Ханты-Мансийского банка, и отделение Западно – Сибирского коммерческого банка</a:t>
            </a:r>
            <a:r>
              <a:rPr lang="ru-RU" dirty="0" smtClean="0">
                <a:solidFill>
                  <a:srgbClr val="6D6DFB"/>
                </a:solidFill>
              </a:rPr>
              <a:t>).</a:t>
            </a:r>
            <a:br>
              <a:rPr lang="ru-RU" dirty="0" smtClean="0">
                <a:solidFill>
                  <a:srgbClr val="6D6DFB"/>
                </a:solidFill>
              </a:rPr>
            </a:br>
            <a:r>
              <a:rPr lang="ru-RU" dirty="0" smtClean="0">
                <a:solidFill>
                  <a:srgbClr val="6D6DFB"/>
                </a:solidFill>
              </a:rPr>
              <a:t/>
            </a:r>
            <a:br>
              <a:rPr lang="ru-RU" dirty="0" smtClean="0">
                <a:solidFill>
                  <a:srgbClr val="6D6DFB"/>
                </a:solidFill>
              </a:rPr>
            </a:br>
            <a:r>
              <a:rPr lang="ru-RU" dirty="0" smtClean="0">
                <a:solidFill>
                  <a:srgbClr val="6D6DFB"/>
                </a:solidFill>
              </a:rPr>
              <a:t/>
            </a:r>
            <a:br>
              <a:rPr lang="ru-RU" dirty="0" smtClean="0">
                <a:solidFill>
                  <a:srgbClr val="6D6DFB"/>
                </a:solidFill>
              </a:rPr>
            </a:br>
            <a:r>
              <a:rPr lang="ru-RU" dirty="0" smtClean="0">
                <a:solidFill>
                  <a:srgbClr val="6D6DFB"/>
                </a:solidFill>
              </a:rPr>
              <a:t>Объектом </a:t>
            </a:r>
            <a:r>
              <a:rPr lang="ru-RU" dirty="0">
                <a:solidFill>
                  <a:srgbClr val="6D6DFB"/>
                </a:solidFill>
              </a:rPr>
              <a:t>исследования являются аннуитетный и дифференцированный способ погашения кредита.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876" y="188640"/>
            <a:ext cx="2304256" cy="1428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6140" y="0"/>
            <a:ext cx="2016224" cy="1689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4372" y="116632"/>
            <a:ext cx="2880320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6740" y="3861048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79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9876" y="188640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6D6DFB"/>
                </a:solidFill>
              </a:rPr>
              <a:t>Гипотеза: </a:t>
            </a:r>
            <a:endParaRPr lang="ru-RU" sz="4000" dirty="0" smtClean="0">
              <a:solidFill>
                <a:srgbClr val="6D6DFB"/>
              </a:solidFill>
            </a:endParaRPr>
          </a:p>
          <a:p>
            <a:endParaRPr lang="ru-RU" sz="4000" dirty="0" smtClean="0">
              <a:solidFill>
                <a:srgbClr val="6D6DFB"/>
              </a:solidFill>
            </a:endParaRPr>
          </a:p>
          <a:p>
            <a:r>
              <a:rPr lang="ru-RU" sz="4000" dirty="0" smtClean="0">
                <a:solidFill>
                  <a:srgbClr val="6D6DFB"/>
                </a:solidFill>
              </a:rPr>
              <a:t>большинство </a:t>
            </a:r>
            <a:r>
              <a:rPr lang="ru-RU" sz="4000" dirty="0">
                <a:solidFill>
                  <a:srgbClr val="6D6DFB"/>
                </a:solidFill>
              </a:rPr>
              <a:t>потенциальных заёмщиков не знают, что такое аннуитетный и дифференцированный способ погашения кредита и, следовательно, не видят разницы между ними.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321625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9876" y="116632"/>
            <a:ext cx="104411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6D6DFB"/>
                </a:solidFill>
              </a:rPr>
              <a:t>Новизна работы состоит в том, </a:t>
            </a:r>
            <a:endParaRPr lang="ru-RU" sz="4000" dirty="0" smtClean="0">
              <a:solidFill>
                <a:srgbClr val="6D6DFB"/>
              </a:solidFill>
            </a:endParaRPr>
          </a:p>
          <a:p>
            <a:endParaRPr lang="ru-RU" sz="4000" dirty="0" smtClean="0">
              <a:solidFill>
                <a:srgbClr val="6D6DFB"/>
              </a:solidFill>
            </a:endParaRPr>
          </a:p>
          <a:p>
            <a:r>
              <a:rPr lang="ru-RU" sz="4000" dirty="0" smtClean="0">
                <a:solidFill>
                  <a:srgbClr val="6D6DFB"/>
                </a:solidFill>
              </a:rPr>
              <a:t>что </a:t>
            </a:r>
            <a:r>
              <a:rPr lang="ru-RU" sz="4000" dirty="0">
                <a:solidFill>
                  <a:srgbClr val="6D6DFB"/>
                </a:solidFill>
              </a:rPr>
              <a:t>ранее в городе не исследовался данный аспект кредитных знаний заёмщиков. Практическая значимость: распространение информации об особенностях и преимуществах аннуитетного и дифференцированного способа погашения кредита.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55154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TS102895262</Template>
  <TotalTime>0</TotalTime>
  <Words>601</Words>
  <Application>Microsoft Office PowerPoint</Application>
  <PresentationFormat>Произвольный</PresentationFormat>
  <Paragraphs>61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Currency Symbols 16x9</vt:lpstr>
      <vt:lpstr>Диаграмма</vt:lpstr>
      <vt:lpstr>Исследовательская работа по теме: « Аннуитетный и дифференцированный платеж по кредиту. Какой из них наиболее выгодный?» </vt:lpstr>
      <vt:lpstr>Нажить много денег - храбрость; сохранить их - мудрость,  а умело расходовать – искусство! Б. Авербах </vt:lpstr>
      <vt:lpstr>Данная проблема легла в основу исследования</vt:lpstr>
      <vt:lpstr>Слайд 4</vt:lpstr>
      <vt:lpstr>Целью работы является выяснить,  при каких внешних обстоятельствах какой аннуитетный или дифференцированный способ погашения кредита выгоднее, и борьба с экономической безграмотностью.   </vt:lpstr>
      <vt:lpstr>задачи исследования: - Провести анкетирование о знаниях и представлениях потенциальных заёмщиков о разнице между аннуитетным и дифференцированным платежом;  - Выяснить сущность понятия кредит, виды кредитов, функции кредитов, способы погашения кредитов; - Путём анализа и сопоставления выяснить, при каких обстоятельствах, какой способ погашения кредита выгоднее; - Найти способы распространения полученной информации в целях борьбы с экономической безграмотностью. </vt:lpstr>
      <vt:lpstr>Предметом исследования является  кредитная политика  крупных банков города ( отделение Сбербанка России, отделение Ханты-Мансийского банка, и отделение Западно – Сибирского коммерческого банка).   Объектом исследования являются аннуитетный и дифференцированный способ погашения кредита. </vt:lpstr>
      <vt:lpstr>Слайд 8</vt:lpstr>
      <vt:lpstr>Слайд 9</vt:lpstr>
      <vt:lpstr>Что такое кредит ?</vt:lpstr>
      <vt:lpstr> Формы кредита </vt:lpstr>
      <vt:lpstr>Функции кредитов</vt:lpstr>
      <vt:lpstr>Аннуитетный платеж по кредиту.</vt:lpstr>
      <vt:lpstr>Дифференцированный платеж по кредиту.</vt:lpstr>
      <vt:lpstr>Какой платеж по кредиту наиболее выгодный? </vt:lpstr>
      <vt:lpstr>Слайд 16</vt:lpstr>
      <vt:lpstr>Практическая часть </vt:lpstr>
      <vt:lpstr>Экономический ликбез для учителей</vt:lpstr>
      <vt:lpstr>Практическая часть</vt:lpstr>
      <vt:lpstr>Практическая часть</vt:lpstr>
      <vt:lpstr>Рекомендации банкам </vt:lpstr>
      <vt:lpstr>Рекомендации банкам </vt:lpstr>
      <vt:lpstr>Рекомендации банкам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2014-04-10T07:04:45Z</dcterms:created>
  <dcterms:modified xsi:type="dcterms:W3CDTF">2015-03-18T09:19:27Z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