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66" r:id="rId6"/>
    <p:sldId id="267" r:id="rId7"/>
    <p:sldId id="271" r:id="rId8"/>
    <p:sldId id="261" r:id="rId9"/>
    <p:sldId id="262" r:id="rId10"/>
    <p:sldId id="264" r:id="rId11"/>
    <p:sldId id="268" r:id="rId12"/>
    <p:sldId id="272"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6BAC97-2933-479F-B535-A545A9B61743}" type="datetimeFigureOut">
              <a:rPr lang="ru-RU" smtClean="0"/>
              <a:t>10.05.2017</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47392036-55EF-4D93-BDD4-85C26D1E1CD7}" type="slidenum">
              <a:rPr lang="ru-RU" smtClean="0"/>
              <a:t>‹#›</a:t>
            </a:fld>
            <a:endParaRPr lang="ru-RU"/>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905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6BAC97-2933-479F-B535-A545A9B61743}" type="datetimeFigureOut">
              <a:rPr lang="ru-RU" smtClean="0"/>
              <a:t>10.05.2017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392036-55EF-4D93-BDD4-85C26D1E1CD7}" type="slidenum">
              <a:rPr lang="ru-RU" smtClean="0"/>
              <a:t>‹#›</a:t>
            </a:fld>
            <a:endParaRPr lang="ru-RU"/>
          </a:p>
        </p:txBody>
      </p:sp>
    </p:spTree>
    <p:extLst>
      <p:ext uri="{BB962C8B-B14F-4D97-AF65-F5344CB8AC3E}">
        <p14:creationId xmlns:p14="http://schemas.microsoft.com/office/powerpoint/2010/main" val="409228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6BAC97-2933-479F-B535-A545A9B61743}" type="datetimeFigureOut">
              <a:rPr lang="ru-RU" smtClean="0"/>
              <a:t>10.05.2017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92036-55EF-4D93-BDD4-85C26D1E1CD7}" type="slidenum">
              <a:rPr lang="ru-RU" smtClean="0"/>
              <a:t>‹#›</a:t>
            </a:fld>
            <a:endParaRPr lang="ru-RU"/>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035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6BAC97-2933-479F-B535-A545A9B61743}" type="datetimeFigureOut">
              <a:rPr lang="ru-RU" smtClean="0"/>
              <a:t>10.05.2017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92036-55EF-4D93-BDD4-85C26D1E1CD7}"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688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6BAC97-2933-479F-B535-A545A9B61743}" type="datetimeFigureOut">
              <a:rPr lang="ru-RU" smtClean="0"/>
              <a:t>10.05.2017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92036-55EF-4D93-BDD4-85C26D1E1CD7}" type="slidenum">
              <a:rPr lang="ru-RU" smtClean="0"/>
              <a:t>‹#›</a:t>
            </a:fld>
            <a:endParaRPr lang="ru-RU"/>
          </a:p>
        </p:txBody>
      </p:sp>
    </p:spTree>
    <p:extLst>
      <p:ext uri="{BB962C8B-B14F-4D97-AF65-F5344CB8AC3E}">
        <p14:creationId xmlns:p14="http://schemas.microsoft.com/office/powerpoint/2010/main" val="47019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6BAC97-2933-479F-B535-A545A9B61743}" type="datetimeFigureOut">
              <a:rPr lang="ru-RU" smtClean="0"/>
              <a:t>10.05.2017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92036-55EF-4D93-BDD4-85C26D1E1CD7}"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351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6BAC97-2933-479F-B535-A545A9B61743}" type="datetimeFigureOut">
              <a:rPr lang="ru-RU" smtClean="0"/>
              <a:t>10.05.2017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92036-55EF-4D93-BDD4-85C26D1E1CD7}" type="slidenum">
              <a:rPr lang="ru-RU" smtClean="0"/>
              <a:t>‹#›</a:t>
            </a:fld>
            <a:endParaRPr lang="ru-RU"/>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925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6BAC97-2933-479F-B535-A545A9B61743}" type="datetimeFigureOut">
              <a:rPr lang="ru-RU" smtClean="0"/>
              <a:t>10.05.2017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92036-55EF-4D93-BDD4-85C26D1E1CD7}" type="slidenum">
              <a:rPr lang="ru-RU" smtClean="0"/>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227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6BAC97-2933-479F-B535-A545A9B61743}" type="datetimeFigureOut">
              <a:rPr lang="ru-RU" smtClean="0"/>
              <a:t>10.05.2017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92036-55EF-4D93-BDD4-85C26D1E1CD7}" type="slidenum">
              <a:rPr lang="ru-RU" smtClean="0"/>
              <a:t>‹#›</a:t>
            </a:fld>
            <a:endParaRPr lang="ru-RU"/>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14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B6BAC97-2933-479F-B535-A545A9B61743}" type="datetimeFigureOut">
              <a:rPr lang="ru-RU" smtClean="0"/>
              <a:t>10.05.2017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92036-55EF-4D93-BDD4-85C26D1E1CD7}" type="slidenum">
              <a:rPr lang="ru-RU" smtClean="0"/>
              <a:t>‹#›</a:t>
            </a:fld>
            <a:endParaRPr lang="ru-RU"/>
          </a:p>
        </p:txBody>
      </p:sp>
    </p:spTree>
    <p:extLst>
      <p:ext uri="{BB962C8B-B14F-4D97-AF65-F5344CB8AC3E}">
        <p14:creationId xmlns:p14="http://schemas.microsoft.com/office/powerpoint/2010/main" val="307878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B6BAC97-2933-479F-B535-A545A9B61743}" type="datetimeFigureOut">
              <a:rPr lang="ru-RU" smtClean="0"/>
              <a:t>10.05.2017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392036-55EF-4D93-BDD4-85C26D1E1CD7}" type="slidenum">
              <a:rPr lang="ru-RU" smtClean="0"/>
              <a:t>‹#›</a:t>
            </a:fld>
            <a:endParaRPr lang="ru-RU"/>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2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B6BAC97-2933-479F-B535-A545A9B61743}" type="datetimeFigureOut">
              <a:rPr lang="ru-RU" smtClean="0"/>
              <a:t>10.05.2017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392036-55EF-4D93-BDD4-85C26D1E1CD7}" type="slidenum">
              <a:rPr lang="ru-RU" smtClean="0"/>
              <a:t>‹#›</a:t>
            </a:fld>
            <a:endParaRPr lang="ru-RU"/>
          </a:p>
        </p:txBody>
      </p:sp>
    </p:spTree>
    <p:extLst>
      <p:ext uri="{BB962C8B-B14F-4D97-AF65-F5344CB8AC3E}">
        <p14:creationId xmlns:p14="http://schemas.microsoft.com/office/powerpoint/2010/main" val="10955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B6BAC97-2933-479F-B535-A545A9B61743}" type="datetimeFigureOut">
              <a:rPr lang="ru-RU" smtClean="0"/>
              <a:t>10.05.2017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7392036-55EF-4D93-BDD4-85C26D1E1CD7}" type="slidenum">
              <a:rPr lang="ru-RU" smtClean="0"/>
              <a:t>‹#›</a:t>
            </a:fld>
            <a:endParaRPr lang="ru-RU"/>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2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B6BAC97-2933-479F-B535-A545A9B61743}" type="datetimeFigureOut">
              <a:rPr lang="ru-RU" smtClean="0"/>
              <a:t>10.05.2017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7392036-55EF-4D93-BDD4-85C26D1E1CD7}" type="slidenum">
              <a:rPr lang="ru-RU" smtClean="0"/>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55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BAC97-2933-479F-B535-A545A9B61743}" type="datetimeFigureOut">
              <a:rPr lang="ru-RU" smtClean="0"/>
              <a:t>10.05.2017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7392036-55EF-4D93-BDD4-85C26D1E1CD7}" type="slidenum">
              <a:rPr lang="ru-RU" smtClean="0"/>
              <a:t>‹#›</a:t>
            </a:fld>
            <a:endParaRPr lang="ru-RU"/>
          </a:p>
        </p:txBody>
      </p:sp>
    </p:spTree>
    <p:extLst>
      <p:ext uri="{BB962C8B-B14F-4D97-AF65-F5344CB8AC3E}">
        <p14:creationId xmlns:p14="http://schemas.microsoft.com/office/powerpoint/2010/main" val="152451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6BAC97-2933-479F-B535-A545A9B61743}" type="datetimeFigureOut">
              <a:rPr lang="ru-RU" smtClean="0"/>
              <a:t>10.05.2017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392036-55EF-4D93-BDD4-85C26D1E1CD7}" type="slidenum">
              <a:rPr lang="ru-RU" smtClean="0"/>
              <a:t>‹#›</a:t>
            </a:fld>
            <a:endParaRPr lang="ru-RU"/>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93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B6BAC97-2933-479F-B535-A545A9B61743}" type="datetimeFigureOut">
              <a:rPr lang="ru-RU" smtClean="0"/>
              <a:t>10.05.2017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392036-55EF-4D93-BDD4-85C26D1E1CD7}" type="slidenum">
              <a:rPr lang="ru-RU" smtClean="0"/>
              <a:t>‹#›</a:t>
            </a:fld>
            <a:endParaRPr lang="ru-RU"/>
          </a:p>
        </p:txBody>
      </p:sp>
    </p:spTree>
    <p:extLst>
      <p:ext uri="{BB962C8B-B14F-4D97-AF65-F5344CB8AC3E}">
        <p14:creationId xmlns:p14="http://schemas.microsoft.com/office/powerpoint/2010/main" val="427225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6BAC97-2933-479F-B535-A545A9B61743}" type="datetimeFigureOut">
              <a:rPr lang="ru-RU" smtClean="0"/>
              <a:t>10.05.2017</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392036-55EF-4D93-BDD4-85C26D1E1CD7}" type="slidenum">
              <a:rPr lang="ru-RU" smtClean="0"/>
              <a:t>‹#›</a:t>
            </a:fld>
            <a:endParaRPr lang="ru-RU"/>
          </a:p>
        </p:txBody>
      </p:sp>
    </p:spTree>
    <p:extLst>
      <p:ext uri="{BB962C8B-B14F-4D97-AF65-F5344CB8AC3E}">
        <p14:creationId xmlns:p14="http://schemas.microsoft.com/office/powerpoint/2010/main" val="21393606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614" y="0"/>
            <a:ext cx="3550386" cy="3123687"/>
          </a:xfrm>
          <a:prstGeom prst="rect">
            <a:avLst/>
          </a:prstGeom>
        </p:spPr>
      </p:pic>
      <p:sp>
        <p:nvSpPr>
          <p:cNvPr id="2" name="Заголовок 1"/>
          <p:cNvSpPr>
            <a:spLocks noGrp="1"/>
          </p:cNvSpPr>
          <p:nvPr>
            <p:ph type="ctrTitle"/>
          </p:nvPr>
        </p:nvSpPr>
        <p:spPr>
          <a:xfrm>
            <a:off x="2407023" y="2532029"/>
            <a:ext cx="7101044" cy="1515533"/>
          </a:xfrm>
        </p:spPr>
        <p:txBody>
          <a:bodyPr/>
          <a:lstStyle/>
          <a:p>
            <a:r>
              <a:rPr lang="ru-RU" sz="6000" b="1" dirty="0" smtClean="0">
                <a:effectLst>
                  <a:outerShdw blurRad="38100" dist="38100" dir="2700000" algn="tl">
                    <a:srgbClr val="000000">
                      <a:alpha val="43137"/>
                    </a:srgbClr>
                  </a:outerShdw>
                </a:effectLst>
              </a:rPr>
              <a:t>История геометрических инструментов</a:t>
            </a:r>
            <a:endParaRPr lang="ru-RU" sz="6000" b="1" dirty="0">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49268"/>
            <a:ext cx="3304820" cy="2478615"/>
          </a:xfrm>
          <a:prstGeom prst="rect">
            <a:avLst/>
          </a:prstGeom>
        </p:spPr>
      </p:pic>
      <p:sp>
        <p:nvSpPr>
          <p:cNvPr id="3" name="Подзаголовок 2"/>
          <p:cNvSpPr>
            <a:spLocks noGrp="1"/>
          </p:cNvSpPr>
          <p:nvPr>
            <p:ph type="subTitle" idx="1"/>
          </p:nvPr>
        </p:nvSpPr>
        <p:spPr>
          <a:xfrm>
            <a:off x="2692398" y="4249268"/>
            <a:ext cx="6815669" cy="1320802"/>
          </a:xfrm>
        </p:spPr>
        <p:txBody>
          <a:bodyPr>
            <a:normAutofit lnSpcReduction="10000"/>
          </a:bodyPr>
          <a:lstStyle/>
          <a:p>
            <a:r>
              <a:rPr lang="ru-RU" dirty="0" smtClean="0"/>
              <a:t>Выполнили ученики 5 класса  МБОУ СОШ № 34 </a:t>
            </a:r>
          </a:p>
          <a:p>
            <a:r>
              <a:rPr lang="ru-RU" dirty="0" smtClean="0"/>
              <a:t>Волынчук И., Еременко А., Черемисинова П.</a:t>
            </a:r>
            <a:endParaRPr lang="ru-RU" dirty="0"/>
          </a:p>
          <a:p>
            <a:r>
              <a:rPr lang="ru-RU" dirty="0" smtClean="0"/>
              <a:t>Руководитель проекта: учитель математики Белякова Т.Ф.</a:t>
            </a:r>
            <a:endParaRPr lang="ru-RU" dirty="0"/>
          </a:p>
        </p:txBody>
      </p:sp>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16251" t="20352" r="16589" b="7042"/>
          <a:stretch/>
        </p:blipFill>
        <p:spPr>
          <a:xfrm>
            <a:off x="0" y="30876"/>
            <a:ext cx="2313567" cy="2501153"/>
          </a:xfrm>
          <a:prstGeom prst="rect">
            <a:avLst/>
          </a:prstGeom>
        </p:spPr>
      </p:pic>
    </p:spTree>
    <p:extLst>
      <p:ext uri="{BB962C8B-B14F-4D97-AF65-F5344CB8AC3E}">
        <p14:creationId xmlns:p14="http://schemas.microsoft.com/office/powerpoint/2010/main" val="191701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Транспортир</a:t>
            </a:r>
          </a:p>
        </p:txBody>
      </p:sp>
      <p:pic>
        <p:nvPicPr>
          <p:cNvPr id="4" name="Рисунок 3"/>
          <p:cNvPicPr>
            <a:picLocks noChangeAspect="1"/>
          </p:cNvPicPr>
          <p:nvPr/>
        </p:nvPicPr>
        <p:blipFill>
          <a:blip r:embed="rId2"/>
          <a:stretch>
            <a:fillRect/>
          </a:stretch>
        </p:blipFill>
        <p:spPr>
          <a:xfrm>
            <a:off x="977153" y="749001"/>
            <a:ext cx="2613212" cy="1460828"/>
          </a:xfrm>
          <a:prstGeom prst="rect">
            <a:avLst/>
          </a:prstGeom>
        </p:spPr>
      </p:pic>
      <p:pic>
        <p:nvPicPr>
          <p:cNvPr id="5" name="Рисунок 4"/>
          <p:cNvPicPr>
            <a:picLocks noChangeAspect="1"/>
          </p:cNvPicPr>
          <p:nvPr/>
        </p:nvPicPr>
        <p:blipFill>
          <a:blip r:embed="rId3"/>
          <a:stretch>
            <a:fillRect/>
          </a:stretch>
        </p:blipFill>
        <p:spPr>
          <a:xfrm>
            <a:off x="9036424" y="3711388"/>
            <a:ext cx="2514590" cy="2480619"/>
          </a:xfrm>
          <a:prstGeom prst="rect">
            <a:avLst/>
          </a:prstGeom>
        </p:spPr>
      </p:pic>
      <p:pic>
        <p:nvPicPr>
          <p:cNvPr id="6" name="Рисунок 5"/>
          <p:cNvPicPr>
            <a:picLocks noChangeAspect="1"/>
          </p:cNvPicPr>
          <p:nvPr/>
        </p:nvPicPr>
        <p:blipFill>
          <a:blip r:embed="rId4"/>
          <a:stretch>
            <a:fillRect/>
          </a:stretch>
        </p:blipFill>
        <p:spPr>
          <a:xfrm>
            <a:off x="8267698" y="909089"/>
            <a:ext cx="2675964" cy="1497558"/>
          </a:xfrm>
          <a:prstGeom prst="rect">
            <a:avLst/>
          </a:prstGeom>
        </p:spPr>
      </p:pic>
      <p:sp>
        <p:nvSpPr>
          <p:cNvPr id="3" name="Прямоугольник 2"/>
          <p:cNvSpPr/>
          <p:nvPr/>
        </p:nvSpPr>
        <p:spPr>
          <a:xfrm>
            <a:off x="726141" y="2603465"/>
            <a:ext cx="10824873" cy="2677656"/>
          </a:xfrm>
          <a:prstGeom prst="rect">
            <a:avLst/>
          </a:prstGeom>
        </p:spPr>
        <p:txBody>
          <a:bodyPr wrap="square">
            <a:spAutoFit/>
          </a:bodyPr>
          <a:lstStyle/>
          <a:p>
            <a:r>
              <a:rPr lang="ru-RU" sz="2400" b="1" dirty="0" smtClean="0">
                <a:effectLst/>
              </a:rPr>
              <a:t>Транспортир</a:t>
            </a:r>
            <a:r>
              <a:rPr lang="ru-RU" sz="2400" dirty="0" smtClean="0">
                <a:effectLst/>
              </a:rPr>
              <a:t> (фр. </a:t>
            </a:r>
            <a:r>
              <a:rPr lang="fr-FR" sz="2400" i="1" dirty="0" smtClean="0">
                <a:effectLst/>
              </a:rPr>
              <a:t>transporteur</a:t>
            </a:r>
            <a:r>
              <a:rPr lang="ru-RU" sz="2400" dirty="0" smtClean="0">
                <a:effectLst/>
              </a:rPr>
              <a:t>, от лат. </a:t>
            </a:r>
            <a:r>
              <a:rPr lang="la-Latn" sz="2400" i="1" dirty="0" smtClean="0">
                <a:effectLst/>
              </a:rPr>
              <a:t>transporto</a:t>
            </a:r>
            <a:r>
              <a:rPr lang="ru-RU" sz="2400" dirty="0" smtClean="0">
                <a:effectLst/>
              </a:rPr>
              <a:t> «переношу») — инструмент для построения и измерения углов. Транспортир состоит из линейки (прямолинейной шкалы) и полукруга (угломерной шкалы), разделённого на градусы от 0 до 180°. В некоторых моделях — от 0 до 360°. Транспортиры изготавливаются </a:t>
            </a:r>
          </a:p>
          <a:p>
            <a:r>
              <a:rPr lang="ru-RU" sz="2400" dirty="0" smtClean="0">
                <a:effectLst/>
              </a:rPr>
              <a:t>из стали, пластмассы, дерева и других материалов. </a:t>
            </a:r>
            <a:r>
              <a:rPr lang="ru-RU" sz="2400" dirty="0"/>
              <a:t>Ч</a:t>
            </a:r>
            <a:r>
              <a:rPr lang="ru-RU" sz="2400" dirty="0" smtClean="0">
                <a:effectLst/>
              </a:rPr>
              <a:t>ем больше </a:t>
            </a:r>
          </a:p>
          <a:p>
            <a:r>
              <a:rPr lang="ru-RU" sz="2400" dirty="0" smtClean="0">
                <a:effectLst/>
              </a:rPr>
              <a:t>транспортир, тем меньше цена одного деления и соответственно </a:t>
            </a:r>
          </a:p>
          <a:p>
            <a:r>
              <a:rPr lang="ru-RU" sz="2400" dirty="0" smtClean="0">
                <a:effectLst/>
              </a:rPr>
              <a:t>точность выше).</a:t>
            </a:r>
            <a:endParaRPr lang="ru-RU" sz="2400" dirty="0">
              <a:effectLst/>
            </a:endParaRPr>
          </a:p>
        </p:txBody>
      </p:sp>
    </p:spTree>
    <p:extLst>
      <p:ext uri="{BB962C8B-B14F-4D97-AF65-F5344CB8AC3E}">
        <p14:creationId xmlns:p14="http://schemas.microsoft.com/office/powerpoint/2010/main" val="1157998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6750" y="440842"/>
            <a:ext cx="9404723" cy="1400530"/>
          </a:xfrm>
        </p:spPr>
        <p:txBody>
          <a:bodyPr/>
          <a:lstStyle/>
          <a:p>
            <a:r>
              <a:rPr lang="ru-RU" dirty="0" smtClean="0"/>
              <a:t>Вывод:</a:t>
            </a:r>
            <a:endParaRPr lang="ru-RU" dirty="0"/>
          </a:p>
        </p:txBody>
      </p:sp>
      <p:sp>
        <p:nvSpPr>
          <p:cNvPr id="3" name="Объект 2"/>
          <p:cNvSpPr>
            <a:spLocks noGrp="1"/>
          </p:cNvSpPr>
          <p:nvPr>
            <p:ph idx="1"/>
          </p:nvPr>
        </p:nvSpPr>
        <p:spPr/>
        <p:txBody>
          <a:bodyPr>
            <a:normAutofit/>
          </a:bodyPr>
          <a:lstStyle/>
          <a:p>
            <a:r>
              <a:rPr lang="ru-RU" sz="3600" dirty="0" smtClean="0">
                <a:latin typeface="+mn-lt"/>
              </a:rPr>
              <a:t>В ходе работы над проектом мы узнали много интересного из истории геометрических инструментов и для чего их можно применять.</a:t>
            </a:r>
            <a:endParaRPr lang="ru-RU" sz="3600" dirty="0">
              <a:latin typeface="+mn-lt"/>
            </a:endParaRPr>
          </a:p>
        </p:txBody>
      </p:sp>
    </p:spTree>
    <p:extLst>
      <p:ext uri="{BB962C8B-B14F-4D97-AF65-F5344CB8AC3E}">
        <p14:creationId xmlns:p14="http://schemas.microsoft.com/office/powerpoint/2010/main" val="1002291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Источники</a:t>
            </a:r>
          </a:p>
        </p:txBody>
      </p:sp>
      <p:sp>
        <p:nvSpPr>
          <p:cNvPr id="4" name="TextBox 3"/>
          <p:cNvSpPr txBox="1"/>
          <p:nvPr/>
        </p:nvSpPr>
        <p:spPr>
          <a:xfrm>
            <a:off x="1815921" y="2781837"/>
            <a:ext cx="8863324" cy="1938992"/>
          </a:xfrm>
          <a:prstGeom prst="rect">
            <a:avLst/>
          </a:prstGeom>
          <a:noFill/>
        </p:spPr>
        <p:txBody>
          <a:bodyPr wrap="none" rtlCol="0">
            <a:spAutoFit/>
          </a:bodyPr>
          <a:lstStyle/>
          <a:p>
            <a:pPr marL="457200" indent="-457200">
              <a:buAutoNum type="arabicPeriod"/>
            </a:pPr>
            <a:r>
              <a:rPr lang="ru-RU" sz="2400" b="1" dirty="0" smtClean="0">
                <a:effectLst>
                  <a:outerShdw blurRad="38100" dist="38100" dir="2700000" algn="tl">
                    <a:srgbClr val="000000">
                      <a:alpha val="43137"/>
                    </a:srgbClr>
                  </a:outerShdw>
                </a:effectLst>
              </a:rPr>
              <a:t>Н. Я. </a:t>
            </a:r>
            <a:r>
              <a:rPr lang="ru-RU" sz="2400" b="1" dirty="0" err="1" smtClean="0">
                <a:effectLst>
                  <a:outerShdw blurRad="38100" dist="38100" dir="2700000" algn="tl">
                    <a:srgbClr val="000000">
                      <a:alpha val="43137"/>
                    </a:srgbClr>
                  </a:outerShdw>
                </a:effectLst>
              </a:rPr>
              <a:t>Виленкин</a:t>
            </a:r>
            <a:r>
              <a:rPr lang="ru-RU" sz="2400" b="1" dirty="0" smtClean="0">
                <a:effectLst>
                  <a:outerShdw blurRad="38100" dist="38100" dir="2700000" algn="tl">
                    <a:srgbClr val="000000">
                      <a:alpha val="43137"/>
                    </a:srgbClr>
                  </a:outerShdw>
                </a:effectLst>
              </a:rPr>
              <a:t>  «Математика»</a:t>
            </a:r>
          </a:p>
          <a:p>
            <a:pPr marL="457200" indent="-457200">
              <a:buAutoNum type="arabicPeriod"/>
            </a:pPr>
            <a:r>
              <a:rPr lang="ru-RU" sz="2400" b="1" dirty="0" smtClean="0">
                <a:effectLst>
                  <a:outerShdw blurRad="38100" dist="38100" dir="2700000" algn="tl">
                    <a:srgbClr val="000000">
                      <a:alpha val="43137"/>
                    </a:srgbClr>
                  </a:outerShdw>
                </a:effectLst>
              </a:rPr>
              <a:t>Владимир Даль «Толковый словарь». Москва 1991 год</a:t>
            </a:r>
          </a:p>
          <a:p>
            <a:pPr marL="457200" indent="-457200">
              <a:buAutoNum type="arabicPeriod"/>
            </a:pPr>
            <a:r>
              <a:rPr lang="ru-RU" sz="2400" b="1" dirty="0" smtClean="0">
                <a:effectLst>
                  <a:outerShdw blurRad="38100" dist="38100" dir="2700000" algn="tl">
                    <a:srgbClr val="000000">
                      <a:alpha val="43137"/>
                    </a:srgbClr>
                  </a:outerShdw>
                </a:effectLst>
              </a:rPr>
              <a:t>Новая Иллюстрированная Энциклопедия.  Москва 2000 год</a:t>
            </a:r>
          </a:p>
          <a:p>
            <a:pPr marL="457200" indent="-457200">
              <a:buAutoNum type="arabicPeriod"/>
            </a:pPr>
            <a:r>
              <a:rPr lang="ru-RU" sz="2400" b="1" dirty="0" smtClean="0">
                <a:effectLst>
                  <a:outerShdw blurRad="38100" dist="38100" dir="2700000" algn="tl">
                    <a:srgbClr val="000000">
                      <a:alpha val="43137"/>
                    </a:srgbClr>
                  </a:outerShdw>
                </a:effectLst>
              </a:rPr>
              <a:t>Картинки с интернета.</a:t>
            </a:r>
          </a:p>
          <a:p>
            <a:pPr marL="457200" indent="-457200">
              <a:buAutoNum type="arabicPeriod"/>
            </a:pPr>
            <a:endParaRPr lang="ru-RU"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6306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Цель работы над проектом</a:t>
            </a:r>
          </a:p>
        </p:txBody>
      </p:sp>
      <p:sp>
        <p:nvSpPr>
          <p:cNvPr id="3" name="Прямоугольник 2"/>
          <p:cNvSpPr/>
          <p:nvPr/>
        </p:nvSpPr>
        <p:spPr>
          <a:xfrm>
            <a:off x="3200015" y="3244334"/>
            <a:ext cx="5791970" cy="369332"/>
          </a:xfrm>
          <a:prstGeom prst="rect">
            <a:avLst/>
          </a:prstGeom>
        </p:spPr>
        <p:txBody>
          <a:bodyPr wrap="none">
            <a:spAutoFit/>
          </a:bodyPr>
          <a:lstStyle/>
          <a:p>
            <a:r>
              <a:rPr lang="ru-RU" dirty="0">
                <a:solidFill>
                  <a:prstClr val="white"/>
                </a:solidFill>
              </a:rPr>
              <a:t>Узнать историю появления геометрических инструментов.</a:t>
            </a:r>
            <a:endParaRPr lang="ru-RU" dirty="0"/>
          </a:p>
        </p:txBody>
      </p:sp>
      <p:pic>
        <p:nvPicPr>
          <p:cNvPr id="4" name="Рисунок 3"/>
          <p:cNvPicPr>
            <a:picLocks noChangeAspect="1"/>
          </p:cNvPicPr>
          <p:nvPr/>
        </p:nvPicPr>
        <p:blipFill>
          <a:blip r:embed="rId2"/>
          <a:stretch>
            <a:fillRect/>
          </a:stretch>
        </p:blipFill>
        <p:spPr>
          <a:xfrm>
            <a:off x="654848" y="3054063"/>
            <a:ext cx="10882303" cy="749873"/>
          </a:xfrm>
          <a:prstGeom prst="rect">
            <a:avLst/>
          </a:prstGeom>
        </p:spPr>
      </p:pic>
      <p:sp>
        <p:nvSpPr>
          <p:cNvPr id="5" name="TextBox 4"/>
          <p:cNvSpPr txBox="1"/>
          <p:nvPr/>
        </p:nvSpPr>
        <p:spPr>
          <a:xfrm>
            <a:off x="2944906" y="3613666"/>
            <a:ext cx="2339788" cy="523220"/>
          </a:xfrm>
          <a:prstGeom prst="rect">
            <a:avLst/>
          </a:prstGeom>
          <a:noFill/>
        </p:spPr>
        <p:txBody>
          <a:bodyPr wrap="square" rtlCol="0">
            <a:spAutoFit/>
          </a:bodyPr>
          <a:lstStyle/>
          <a:p>
            <a:endParaRPr lang="ru-RU" sz="2800" dirty="0"/>
          </a:p>
        </p:txBody>
      </p:sp>
      <p:pic>
        <p:nvPicPr>
          <p:cNvPr id="6" name="Рисунок 5"/>
          <p:cNvPicPr>
            <a:picLocks noChangeAspect="1"/>
          </p:cNvPicPr>
          <p:nvPr/>
        </p:nvPicPr>
        <p:blipFill>
          <a:blip r:embed="rId2"/>
          <a:stretch>
            <a:fillRect/>
          </a:stretch>
        </p:blipFill>
        <p:spPr>
          <a:xfrm>
            <a:off x="807248" y="3206463"/>
            <a:ext cx="10882303" cy="749873"/>
          </a:xfrm>
          <a:prstGeom prst="rect">
            <a:avLst/>
          </a:prstGeom>
        </p:spPr>
      </p:pic>
      <p:sp>
        <p:nvSpPr>
          <p:cNvPr id="8" name="TextBox 7"/>
          <p:cNvSpPr txBox="1"/>
          <p:nvPr/>
        </p:nvSpPr>
        <p:spPr>
          <a:xfrm>
            <a:off x="807248" y="2550347"/>
            <a:ext cx="8498541" cy="2062103"/>
          </a:xfrm>
          <a:prstGeom prst="rect">
            <a:avLst/>
          </a:prstGeom>
          <a:noFill/>
        </p:spPr>
        <p:txBody>
          <a:bodyPr wrap="square" rtlCol="0">
            <a:spAutoFit/>
          </a:bodyPr>
          <a:lstStyle/>
          <a:p>
            <a:pPr marL="457200" indent="-457200">
              <a:buFont typeface="Wingdings" panose="05000000000000000000" pitchFamily="2" charset="2"/>
              <a:buChar char="Ø"/>
            </a:pPr>
            <a:r>
              <a:rPr lang="ru-RU" sz="3200" dirty="0" smtClean="0"/>
              <a:t>Узнать историю появления геометрических инструментов</a:t>
            </a:r>
          </a:p>
          <a:p>
            <a:pPr marL="457200" indent="-457200">
              <a:buFont typeface="Wingdings" panose="05000000000000000000" pitchFamily="2" charset="2"/>
              <a:buChar char="Ø"/>
            </a:pPr>
            <a:r>
              <a:rPr lang="ru-RU" sz="3200" dirty="0" smtClean="0"/>
              <a:t>Узнать для чего нужны геометрические инструменты</a:t>
            </a:r>
            <a:endParaRPr lang="ru-RU" sz="3200" dirty="0"/>
          </a:p>
        </p:txBody>
      </p:sp>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6315" t="6473"/>
          <a:stretch/>
        </p:blipFill>
        <p:spPr>
          <a:xfrm>
            <a:off x="8727142" y="2550347"/>
            <a:ext cx="2810010" cy="3562968"/>
          </a:xfrm>
          <a:prstGeom prst="rect">
            <a:avLst/>
          </a:prstGeom>
        </p:spPr>
      </p:pic>
    </p:spTree>
    <p:extLst>
      <p:ext uri="{BB962C8B-B14F-4D97-AF65-F5344CB8AC3E}">
        <p14:creationId xmlns:p14="http://schemas.microsoft.com/office/powerpoint/2010/main" val="82698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scene3d>
            <a:camera prst="orthographicFront"/>
            <a:lightRig rig="threePt" dir="t"/>
          </a:scene3d>
          <a:sp3d>
            <a:bevelT prst="angle"/>
          </a:sp3d>
        </p:spPr>
        <p:txBody>
          <a:bodyPr/>
          <a:lstStyle/>
          <a:p>
            <a:r>
              <a:rPr lang="ru-RU" dirty="0"/>
              <a:t>Задачи:</a:t>
            </a:r>
          </a:p>
        </p:txBody>
      </p:sp>
      <p:sp>
        <p:nvSpPr>
          <p:cNvPr id="5" name="TextBox 4"/>
          <p:cNvSpPr txBox="1"/>
          <p:nvPr/>
        </p:nvSpPr>
        <p:spPr>
          <a:xfrm>
            <a:off x="1146793" y="2385799"/>
            <a:ext cx="9812302" cy="1569660"/>
          </a:xfrm>
          <a:prstGeom prst="rect">
            <a:avLst/>
          </a:prstGeom>
          <a:noFill/>
        </p:spPr>
        <p:txBody>
          <a:bodyPr wrap="none" rtlCol="0">
            <a:spAutoFit/>
          </a:bodyPr>
          <a:lstStyle/>
          <a:p>
            <a:pPr marL="457200" indent="-457200">
              <a:buFont typeface="Wingdings" panose="05000000000000000000" pitchFamily="2" charset="2"/>
              <a:buChar char="v"/>
            </a:pPr>
            <a:r>
              <a:rPr lang="ru-RU" sz="3200" dirty="0" smtClean="0"/>
              <a:t>Найти информацию о геометрических инструментах;</a:t>
            </a:r>
          </a:p>
          <a:p>
            <a:pPr marL="457200" indent="-457200">
              <a:buFont typeface="Wingdings" panose="05000000000000000000" pitchFamily="2" charset="2"/>
              <a:buChar char="v"/>
            </a:pPr>
            <a:r>
              <a:rPr lang="ru-RU" sz="3200" dirty="0" smtClean="0"/>
              <a:t>Подобрать картинки;</a:t>
            </a:r>
          </a:p>
          <a:p>
            <a:pPr marL="457200" indent="-457200">
              <a:buFont typeface="Wingdings" panose="05000000000000000000" pitchFamily="2" charset="2"/>
              <a:buChar char="v"/>
            </a:pPr>
            <a:r>
              <a:rPr lang="ru-RU" sz="3200" dirty="0" smtClean="0"/>
              <a:t>Сделать </a:t>
            </a:r>
            <a:r>
              <a:rPr lang="ru-RU" sz="3200" dirty="0" smtClean="0"/>
              <a:t>презентацию.</a:t>
            </a:r>
            <a:endParaRPr lang="ru-RU" sz="3200" dirty="0"/>
          </a:p>
        </p:txBody>
      </p:sp>
      <p:pic>
        <p:nvPicPr>
          <p:cNvPr id="6" name="Рисунок 5"/>
          <p:cNvPicPr>
            <a:picLocks noChangeAspect="1"/>
          </p:cNvPicPr>
          <p:nvPr/>
        </p:nvPicPr>
        <p:blipFill>
          <a:blip r:embed="rId2"/>
          <a:stretch>
            <a:fillRect/>
          </a:stretch>
        </p:blipFill>
        <p:spPr>
          <a:xfrm>
            <a:off x="8630739" y="2944906"/>
            <a:ext cx="2810500" cy="3302751"/>
          </a:xfrm>
          <a:prstGeom prst="rect">
            <a:avLst/>
          </a:prstGeom>
        </p:spPr>
      </p:pic>
    </p:spTree>
    <p:extLst>
      <p:ext uri="{BB962C8B-B14F-4D97-AF65-F5344CB8AC3E}">
        <p14:creationId xmlns:p14="http://schemas.microsoft.com/office/powerpoint/2010/main" val="3089387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Линейка</a:t>
            </a:r>
          </a:p>
        </p:txBody>
      </p:sp>
      <p:pic>
        <p:nvPicPr>
          <p:cNvPr id="3" name="Рисунок 2"/>
          <p:cNvPicPr>
            <a:picLocks noChangeAspect="1"/>
          </p:cNvPicPr>
          <p:nvPr/>
        </p:nvPicPr>
        <p:blipFill rotWithShape="1">
          <a:blip r:embed="rId2"/>
          <a:srcRect t="30589" b="26041"/>
          <a:stretch/>
        </p:blipFill>
        <p:spPr>
          <a:xfrm rot="20297977">
            <a:off x="1045839" y="1190762"/>
            <a:ext cx="3084843" cy="682163"/>
          </a:xfrm>
          <a:prstGeom prst="rect">
            <a:avLst/>
          </a:prstGeom>
        </p:spPr>
      </p:pic>
      <p:pic>
        <p:nvPicPr>
          <p:cNvPr id="4" name="Рисунок 3"/>
          <p:cNvPicPr>
            <a:picLocks noChangeAspect="1"/>
          </p:cNvPicPr>
          <p:nvPr/>
        </p:nvPicPr>
        <p:blipFill rotWithShape="1">
          <a:blip r:embed="rId3"/>
          <a:srcRect t="6610"/>
          <a:stretch/>
        </p:blipFill>
        <p:spPr>
          <a:xfrm rot="906598">
            <a:off x="1721662" y="3751729"/>
            <a:ext cx="3267739" cy="2083852"/>
          </a:xfrm>
          <a:prstGeom prst="rect">
            <a:avLst/>
          </a:prstGeom>
        </p:spPr>
      </p:pic>
      <p:sp>
        <p:nvSpPr>
          <p:cNvPr id="6" name="TextBox 5"/>
          <p:cNvSpPr txBox="1"/>
          <p:nvPr/>
        </p:nvSpPr>
        <p:spPr>
          <a:xfrm>
            <a:off x="842142" y="2349700"/>
            <a:ext cx="10671783" cy="3046988"/>
          </a:xfrm>
          <a:prstGeom prst="rect">
            <a:avLst/>
          </a:prstGeom>
          <a:noFill/>
        </p:spPr>
        <p:txBody>
          <a:bodyPr wrap="square" rtlCol="0">
            <a:spAutoFit/>
          </a:bodyPr>
          <a:lstStyle/>
          <a:p>
            <a:r>
              <a:rPr lang="ru-RU" sz="2400" b="1" dirty="0" smtClean="0">
                <a:solidFill>
                  <a:srgbClr val="006600"/>
                </a:solidFill>
              </a:rPr>
              <a:t>Линейка </a:t>
            </a:r>
            <a:r>
              <a:rPr lang="ru-RU" sz="2400" dirty="0" smtClean="0"/>
              <a:t>– простейший измерительный инструмент, представляющий собой </a:t>
            </a:r>
          </a:p>
          <a:p>
            <a:r>
              <a:rPr lang="ru-RU" sz="2400" dirty="0" smtClean="0"/>
              <a:t>узкую пластину, у которой как минимум одна сторона прямая.  Обычно линейка  имеет нанесенные штрихи (</a:t>
            </a:r>
            <a:r>
              <a:rPr lang="ru-RU" sz="2400" i="1" dirty="0" smtClean="0"/>
              <a:t>деления</a:t>
            </a:r>
            <a:r>
              <a:rPr lang="ru-RU" sz="2400" dirty="0" smtClean="0"/>
              <a:t>), кратные единице измерения длины (</a:t>
            </a:r>
            <a:r>
              <a:rPr lang="ru-RU" sz="2400" i="1" dirty="0" smtClean="0"/>
              <a:t>сантиметр, миллиметр</a:t>
            </a:r>
            <a:r>
              <a:rPr lang="ru-RU" sz="2400" dirty="0" smtClean="0"/>
              <a:t>), которые используют для измерения расстояний.</a:t>
            </a:r>
          </a:p>
          <a:p>
            <a:r>
              <a:rPr lang="ru-RU" sz="2400" dirty="0" smtClean="0"/>
              <a:t>Линейки обычно производят из пластика или дерева, реже из металлов.</a:t>
            </a:r>
          </a:p>
          <a:p>
            <a:r>
              <a:rPr lang="ru-RU" sz="2400" dirty="0" smtClean="0"/>
              <a:t>В геометрии линейка используется для проведения прямых линий.</a:t>
            </a:r>
          </a:p>
          <a:p>
            <a:endParaRPr lang="ru-RU" sz="2400" dirty="0" smtClean="0"/>
          </a:p>
          <a:p>
            <a:endParaRPr lang="ru-RU" sz="2400" dirty="0"/>
          </a:p>
        </p:txBody>
      </p:sp>
      <p:pic>
        <p:nvPicPr>
          <p:cNvPr id="8" name="Рисунок 7"/>
          <p:cNvPicPr>
            <a:picLocks noChangeAspect="1"/>
          </p:cNvPicPr>
          <p:nvPr/>
        </p:nvPicPr>
        <p:blipFill rotWithShape="1">
          <a:blip r:embed="rId4"/>
          <a:srcRect t="3276"/>
          <a:stretch/>
        </p:blipFill>
        <p:spPr>
          <a:xfrm>
            <a:off x="9566890" y="4330074"/>
            <a:ext cx="1947035" cy="1774449"/>
          </a:xfrm>
          <a:prstGeom prst="rect">
            <a:avLst/>
          </a:prstGeom>
        </p:spPr>
      </p:pic>
    </p:spTree>
    <p:extLst>
      <p:ext uri="{BB962C8B-B14F-4D97-AF65-F5344CB8AC3E}">
        <p14:creationId xmlns:p14="http://schemas.microsoft.com/office/powerpoint/2010/main" val="1725311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noFill/>
        </p:spPr>
        <p:txBody>
          <a:bodyPr/>
          <a:lstStyle/>
          <a:p>
            <a:r>
              <a:rPr lang="ru-RU" dirty="0"/>
              <a:t>Карандаш</a:t>
            </a:r>
          </a:p>
        </p:txBody>
      </p:sp>
      <p:pic>
        <p:nvPicPr>
          <p:cNvPr id="3" name="Рисунок 2"/>
          <p:cNvPicPr>
            <a:picLocks noChangeAspect="1"/>
          </p:cNvPicPr>
          <p:nvPr/>
        </p:nvPicPr>
        <p:blipFill>
          <a:blip r:embed="rId2"/>
          <a:stretch>
            <a:fillRect/>
          </a:stretch>
        </p:blipFill>
        <p:spPr>
          <a:xfrm rot="16200000">
            <a:off x="1106955" y="563422"/>
            <a:ext cx="1776417" cy="1949185"/>
          </a:xfrm>
          <a:prstGeom prst="rect">
            <a:avLst/>
          </a:prstGeom>
        </p:spPr>
      </p:pic>
      <p:pic>
        <p:nvPicPr>
          <p:cNvPr id="4" name="Рисунок 3"/>
          <p:cNvPicPr>
            <a:picLocks noChangeAspect="1"/>
          </p:cNvPicPr>
          <p:nvPr/>
        </p:nvPicPr>
        <p:blipFill>
          <a:blip r:embed="rId3"/>
          <a:stretch>
            <a:fillRect/>
          </a:stretch>
        </p:blipFill>
        <p:spPr>
          <a:xfrm>
            <a:off x="8470385" y="4725045"/>
            <a:ext cx="2795173" cy="1444091"/>
          </a:xfrm>
          <a:prstGeom prst="rect">
            <a:avLst/>
          </a:prstGeom>
        </p:spPr>
      </p:pic>
      <p:sp>
        <p:nvSpPr>
          <p:cNvPr id="7" name="TextBox 6"/>
          <p:cNvSpPr txBox="1"/>
          <p:nvPr/>
        </p:nvSpPr>
        <p:spPr>
          <a:xfrm>
            <a:off x="832312" y="2527717"/>
            <a:ext cx="10777309" cy="2677656"/>
          </a:xfrm>
          <a:prstGeom prst="rect">
            <a:avLst/>
          </a:prstGeom>
          <a:noFill/>
        </p:spPr>
        <p:txBody>
          <a:bodyPr wrap="none" rtlCol="0">
            <a:spAutoFit/>
          </a:bodyPr>
          <a:lstStyle/>
          <a:p>
            <a:r>
              <a:rPr lang="ru-RU" sz="2400" b="1" dirty="0" smtClean="0">
                <a:solidFill>
                  <a:srgbClr val="006600"/>
                </a:solidFill>
              </a:rPr>
              <a:t>Карандаш </a:t>
            </a:r>
            <a:r>
              <a:rPr lang="ru-RU" sz="2400" dirty="0" smtClean="0"/>
              <a:t>(</a:t>
            </a:r>
            <a:r>
              <a:rPr lang="ru-RU" sz="2400" i="1" dirty="0" smtClean="0"/>
              <a:t>«кара» – чёрный, «</a:t>
            </a:r>
            <a:r>
              <a:rPr lang="ru-RU" sz="2400" i="1" dirty="0" err="1" smtClean="0"/>
              <a:t>даш</a:t>
            </a:r>
            <a:r>
              <a:rPr lang="ru-RU" sz="2400" i="1" dirty="0" smtClean="0"/>
              <a:t>» –камень</a:t>
            </a:r>
            <a:r>
              <a:rPr lang="ru-RU" sz="2400" dirty="0" smtClean="0"/>
              <a:t>) – инструмент в виде стержня, </a:t>
            </a:r>
          </a:p>
          <a:p>
            <a:r>
              <a:rPr lang="ru-RU" sz="2400" dirty="0" smtClean="0"/>
              <a:t>изготовленного из пишущего материала (</a:t>
            </a:r>
            <a:r>
              <a:rPr lang="ru-RU" sz="2400" i="1" dirty="0" smtClean="0"/>
              <a:t>угля, графита, сухих красок и тому подобного</a:t>
            </a:r>
            <a:r>
              <a:rPr lang="ru-RU" sz="2400" dirty="0" smtClean="0"/>
              <a:t>),</a:t>
            </a:r>
          </a:p>
          <a:p>
            <a:r>
              <a:rPr lang="ru-RU" sz="2400" dirty="0" smtClean="0"/>
              <a:t>применяется для письма, рисования, построения чертежей и маркировки.</a:t>
            </a:r>
          </a:p>
          <a:p>
            <a:r>
              <a:rPr lang="ru-RU" sz="2400" dirty="0" smtClean="0"/>
              <a:t>Часто, в целях удобства, пишущий стержень карандаша вставляют в специальную</a:t>
            </a:r>
          </a:p>
          <a:p>
            <a:r>
              <a:rPr lang="ru-RU" sz="2400" dirty="0"/>
              <a:t>о</a:t>
            </a:r>
            <a:r>
              <a:rPr lang="ru-RU" sz="2400" dirty="0" smtClean="0"/>
              <a:t>праву. </a:t>
            </a:r>
          </a:p>
          <a:p>
            <a:r>
              <a:rPr lang="ru-RU" sz="2400" dirty="0" smtClean="0"/>
              <a:t>Карандаши различаются по твердости грифеля, которая указывается на карандаше </a:t>
            </a:r>
          </a:p>
          <a:p>
            <a:r>
              <a:rPr lang="ru-RU" sz="2400" dirty="0" smtClean="0"/>
              <a:t>и обозначается буквами, а степень твёрдости/мягкости – цифрами.</a:t>
            </a:r>
            <a:endParaRPr lang="ru-RU" sz="2400" dirty="0"/>
          </a:p>
        </p:txBody>
      </p:sp>
    </p:spTree>
    <p:extLst>
      <p:ext uri="{BB962C8B-B14F-4D97-AF65-F5344CB8AC3E}">
        <p14:creationId xmlns:p14="http://schemas.microsoft.com/office/powerpoint/2010/main" val="232790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Ластик</a:t>
            </a: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219" y="654424"/>
            <a:ext cx="1631575" cy="1631575"/>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b="16107"/>
          <a:stretch/>
        </p:blipFill>
        <p:spPr>
          <a:xfrm>
            <a:off x="9265023" y="4772941"/>
            <a:ext cx="2052917" cy="1291683"/>
          </a:xfrm>
          <a:prstGeom prst="rect">
            <a:avLst/>
          </a:prstGeom>
        </p:spPr>
      </p:pic>
      <p:sp>
        <p:nvSpPr>
          <p:cNvPr id="6" name="TextBox 5"/>
          <p:cNvSpPr txBox="1"/>
          <p:nvPr/>
        </p:nvSpPr>
        <p:spPr>
          <a:xfrm>
            <a:off x="1037219" y="2495797"/>
            <a:ext cx="10599376" cy="3046988"/>
          </a:xfrm>
          <a:prstGeom prst="rect">
            <a:avLst/>
          </a:prstGeom>
          <a:noFill/>
        </p:spPr>
        <p:txBody>
          <a:bodyPr wrap="none" rtlCol="0">
            <a:spAutoFit/>
          </a:bodyPr>
          <a:lstStyle/>
          <a:p>
            <a:r>
              <a:rPr lang="ru-RU" sz="2400" dirty="0" smtClean="0"/>
              <a:t>Ластик (</a:t>
            </a:r>
            <a:r>
              <a:rPr lang="ru-RU" sz="2400" i="1" dirty="0" err="1" smtClean="0"/>
              <a:t>стирательная</a:t>
            </a:r>
            <a:r>
              <a:rPr lang="ru-RU" sz="2400" i="1" dirty="0" smtClean="0"/>
              <a:t> резинка</a:t>
            </a:r>
            <a:r>
              <a:rPr lang="ru-RU" sz="2400" dirty="0" smtClean="0"/>
              <a:t>) – канцелярская принадлежность для удаления </a:t>
            </a:r>
          </a:p>
          <a:p>
            <a:r>
              <a:rPr lang="ru-RU" sz="2400" dirty="0" smtClean="0"/>
              <a:t>карандашных надписей с бумаги. Представляет собой мягкий кусок </a:t>
            </a:r>
            <a:r>
              <a:rPr lang="ru-RU" sz="2400" dirty="0" err="1" smtClean="0"/>
              <a:t>невулканизи</a:t>
            </a:r>
            <a:r>
              <a:rPr lang="ru-RU" sz="2400" dirty="0" smtClean="0"/>
              <a:t>-</a:t>
            </a:r>
          </a:p>
          <a:p>
            <a:r>
              <a:rPr lang="ru-RU" sz="2400" dirty="0" err="1" smtClean="0"/>
              <a:t>рованной</a:t>
            </a:r>
            <a:r>
              <a:rPr lang="ru-RU" sz="2400" dirty="0" smtClean="0"/>
              <a:t> резины, иногда укреплённой на конце карандаша. Может быть любого </a:t>
            </a:r>
          </a:p>
          <a:p>
            <a:r>
              <a:rPr lang="ru-RU" sz="2400" dirty="0"/>
              <a:t>ц</a:t>
            </a:r>
            <a:r>
              <a:rPr lang="ru-RU" sz="2400" dirty="0" smtClean="0"/>
              <a:t>вета и различной плотности. Чем резинка мягче, тем удобнее ею пользоваться.</a:t>
            </a:r>
          </a:p>
          <a:p>
            <a:r>
              <a:rPr lang="ru-RU" sz="2400" dirty="0" smtClean="0"/>
              <a:t>Во время трения резинкой по бумаге с надписью кусочки графита стираются с </a:t>
            </a:r>
          </a:p>
          <a:p>
            <a:r>
              <a:rPr lang="ru-RU" sz="2400" dirty="0" smtClean="0"/>
              <a:t>бумаги и прилипают к поверхности ластика, который в свою очередь истирается </a:t>
            </a:r>
          </a:p>
          <a:p>
            <a:r>
              <a:rPr lang="ru-RU" sz="2400" dirty="0" smtClean="0"/>
              <a:t>мелкими кусочками. В результате очищается как поверхность с надписью, так и </a:t>
            </a:r>
          </a:p>
          <a:p>
            <a:r>
              <a:rPr lang="ru-RU" sz="2400" dirty="0" smtClean="0"/>
              <a:t>поверхность </a:t>
            </a:r>
            <a:r>
              <a:rPr lang="ru-RU" sz="2400" dirty="0" err="1" smtClean="0"/>
              <a:t>ластикаот</a:t>
            </a:r>
            <a:r>
              <a:rPr lang="ru-RU" sz="2400" dirty="0" smtClean="0"/>
              <a:t> использованного слоя.</a:t>
            </a:r>
            <a:endParaRPr lang="ru-RU" sz="2400" dirty="0"/>
          </a:p>
        </p:txBody>
      </p:sp>
    </p:spTree>
    <p:extLst>
      <p:ext uri="{BB962C8B-B14F-4D97-AF65-F5344CB8AC3E}">
        <p14:creationId xmlns:p14="http://schemas.microsoft.com/office/powerpoint/2010/main" val="2028153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8305" y="1927751"/>
            <a:ext cx="4250571" cy="4121062"/>
          </a:xfrm>
          <a:prstGeom prst="rect">
            <a:avLst/>
          </a:prstGeom>
        </p:spPr>
      </p:pic>
      <p:sp>
        <p:nvSpPr>
          <p:cNvPr id="2" name="Прямоугольник 1"/>
          <p:cNvSpPr/>
          <p:nvPr/>
        </p:nvSpPr>
        <p:spPr>
          <a:xfrm>
            <a:off x="1035422" y="941294"/>
            <a:ext cx="9439835" cy="3046988"/>
          </a:xfrm>
          <a:prstGeom prst="rect">
            <a:avLst/>
          </a:prstGeom>
        </p:spPr>
        <p:txBody>
          <a:bodyPr wrap="square">
            <a:spAutoFit/>
          </a:bodyPr>
          <a:lstStyle/>
          <a:p>
            <a:r>
              <a:rPr lang="ru-RU" sz="2400" dirty="0" smtClean="0"/>
              <a:t>История ластика, при помощи которого стираются карандашные надписи, насчитывает уже более двух веков. До того данную функцию чаще всего выполнял хлебный мякиш, однако в 1770 году английский химик Джозеф Пристли обнаружил, что резина (тогда был известен только каучук) может успешнее хлеба стирать карандашные надписи. Это объясняется тем, что при трении каучука по бумаге возникает электростатическое напряжение, за счет которого частицы графита притягиваются к ластику.</a:t>
            </a:r>
            <a:endParaRPr lang="ru-RU" sz="2400" dirty="0"/>
          </a:p>
        </p:txBody>
      </p:sp>
    </p:spTree>
    <p:extLst>
      <p:ext uri="{BB962C8B-B14F-4D97-AF65-F5344CB8AC3E}">
        <p14:creationId xmlns:p14="http://schemas.microsoft.com/office/powerpoint/2010/main" val="2445917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373773">
            <a:off x="8415593" y="3431318"/>
            <a:ext cx="2958379" cy="1765166"/>
          </a:xfrm>
          <a:prstGeom prst="rect">
            <a:avLst/>
          </a:prstGeom>
        </p:spPr>
      </p:pic>
      <p:sp>
        <p:nvSpPr>
          <p:cNvPr id="2" name="Заголовок 1"/>
          <p:cNvSpPr>
            <a:spLocks noGrp="1"/>
          </p:cNvSpPr>
          <p:nvPr>
            <p:ph type="title"/>
          </p:nvPr>
        </p:nvSpPr>
        <p:spPr/>
        <p:txBody>
          <a:bodyPr/>
          <a:lstStyle/>
          <a:p>
            <a:r>
              <a:rPr lang="ru-RU" dirty="0"/>
              <a:t>Угольник</a:t>
            </a: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13716" b="15967"/>
          <a:stretch/>
        </p:blipFill>
        <p:spPr>
          <a:xfrm>
            <a:off x="1037025" y="699246"/>
            <a:ext cx="3005888" cy="1586753"/>
          </a:xfrm>
          <a:prstGeom prst="rect">
            <a:avLst/>
          </a:prstGeom>
        </p:spPr>
      </p:pic>
      <p:sp>
        <p:nvSpPr>
          <p:cNvPr id="3" name="Прямоугольник 2"/>
          <p:cNvSpPr/>
          <p:nvPr/>
        </p:nvSpPr>
        <p:spPr>
          <a:xfrm>
            <a:off x="766352" y="2447861"/>
            <a:ext cx="10659295" cy="3785652"/>
          </a:xfrm>
          <a:prstGeom prst="rect">
            <a:avLst/>
          </a:prstGeom>
        </p:spPr>
        <p:txBody>
          <a:bodyPr wrap="square">
            <a:spAutoFit/>
          </a:bodyPr>
          <a:lstStyle/>
          <a:p>
            <a:r>
              <a:rPr lang="ru-RU" sz="2400" dirty="0" smtClean="0">
                <a:effectLst/>
              </a:rPr>
              <a:t>Угольник — линейка в форме прямоугольного треугольника, как правило, с миллиметровой шкалой и с пустотой в форме уменьшенного подобного треугольника внутри. Наиболее распространены угольники двух видов: с острыми углами по 30 и 60 градусов и равнобедренными с одинаковыми острыми углами по 45 градусов. Угольники используются в черчении для построения некоторых углов без помощи транспортира. При использовании двух угольников можно построить больший набор углов, прикладывая их друг к другу, например, угол в 75 градусов (30+45), 120 градусов (90+30) и т.д. Также угольник можно использовать для построения параллельных прямых или же горизонтальных либо вертикальных линий, прикладывая его катет ко краю листа. Используют для построения углов.</a:t>
            </a:r>
            <a:endParaRPr lang="ru-RU" sz="2400" dirty="0">
              <a:effectLst/>
            </a:endParaRPr>
          </a:p>
        </p:txBody>
      </p:sp>
      <p:pic>
        <p:nvPicPr>
          <p:cNvPr id="6" name="Рисунок 5"/>
          <p:cNvPicPr>
            <a:picLocks noChangeAspect="1"/>
          </p:cNvPicPr>
          <p:nvPr/>
        </p:nvPicPr>
        <p:blipFill rotWithShape="1">
          <a:blip r:embed="rId4"/>
          <a:srcRect t="6588" b="7714"/>
          <a:stretch/>
        </p:blipFill>
        <p:spPr>
          <a:xfrm>
            <a:off x="8150853" y="820269"/>
            <a:ext cx="2465733" cy="1344706"/>
          </a:xfrm>
          <a:prstGeom prst="rect">
            <a:avLst/>
          </a:prstGeom>
        </p:spPr>
      </p:pic>
    </p:spTree>
    <p:extLst>
      <p:ext uri="{BB962C8B-B14F-4D97-AF65-F5344CB8AC3E}">
        <p14:creationId xmlns:p14="http://schemas.microsoft.com/office/powerpoint/2010/main" val="2475584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Циркуль</a:t>
            </a: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7584" t="22000" r="51434" b="13698"/>
          <a:stretch/>
        </p:blipFill>
        <p:spPr>
          <a:xfrm>
            <a:off x="9885872" y="621103"/>
            <a:ext cx="1708028" cy="1664896"/>
          </a:xfrm>
          <a:prstGeom prst="rect">
            <a:avLst/>
          </a:prstGeom>
        </p:spPr>
      </p:pic>
      <p:pic>
        <p:nvPicPr>
          <p:cNvPr id="6" name="Рисунок 5"/>
          <p:cNvPicPr>
            <a:picLocks noChangeAspect="1"/>
          </p:cNvPicPr>
          <p:nvPr/>
        </p:nvPicPr>
        <p:blipFill rotWithShape="1">
          <a:blip r:embed="rId3"/>
          <a:srcRect l="22827" r="26239"/>
          <a:stretch/>
        </p:blipFill>
        <p:spPr>
          <a:xfrm>
            <a:off x="10002408" y="3480501"/>
            <a:ext cx="1591492" cy="2630919"/>
          </a:xfrm>
          <a:prstGeom prst="rect">
            <a:avLst/>
          </a:prstGeom>
        </p:spPr>
      </p:pic>
      <p:pic>
        <p:nvPicPr>
          <p:cNvPr id="4" name="Рисунок 3"/>
          <p:cNvPicPr>
            <a:picLocks noChangeAspect="1"/>
          </p:cNvPicPr>
          <p:nvPr/>
        </p:nvPicPr>
        <p:blipFill rotWithShape="1">
          <a:blip r:embed="rId4"/>
          <a:srcRect l="69170" t="31962" b="22755"/>
          <a:stretch/>
        </p:blipFill>
        <p:spPr>
          <a:xfrm>
            <a:off x="695612" y="647648"/>
            <a:ext cx="2639259" cy="1638351"/>
          </a:xfrm>
          <a:prstGeom prst="rect">
            <a:avLst/>
          </a:prstGeom>
        </p:spPr>
      </p:pic>
      <p:sp>
        <p:nvSpPr>
          <p:cNvPr id="8" name="TextBox 7"/>
          <p:cNvSpPr txBox="1"/>
          <p:nvPr/>
        </p:nvSpPr>
        <p:spPr>
          <a:xfrm>
            <a:off x="833718" y="2501152"/>
            <a:ext cx="10325262" cy="2677656"/>
          </a:xfrm>
          <a:prstGeom prst="rect">
            <a:avLst/>
          </a:prstGeom>
          <a:noFill/>
        </p:spPr>
        <p:txBody>
          <a:bodyPr wrap="none" rtlCol="0">
            <a:spAutoFit/>
          </a:bodyPr>
          <a:lstStyle/>
          <a:p>
            <a:r>
              <a:rPr lang="ru-RU" sz="2400" b="1" dirty="0" smtClean="0"/>
              <a:t>Циркуль</a:t>
            </a:r>
            <a:r>
              <a:rPr lang="ru-RU" sz="2400" dirty="0" smtClean="0"/>
              <a:t> (</a:t>
            </a:r>
            <a:r>
              <a:rPr lang="ru-RU" sz="2400" i="1" dirty="0" smtClean="0"/>
              <a:t>в переводе с латинского – круг, окружность</a:t>
            </a:r>
            <a:r>
              <a:rPr lang="ru-RU" sz="2400" dirty="0" smtClean="0"/>
              <a:t>) инструмент для черчения </a:t>
            </a:r>
          </a:p>
          <a:p>
            <a:r>
              <a:rPr lang="ru-RU" sz="2400" dirty="0" smtClean="0"/>
              <a:t>окружностей и дуг</a:t>
            </a:r>
            <a:r>
              <a:rPr lang="ru-RU" sz="2400" dirty="0"/>
              <a:t> </a:t>
            </a:r>
            <a:r>
              <a:rPr lang="ru-RU" sz="2400" dirty="0" smtClean="0"/>
              <a:t>окружностей, также может быть использован для измерения </a:t>
            </a:r>
          </a:p>
          <a:p>
            <a:r>
              <a:rPr lang="ru-RU" sz="2400" dirty="0"/>
              <a:t>р</a:t>
            </a:r>
            <a:r>
              <a:rPr lang="ru-RU" sz="2400" dirty="0" smtClean="0"/>
              <a:t>асстояний, в частности на картах. Может быть использован в геометрии, </a:t>
            </a:r>
          </a:p>
          <a:p>
            <a:r>
              <a:rPr lang="ru-RU" sz="2400" dirty="0" smtClean="0"/>
              <a:t>черчении и для других целей. Обычно циркуль делают из металла и состоит </a:t>
            </a:r>
          </a:p>
          <a:p>
            <a:r>
              <a:rPr lang="ru-RU" sz="2400" dirty="0" smtClean="0"/>
              <a:t>он из двух частей, соединенным шарниром. Обычно на конце одной из них </a:t>
            </a:r>
          </a:p>
          <a:p>
            <a:r>
              <a:rPr lang="ru-RU" sz="2400" dirty="0" smtClean="0"/>
              <a:t>Располагается игла, а на конце другой – пишущий предмет (</a:t>
            </a:r>
            <a:r>
              <a:rPr lang="ru-RU" sz="2400" i="1" dirty="0" smtClean="0"/>
              <a:t>обычно карандаш</a:t>
            </a:r>
            <a:r>
              <a:rPr lang="ru-RU" sz="2400" dirty="0" smtClean="0"/>
              <a:t>).</a:t>
            </a:r>
          </a:p>
          <a:p>
            <a:r>
              <a:rPr lang="ru-RU" sz="2400" dirty="0" smtClean="0"/>
              <a:t>У измерительного циркуля могут быть иглы на обеих ножках.</a:t>
            </a:r>
            <a:endParaRPr lang="ru-RU" sz="2400" dirty="0"/>
          </a:p>
        </p:txBody>
      </p:sp>
    </p:spTree>
    <p:extLst>
      <p:ext uri="{BB962C8B-B14F-4D97-AF65-F5344CB8AC3E}">
        <p14:creationId xmlns:p14="http://schemas.microsoft.com/office/powerpoint/2010/main" val="16110054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198</TotalTime>
  <Words>638</Words>
  <Application>Microsoft Office PowerPoint</Application>
  <PresentationFormat>Широкоэкранный</PresentationFormat>
  <Paragraphs>57</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Garamond</vt:lpstr>
      <vt:lpstr>Wingdings</vt:lpstr>
      <vt:lpstr>Натуральные материалы</vt:lpstr>
      <vt:lpstr>История геометрических инструментов</vt:lpstr>
      <vt:lpstr>Цель работы над проектом</vt:lpstr>
      <vt:lpstr>Задачи:</vt:lpstr>
      <vt:lpstr>Линейка</vt:lpstr>
      <vt:lpstr>Карандаш</vt:lpstr>
      <vt:lpstr>Ластик</vt:lpstr>
      <vt:lpstr>Презентация PowerPoint</vt:lpstr>
      <vt:lpstr>Угольник</vt:lpstr>
      <vt:lpstr>Циркуль</vt:lpstr>
      <vt:lpstr>Транспортир</vt:lpstr>
      <vt:lpstr>Вывод:</vt:lpstr>
      <vt:lpstr>Источники</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геометрических инструментов</dc:title>
  <dc:creator>пользователь</dc:creator>
  <cp:lastModifiedBy>пользователь</cp:lastModifiedBy>
  <cp:revision>23</cp:revision>
  <dcterms:created xsi:type="dcterms:W3CDTF">2017-05-09T06:30:55Z</dcterms:created>
  <dcterms:modified xsi:type="dcterms:W3CDTF">2017-05-10T08:32:39Z</dcterms:modified>
</cp:coreProperties>
</file>