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57" r:id="rId6"/>
    <p:sldId id="269" r:id="rId7"/>
    <p:sldId id="285" r:id="rId8"/>
    <p:sldId id="268" r:id="rId9"/>
    <p:sldId id="272" r:id="rId10"/>
    <p:sldId id="273" r:id="rId11"/>
    <p:sldId id="274" r:id="rId12"/>
    <p:sldId id="275" r:id="rId13"/>
    <p:sldId id="276" r:id="rId14"/>
    <p:sldId id="260" r:id="rId15"/>
    <p:sldId id="263" r:id="rId16"/>
    <p:sldId id="264" r:id="rId17"/>
    <p:sldId id="265" r:id="rId18"/>
    <p:sldId id="266" r:id="rId19"/>
    <p:sldId id="270" r:id="rId20"/>
    <p:sldId id="271" r:id="rId21"/>
    <p:sldId id="267" r:id="rId22"/>
    <p:sldId id="278" r:id="rId23"/>
    <p:sldId id="280" r:id="rId24"/>
    <p:sldId id="277" r:id="rId25"/>
    <p:sldId id="279" r:id="rId26"/>
    <p:sldId id="281" r:id="rId27"/>
    <p:sldId id="284" r:id="rId28"/>
    <p:sldId id="282" r:id="rId29"/>
    <p:sldId id="283" r:id="rId30"/>
    <p:sldId id="289" r:id="rId31"/>
    <p:sldId id="288" r:id="rId32"/>
    <p:sldId id="286" r:id="rId33"/>
    <p:sldId id="287" r:id="rId34"/>
    <p:sldId id="290" r:id="rId35"/>
    <p:sldId id="293" r:id="rId36"/>
    <p:sldId id="294" r:id="rId37"/>
    <p:sldId id="295" r:id="rId38"/>
    <p:sldId id="297" r:id="rId39"/>
    <p:sldId id="296" r:id="rId40"/>
    <p:sldId id="291" r:id="rId41"/>
    <p:sldId id="292" r:id="rId42"/>
    <p:sldId id="26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commons.wikimedia.org/wiki/File:US_9_regions.svg?uselang=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xliby.ru/uchebniki/geograficheskaja_kartina_mira_posobie_dlja_vuzov_kn_ii_regionalnaja_harakteristika_mira/i_2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18268"/>
            <a:ext cx="5143536" cy="3939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61437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Экономические районы </a:t>
            </a:r>
            <a:br>
              <a:rPr lang="ru-RU" dirty="0" smtClean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>США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714884"/>
            <a:ext cx="3071802" cy="1752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Бабанина И.А.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географии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nice-places.com/data/articles/gallery/175/10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142852"/>
            <a:ext cx="2143140" cy="435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fotki.yandex.ru/get/32/glossword.4/0_10fe5_437349a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89273"/>
            <a:ext cx="8834499" cy="662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1.liveinternet.ru/images/foto/b/3/781/2223781/f_1198694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7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Вашингтон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3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Вашингтон - столица США с 1800 г. Вашингтон больше других городов США напоминает европейские города.</a:t>
            </a:r>
          </a:p>
          <a:p>
            <a:r>
              <a:rPr lang="ru-RU" sz="2800" dirty="0" smtClean="0"/>
              <a:t> Это единственный крупный город США, где нет небоскребов, поскольку здесь запрещено строительство зданий, более высоких, чем Капитолии - резиденция конгресса страны.</a:t>
            </a:r>
          </a:p>
          <a:p>
            <a:r>
              <a:rPr lang="ru-RU" sz="2800" dirty="0" smtClean="0"/>
              <a:t> В Вашингтоне мало промышленных предприятий, но это крупный научный и культурный центр.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kmp.ru/i/d8f48c5ffcb64522cd6d4c0e85d8cd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US 9 region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143272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/>
          <a:lstStyle/>
          <a:p>
            <a:r>
              <a:rPr lang="ru-RU" dirty="0" smtClean="0"/>
              <a:t>Средний запад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50112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1. Район-путешественник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2. Геометрический центр равен смысловому – центр страны и между </a:t>
            </a:r>
            <a:r>
              <a:rPr lang="ru-RU" dirty="0" err="1" smtClean="0"/>
              <a:t>Северо-Востоком</a:t>
            </a:r>
            <a:r>
              <a:rPr lang="ru-RU" dirty="0" smtClean="0"/>
              <a:t>, Югом и Западом.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Дар божий – прекрасные природные условия, уникальные для центра континента.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Культура на поводу истории и географии – расцвет региона совпал с особо бурным ростом США, отличные природные условия посеяли самоуверенность и практицизм, центральное положение привило изоляционизм.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Пересечение двух градиентов = районированию – сухость нарастает с востока на запад, а с севера на юг сменяются янки, индивидуалистическая субкультура, “</a:t>
            </a:r>
            <a:r>
              <a:rPr lang="ru-RU" dirty="0" err="1" smtClean="0"/>
              <a:t>южанская</a:t>
            </a:r>
            <a:r>
              <a:rPr lang="ru-RU" dirty="0" smtClean="0"/>
              <a:t>”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Сегодня Средний Запад США - регион с очень развитыми промышленностью и сельским хозяйством, а также с самым низким уровнем безработицы в США.</a:t>
            </a:r>
          </a:p>
          <a:p>
            <a:r>
              <a:rPr lang="ru-RU" dirty="0" smtClean="0"/>
              <a:t>К северу лежат ровные </a:t>
            </a:r>
            <a:r>
              <a:rPr lang="ru-RU" dirty="0" err="1" smtClean="0"/>
              <a:t>брунеземы</a:t>
            </a:r>
            <a:r>
              <a:rPr lang="ru-RU" dirty="0" smtClean="0"/>
              <a:t> (американский аналог черноземов), на них сложилось кукурузное </a:t>
            </a:r>
            <a:r>
              <a:rPr lang="ru-RU" dirty="0" err="1" smtClean="0"/>
              <a:t>зерноводство</a:t>
            </a:r>
            <a:r>
              <a:rPr lang="ru-RU" dirty="0" smtClean="0"/>
              <a:t>, фермерство северян. К югу лежат холмы, покрытые лесами, с менее богатыми почвами – ландшафты, совершенно типичные для Юга – пшеничный пояс.</a:t>
            </a:r>
          </a:p>
          <a:p>
            <a:r>
              <a:rPr lang="ru-RU" dirty="0" smtClean="0"/>
              <a:t>Гармония города и деревни – сочетание средних и мелких индустриальных городов с мощной сельской местностью.</a:t>
            </a:r>
          </a:p>
          <a:p>
            <a:r>
              <a:rPr lang="ru-RU" dirty="0" smtClean="0"/>
              <a:t>Крупнейшие города Среднего Запада США - Чикаго (штат </a:t>
            </a:r>
            <a:r>
              <a:rPr lang="ru-RU" b="1" dirty="0" smtClean="0"/>
              <a:t>Иллинойс</a:t>
            </a:r>
            <a:r>
              <a:rPr lang="ru-RU" dirty="0" smtClean="0"/>
              <a:t>), Детройт (штат </a:t>
            </a:r>
            <a:r>
              <a:rPr lang="ru-RU" b="1" dirty="0" smtClean="0"/>
              <a:t>Мичиган</a:t>
            </a:r>
            <a:r>
              <a:rPr lang="ru-RU" dirty="0" smtClean="0"/>
              <a:t>), Индианаполис (штат </a:t>
            </a:r>
            <a:r>
              <a:rPr lang="ru-RU" b="1" dirty="0" smtClean="0"/>
              <a:t>Индиана</a:t>
            </a:r>
            <a:r>
              <a:rPr lang="ru-RU" dirty="0" smtClean="0"/>
              <a:t>), </a:t>
            </a:r>
            <a:r>
              <a:rPr lang="ru-RU" dirty="0" err="1" smtClean="0"/>
              <a:t>Колумбус</a:t>
            </a:r>
            <a:r>
              <a:rPr lang="ru-RU" dirty="0" smtClean="0"/>
              <a:t> (штат </a:t>
            </a:r>
            <a:r>
              <a:rPr lang="ru-RU" b="1" dirty="0" smtClean="0"/>
              <a:t>Огайо</a:t>
            </a:r>
            <a:r>
              <a:rPr lang="ru-RU" dirty="0" smtClean="0"/>
              <a:t>) и Милуоки (штат </a:t>
            </a:r>
            <a:r>
              <a:rPr lang="ru-RU" b="1" dirty="0" smtClean="0"/>
              <a:t>Висконсин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Детройт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1913 г. Генри Форд запустил здесь  первый крупномасштабный сборочный конвейер.</a:t>
            </a:r>
          </a:p>
          <a:p>
            <a:r>
              <a:rPr lang="ru-RU" dirty="0" smtClean="0"/>
              <a:t>Будучи промышленной столицей ХХ века, Детройт сыграл основополагающую роль в формировании современного мира, а теперь стал настоящим заброшенным городом.</a:t>
            </a:r>
          </a:p>
          <a:p>
            <a:r>
              <a:rPr lang="ru-RU" dirty="0" smtClean="0"/>
              <a:t>На сегодняшний день в Детройте по-прежнему расположена штаб-квартира </a:t>
            </a:r>
            <a:r>
              <a:rPr lang="ru-RU" dirty="0" err="1" smtClean="0"/>
              <a:t>General</a:t>
            </a:r>
            <a:r>
              <a:rPr lang="ru-RU" dirty="0" smtClean="0"/>
              <a:t> </a:t>
            </a:r>
            <a:r>
              <a:rPr lang="ru-RU" dirty="0" err="1" smtClean="0"/>
              <a:t>Motors</a:t>
            </a:r>
            <a:r>
              <a:rPr lang="ru-RU" dirty="0" smtClean="0"/>
              <a:t>, в пригородах Детройта — </a:t>
            </a:r>
            <a:r>
              <a:rPr lang="ru-RU" dirty="0" err="1" smtClean="0"/>
              <a:t>Дирборне</a:t>
            </a:r>
            <a:r>
              <a:rPr lang="ru-RU" dirty="0" smtClean="0"/>
              <a:t> находится штаб-квартира </a:t>
            </a:r>
            <a:r>
              <a:rPr lang="ru-RU" dirty="0" err="1" smtClean="0"/>
              <a:t>Ford</a:t>
            </a:r>
            <a:r>
              <a:rPr lang="ru-RU" dirty="0" smtClean="0"/>
              <a:t> </a:t>
            </a:r>
            <a:r>
              <a:rPr lang="ru-RU" dirty="0" err="1" smtClean="0"/>
              <a:t>Motor</a:t>
            </a:r>
            <a:r>
              <a:rPr lang="ru-RU" dirty="0" smtClean="0"/>
              <a:t> </a:t>
            </a:r>
            <a:r>
              <a:rPr lang="ru-RU" dirty="0" err="1" smtClean="0"/>
              <a:t>Company</a:t>
            </a:r>
            <a:r>
              <a:rPr lang="ru-RU" dirty="0" smtClean="0"/>
              <a:t>, а в </a:t>
            </a:r>
            <a:r>
              <a:rPr lang="ru-RU" dirty="0" err="1" smtClean="0"/>
              <a:t>Оберн-Хиллс</a:t>
            </a:r>
            <a:r>
              <a:rPr lang="ru-RU" dirty="0" smtClean="0"/>
              <a:t> — </a:t>
            </a:r>
            <a:r>
              <a:rPr lang="ru-RU" dirty="0" err="1" smtClean="0"/>
              <a:t>Chrysler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643702" y="5072074"/>
            <a:ext cx="1638312" cy="50006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1.bp.blogspot.com/_f0bvyZMrZ9k/S8vb-cQyDaI/AAAAAAAAEkU/XyT7WXMuYzk/s1600/detroit-bellevue-aven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643338" cy="2667211"/>
          </a:xfrm>
          <a:prstGeom prst="rect">
            <a:avLst/>
          </a:prstGeom>
          <a:noFill/>
        </p:spPr>
      </p:pic>
      <p:pic>
        <p:nvPicPr>
          <p:cNvPr id="24580" name="Picture 4" descr="http://x250.ru/wp-content/uploads/2012/09/Detroit-skyline-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643338" cy="242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Чикаго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Город на севере США, штат Иллинойс. Порт на озере Мичиган, при впадении в него канализованной реки Чикаго. Город вытянут вдоль берега озера. В начале 19 в. на месте Чикаго был основан военный пост, затем поселок. В 1833 Чикаго получил статус города.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настоящее время город насчитывает 2,8 </a:t>
            </a:r>
            <a:r>
              <a:rPr lang="ru-RU" dirty="0" err="1" smtClean="0"/>
              <a:t>млн</a:t>
            </a:r>
            <a:r>
              <a:rPr lang="ru-RU" dirty="0" smtClean="0"/>
              <a:t> жителей (с пригородами - 8,1 </a:t>
            </a:r>
            <a:r>
              <a:rPr lang="ru-RU" dirty="0" err="1" smtClean="0"/>
              <a:t>млн</a:t>
            </a:r>
            <a:r>
              <a:rPr lang="ru-RU" dirty="0" smtClean="0"/>
              <a:t> жителей). Грузооборот порта составляет </a:t>
            </a:r>
            <a:r>
              <a:rPr lang="ru-RU" dirty="0" err="1" smtClean="0"/>
              <a:t>ок</a:t>
            </a:r>
            <a:r>
              <a:rPr lang="ru-RU" dirty="0" smtClean="0"/>
              <a:t>. 30 </a:t>
            </a:r>
            <a:r>
              <a:rPr lang="ru-RU" dirty="0" err="1" smtClean="0"/>
              <a:t>млн</a:t>
            </a:r>
            <a:r>
              <a:rPr lang="ru-RU" dirty="0" smtClean="0"/>
              <a:t> т в год; второй по экономическому значению город США.</a:t>
            </a:r>
          </a:p>
          <a:p>
            <a:r>
              <a:rPr lang="ru-RU" dirty="0" smtClean="0"/>
              <a:t> Крупнейший транспортный узел США. Имеется международный аэропорт, метрополитен. Крупнейший в мире железнодорожный узел. Основные отрасли производства: черная металлургия, металлообработка, машиностроение, пищевая, химическая, нефтеперерабатывающая, полиграфическая промышленность. </a:t>
            </a:r>
          </a:p>
          <a:p>
            <a:r>
              <a:rPr lang="ru-RU" dirty="0" smtClean="0"/>
              <a:t>Крупный научный и культурный центр. В городе размещено несколько университетов, институт искусств, музей естественной истории </a:t>
            </a:r>
            <a:r>
              <a:rPr lang="ru-RU" dirty="0" err="1" smtClean="0"/>
              <a:t>Филдса</a:t>
            </a:r>
            <a:r>
              <a:rPr lang="ru-RU" dirty="0" smtClean="0"/>
              <a:t>, музей науки и промышленности.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Чикаго находится самый высокий небоскрёб Америки (443 м), небоскрёбы "Кукурузные початки", башня </a:t>
            </a:r>
            <a:r>
              <a:rPr lang="ru-RU" dirty="0" err="1" smtClean="0"/>
              <a:t>Лайк-Пойнт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Прекрасные фото Чикаго (14 фото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42852"/>
            <a:ext cx="3980371" cy="2637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 descr="http://operkor.files.wordpress.com/2011/09/d187d0b8d0bad0b0d0b3d0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143372" cy="2838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4" name="Picture 6" descr="http://900igr.net/datai/geografija/Zarubezhnaja-Azija/0010-008-Ekonomicheski-razvitye-stra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643182"/>
            <a:ext cx="7380382" cy="4000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рекрасные фото Чикаго (1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071120"/>
          </a:xfrm>
          <a:prstGeom prst="rect">
            <a:avLst/>
          </a:prstGeom>
          <a:noFill/>
        </p:spPr>
      </p:pic>
      <p:pic>
        <p:nvPicPr>
          <p:cNvPr id="27652" name="Picture 4" descr="http://riarealty.ru/images/39636/91/396369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000108"/>
            <a:ext cx="29908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Районирование как высшая форма географического искусства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«Гигантская площадь Соединенных Штатов, немногим уступающая целой Европе, и громадное разнообразие условий хозяйства в различных концах страны, - все это вызывает безусловную необходимость отдельного рассмотрения главных районов, существенно неоднородных по своему экономическому положению.” (Ленин В.И. Полн. собр. соч. Т. 27. С. 135-136.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iles.chesscomfiles.com/images_trophies/custom_tournament/39209_1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95655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6" name="Picture 4" descr="http://www.vokrugsveta.ru/encyclopedia/images/thumb/8/88/Clouds_%26_corn_Iowa.jpg/800px-Clouds_%26_corn_Io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92" y="2964669"/>
            <a:ext cx="5191108" cy="3893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8" name="Picture 6" descr="Ферма 1975 г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3578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Долгое время Юг считался районом отсталым, он развивался медленнее, чем, например, такие</a:t>
            </a:r>
            <a:r>
              <a:rPr lang="ru-RU" b="1" dirty="0" smtClean="0"/>
              <a:t> </a:t>
            </a:r>
            <a:r>
              <a:rPr lang="ru-RU" b="1" dirty="0" err="1" smtClean="0"/>
              <a:t>макрорегионы</a:t>
            </a:r>
            <a:r>
              <a:rPr lang="ru-RU" b="1" dirty="0" smtClean="0"/>
              <a:t> США</a:t>
            </a:r>
            <a:r>
              <a:rPr lang="ru-RU" dirty="0" smtClean="0"/>
              <a:t>, как </a:t>
            </a:r>
            <a:r>
              <a:rPr lang="ru-RU" dirty="0" err="1" smtClean="0"/>
              <a:t>Северо-Восток</a:t>
            </a:r>
            <a:r>
              <a:rPr lang="ru-RU" dirty="0" smtClean="0"/>
              <a:t> и Средний Запад. И прежде всего такая характеристика районов США связана с тем, что долгое время здесь господствовал рабовладельческий строй. </a:t>
            </a:r>
          </a:p>
          <a:p>
            <a:r>
              <a:rPr lang="ru-RU" dirty="0" smtClean="0"/>
              <a:t>Именно на Юге выращивался хлопок. Долгое время Юг ассоциировался с бедностью и упадком.</a:t>
            </a:r>
          </a:p>
          <a:p>
            <a:r>
              <a:rPr lang="ru-RU" dirty="0" smtClean="0"/>
              <a:t>Но этот традиционный образ Юга уже давно ушел в прошлое. Регион вышел на лидирующие позиции по добыче природного газа и нефти, тканей и табачных изделий. Развивается сельское хозяйство. Традиционно Юг разделен на несколько частей:</a:t>
            </a:r>
          </a:p>
          <a:p>
            <a:r>
              <a:rPr lang="ru-RU" dirty="0" smtClean="0"/>
              <a:t>1. Старый Юг, который славен своими табачными плантациями. Именно здесь начался выпуск сигарет «</a:t>
            </a:r>
            <a:r>
              <a:rPr lang="ru-RU" dirty="0" err="1" smtClean="0"/>
              <a:t>Мальборо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2. Глубокий Юг. Главный район производства хлопка. Символ его – Атланта.</a:t>
            </a:r>
          </a:p>
          <a:p>
            <a:r>
              <a:rPr lang="ru-RU" dirty="0" smtClean="0"/>
              <a:t>3. Новый Юг, который на сегодняшний день считается самым развитым районом. Здесь находится аэрокосмическое производство. Известные города – Хьюстон и Даллас.</a:t>
            </a:r>
          </a:p>
          <a:p>
            <a:endParaRPr lang="ru-RU" dirty="0"/>
          </a:p>
        </p:txBody>
      </p:sp>
      <p:pic>
        <p:nvPicPr>
          <p:cNvPr id="4" name="Picture 2" descr="File:US 9 region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620000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Хьюстон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2864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Хьюстон был основан 30 августа 1836 года и включён в состав республики Техас 5 июня 1837 года. </a:t>
            </a:r>
          </a:p>
          <a:p>
            <a:r>
              <a:rPr lang="ru-RU" dirty="0" smtClean="0"/>
              <a:t>Хьюстон является одним из ведущих городов мира в сферах добычи нефти и природного газа, а также биомедицинских исследований и аэронавтики.</a:t>
            </a:r>
          </a:p>
          <a:p>
            <a:r>
              <a:rPr lang="ru-RU" dirty="0" smtClean="0"/>
              <a:t>В Хьюстоне располагается космический центр имени </a:t>
            </a:r>
            <a:r>
              <a:rPr lang="ru-RU" dirty="0" err="1" smtClean="0"/>
              <a:t>Линдона</a:t>
            </a:r>
            <a:r>
              <a:rPr lang="ru-RU" dirty="0" smtClean="0"/>
              <a:t> Джонсона НАСА.</a:t>
            </a:r>
          </a:p>
          <a:p>
            <a:r>
              <a:rPr lang="ru-RU" dirty="0" smtClean="0"/>
              <a:t>Хьюстон известен как мировая энергетическая столица, так как в нём находится более 5 тысяч энергетических компаний.</a:t>
            </a:r>
          </a:p>
          <a:p>
            <a:r>
              <a:rPr lang="ru-RU" dirty="0" smtClean="0"/>
              <a:t>Порт Хьюстона занимает первое место в США по грузообороту.</a:t>
            </a:r>
          </a:p>
          <a:p>
            <a:r>
              <a:rPr lang="ru-RU" dirty="0" smtClean="0"/>
              <a:t>В Хьюстоне находятся более 1000 компаний, работающих в отрасли информационных технологий.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bigcatalogphotos.ru/photos/countries-photos/america-photos/usa-photos/houston-photos/photo-06-houston-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6715172" cy="4401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2" name="Picture 4" descr="http://www.news-ukraine.com/media/k2/items/cache/64f1bd36159ab528d3f0e600c8367f8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043511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7143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ХЬЮСТОН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aletur.ru/galery/tfoto/big/174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001156" cy="5980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АТЛАНТА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-fotki.yandex.ru/get/4415/66197311.38/0_62455_8829a86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Запад - самый молодой по времени освоения макрорайон США и самый большой по территории. Поэтому, наверное, контрастность в его пределах выражена особенно сильно.</a:t>
            </a:r>
          </a:p>
          <a:p>
            <a:r>
              <a:rPr lang="ru-RU" dirty="0" smtClean="0"/>
              <a:t> Здесь самые высокие в стране горы, самые глубокие каньоны, самые большие пустыни (не случайно штат Аризона именуют "Египтом в Америке") и самые плодородные долины.</a:t>
            </a:r>
          </a:p>
          <a:p>
            <a:r>
              <a:rPr lang="ru-RU" dirty="0" smtClean="0"/>
              <a:t> Здесь наибольшее смешение англо-американской, испано-американской, азиатско-американской и индейской культур, наиболее разительное сочетание огромных городов и почти безжизненных пространств. Здесь и наибольшие  контрасты в уровне жизни людей.</a:t>
            </a:r>
          </a:p>
          <a:p>
            <a:r>
              <a:rPr lang="ru-RU" dirty="0" smtClean="0"/>
              <a:t>Долгое время Запад специализировался на добывающей промышленности и пастбищном животноводстве. </a:t>
            </a:r>
          </a:p>
          <a:p>
            <a:r>
              <a:rPr lang="ru-RU" dirty="0" smtClean="0"/>
              <a:t>Быстрое его развитие началось лишь после второй мировой войны, и с тех пор по темпам экономического роста он обгоняет остальные макрорайоны.</a:t>
            </a:r>
            <a:endParaRPr lang="ru-RU" dirty="0"/>
          </a:p>
        </p:txBody>
      </p:sp>
      <p:pic>
        <p:nvPicPr>
          <p:cNvPr id="4" name="Picture 2" descr="File:US 9 region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620000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Подрайоны Запада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нем принято выделять Дальний (по отношению к восточной части страны) Запад, занимающий прерии Великих равнин - край обширных пастбищ, крупного рогатого скота и овец, край ранчо, ковбоев и их традиционных состязаний - родео.</a:t>
            </a:r>
          </a:p>
          <a:p>
            <a:r>
              <a:rPr lang="ru-RU" dirty="0" smtClean="0"/>
              <a:t>Далее, это Горный Запад - край Скалистых гор и пустынь, множества медных, молибденовых, урановых, золотых рудников и угольных разрезов, край орошаемого земледелия, край национальных парков, горнолыжных курортов и круглогодичного туризма. </a:t>
            </a:r>
          </a:p>
          <a:p>
            <a:r>
              <a:rPr lang="ru-RU" dirty="0" smtClean="0"/>
              <a:t>Это, наконец, Тихоокеанский Запад, в пределах которого есть свои различные части, но особо выделяется "золотой штат" Калифорния.</a:t>
            </a:r>
          </a:p>
          <a:p>
            <a:r>
              <a:rPr lang="ru-RU" dirty="0" smtClean="0"/>
              <a:t>В состав Запада входят также Аляска - главный ресурсный район нового освоения в США и Гавайи - острова ананасов и туризма.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Калифорния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1149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Калифорнию нередко именуют "государством в государстве". Действительно, по площади этот штат примерно равен Японии, а по населению - Канаде. </a:t>
            </a:r>
          </a:p>
          <a:p>
            <a:r>
              <a:rPr lang="ru-RU" dirty="0" smtClean="0"/>
              <a:t>Калифорния - главный научный и военно-промышленный арсенал США. Калифорния также главный сельскохозяйственный штат страны - в первую очередь благодаря Центральной долине, представляющей собой протянувшийся на 700 км фруктовый сад. В Калифорнии только в два раза меньше автомобилей, чем во всех остальных 49 штатах страны.</a:t>
            </a:r>
          </a:p>
          <a:p>
            <a:r>
              <a:rPr lang="ru-RU" dirty="0" smtClean="0"/>
              <a:t>Лицо Калифорнии во многом определяет ее крупнейший город - Лос-Анджелес. Основанный испанскими миссионерами в 1781 г., он был обязан своим ростом сначала сельскому хозяйству, затем золоту, кинематографии (Голливуд), нефти, а в последнее время - комплексу отраслей военной ориентации: производству самолетов (Боинг), ракет, космических кораблей, а также приборов и электроники для них. Как промышленный центр он уступает только Нью-Йорку.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Крупнейшие города Запада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Лос-Анджелес - один из самых больших по площади городов мира, он протянулся вдоль побережья океана на 100-120 км, а на его улицах-шоссе номера домов доходят до 12 и даже 16 тыс. </a:t>
            </a:r>
          </a:p>
          <a:p>
            <a:r>
              <a:rPr lang="ru-RU" dirty="0" smtClean="0"/>
              <a:t>Это также самый "одноэтажный" из городов США. В агломерацию Лос-Анджелеса входит более 220 населенных пунктов, и 3/4 ее населения живет в пригородах.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Второй важнейший центр Калифорнии - Сан-Франциско, который считается едва ли не красивейшим городом США, а до возвышения Лос-Анджелеса был экономической и культурной столицей Калифорнии, да и всего Запада. Поблизости от Сан-Франциско находится знаменитая Силиконовая долина.</a:t>
            </a:r>
          </a:p>
          <a:p>
            <a:r>
              <a:rPr lang="ru-RU" dirty="0" smtClean="0"/>
              <a:t> В Сиэтле развиваются компании, представляющие новейшие ее отрасли – Интернет и новые технологии (Майкрософт), отрасли услуг, дизайна и разработки экологически чистых технологий.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Суть политического строя США – независимость как граждан, так и мест их обитания, то есть городов и районов. Американцы этим и гордятся – способностью жить в сильном государстве со свободой и личности, и мест. Здесь развит т.н. многоэтажный патриотизм: каждый житель большой патриот своего города, своего штата,, своего района, и это нисколько не мешает ему быть патриотом своей страны в целом.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Лос-Анджелес </a:t>
            </a:r>
            <a:endParaRPr lang="ru-RU" dirty="0"/>
          </a:p>
        </p:txBody>
      </p:sp>
      <p:pic>
        <p:nvPicPr>
          <p:cNvPr id="46082" name="Picture 2" descr="http://cs9890.userapi.com/u154332280/-14/x_d2b868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072494" cy="5640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s303107.vkontakte.ru/u12102128/-14/x_c3b1a3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youra.com/ftg/magazine/sky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35374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СИЭТЛ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/>
          <a:lstStyle/>
          <a:p>
            <a:r>
              <a:rPr lang="ru-RU" dirty="0" smtClean="0"/>
              <a:t>Сан-Франциско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043362" cy="5257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"Золотые ворота" в Сан-Франциско </a:t>
            </a:r>
          </a:p>
          <a:p>
            <a:r>
              <a:rPr lang="ru-RU" dirty="0" smtClean="0"/>
              <a:t>Мост «Золотые Ворота» — висячий мост через пролив Золотые Ворота. Он соединяет город Сан-Франциско на севере полуострова Сан-Франциско и южную часть округа Марин, рядом с пригородом </a:t>
            </a:r>
            <a:r>
              <a:rPr lang="ru-RU" dirty="0" err="1" smtClean="0"/>
              <a:t>Саусалито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Мост «Золотые Ворота» был самым большим висячим мостом в мире с момента открытия в 1937-м году и до 1964-го года.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Длина моста — 1970 метров, длина основного пролета — 1280, высота опор — 230 метров над водой. От проезжей части до поверхности воды — 67 метров.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img-fotki.yandex.ru/get/5817/66197311.3c/0_62523_de91847e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6" name="Picture 4" descr="http://lifeglobe.net/media/entry/1168/San_Franciscos_Golden_Gate_bridge_at_night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4071966" cy="3060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Санта Барбара </a:t>
            </a:r>
            <a:endParaRPr lang="ru-RU" dirty="0"/>
          </a:p>
        </p:txBody>
      </p:sp>
      <p:pic>
        <p:nvPicPr>
          <p:cNvPr id="48130" name="Picture 2" descr="http://pinker.wjh.harvard.edu/photos/santa_barbara_california/images/UCSB%20&amp;%20Santa%20Barb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500990" cy="4993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Аляска</a:t>
            </a:r>
            <a:endParaRPr lang="ru-RU" dirty="0"/>
          </a:p>
        </p:txBody>
      </p:sp>
      <p:pic>
        <p:nvPicPr>
          <p:cNvPr id="51202" name="Picture 2" descr="http://smart-lab.ru/uploads/images/01/00/90/2012/10/04/93b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15606"/>
            <a:ext cx="7215238" cy="481374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/>
          <a:lstStyle/>
          <a:p>
            <a:r>
              <a:rPr lang="ru-RU" dirty="0" smtClean="0"/>
              <a:t>Невада</a:t>
            </a:r>
            <a:endParaRPr lang="ru-RU" dirty="0"/>
          </a:p>
        </p:txBody>
      </p:sp>
      <p:pic>
        <p:nvPicPr>
          <p:cNvPr id="52226" name="Picture 2" descr="http://x250.ru/wp-content/uploads/2012/09/b_entertaiment-in-las-veg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5657850" cy="3676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228" name="Picture 4" descr="http://img2.10bestmedia.com/Images/Photos/90024/Valley-of-Fire-Road-to-White-Domes_24_570x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5286412" cy="3171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230" name="Picture 6" descr="http://gcs-assets.s3.amazonaws.com/shared/images/deals/6791/7266/club36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4429132"/>
            <a:ext cx="3357586" cy="1973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Лас-Вегас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3250" name="Picture 2" descr="http://desktopwallpapers.org.ua/pic/201201/1366x768/desktopwallpapers.org.ua-10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74"/>
            <a:ext cx="9144000" cy="5500726"/>
          </a:xfrm>
          <a:prstGeom prst="round2DiagRect">
            <a:avLst>
              <a:gd name="adj1" fmla="val 16667"/>
              <a:gd name="adj2" fmla="val 2509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Каньон Колорадо</a:t>
            </a:r>
            <a:endParaRPr lang="ru-RU" dirty="0"/>
          </a:p>
        </p:txBody>
      </p:sp>
      <p:pic>
        <p:nvPicPr>
          <p:cNvPr id="54274" name="Picture 2" descr="http://www.kartinki24.ru/uploads/gallery/main/193/kartinki24_rivers_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1964"/>
            <a:ext cx="9144000" cy="5536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-fotki.yandex.ru/get/4607/144866255.e/0_6498b_ccb2688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151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300" name="Picture 4" descr=" (500x328, 50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85250" cy="607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Исторически, с самого начала существования будущих США, тут складывались три района и две границы между ними. </a:t>
            </a:r>
          </a:p>
          <a:p>
            <a:r>
              <a:rPr lang="ru-RU" dirty="0" smtClean="0"/>
              <a:t>Во-первых, это Север – страна свободных мелких фермеров в 18 веке, промышленности в 19 веке, огромных городов в двадцатом. </a:t>
            </a:r>
          </a:p>
          <a:p>
            <a:r>
              <a:rPr lang="ru-RU" dirty="0" smtClean="0"/>
              <a:t>Во-вторых, это Американский Юг - плантации с рабами в 18 веке, аграрный уклад в 19-м. Между ними – т.н. линия </a:t>
            </a:r>
            <a:r>
              <a:rPr lang="ru-RU" dirty="0" err="1" smtClean="0"/>
              <a:t>Мэсона-Диксона</a:t>
            </a:r>
            <a:r>
              <a:rPr lang="ru-RU" dirty="0" smtClean="0"/>
              <a:t> (36,30 градуса), граница Пенсильвании и Мэриленда.</a:t>
            </a:r>
          </a:p>
          <a:p>
            <a:r>
              <a:rPr lang="ru-RU" dirty="0" smtClean="0"/>
              <a:t> В-третьих, это Запад – колонизуемый, дикий, </a:t>
            </a:r>
            <a:r>
              <a:rPr lang="ru-RU" dirty="0" err="1" smtClean="0"/>
              <a:t>полуосвоенный</a:t>
            </a:r>
            <a:r>
              <a:rPr lang="ru-RU" dirty="0" smtClean="0"/>
              <a:t>. Его отделяет от освоенных районов линия </a:t>
            </a:r>
            <a:r>
              <a:rPr lang="ru-RU" dirty="0" err="1" smtClean="0"/>
              <a:t>фронтира</a:t>
            </a:r>
            <a:r>
              <a:rPr lang="ru-RU" dirty="0" smtClean="0"/>
              <a:t> (рубежа).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Одноэтажная  Америка</a:t>
            </a:r>
            <a:endParaRPr lang="ru-RU" dirty="0"/>
          </a:p>
        </p:txBody>
      </p:sp>
      <p:pic>
        <p:nvPicPr>
          <p:cNvPr id="50178" name="Picture 2" descr="http://www.pravda-nn.ru/upl/newspapers/src/5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192" y="1428736"/>
            <a:ext cx="7940898" cy="502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ibword.about-health-care.com/images/places/usa_00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929222" cy="369691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6" name="Picture 4" descr="http://wapelo.narod.ru/s8000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267200" cy="320040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8" name="Picture 6" descr="http://www.immigrant-press.ru/wp-content/uploads/2011/06/ferma-gilleo-immigr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5643602" cy="27545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Л.В.Смирнягин  «РАЙОНЫ США», - Курс лекций 2007 г. </a:t>
            </a:r>
          </a:p>
          <a:p>
            <a:r>
              <a:rPr lang="en-US" sz="2000" dirty="0" smtClean="0">
                <a:hlinkClick r:id="rId2"/>
              </a:rPr>
              <a:t>http://commons.wikimedia.org/wiki/File:US_9_regions.svg?uselang=ru</a:t>
            </a: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hlinkClick r:id="rId3"/>
              </a:rPr>
              <a:t>http://images.yandex.ru/</a:t>
            </a:r>
            <a:endParaRPr lang="ru-RU" sz="20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районирования США</a:t>
            </a:r>
            <a:endParaRPr lang="ru-RU" dirty="0"/>
          </a:p>
        </p:txBody>
      </p:sp>
      <p:pic>
        <p:nvPicPr>
          <p:cNvPr id="5122" name="Picture 2" descr="http://www.xliby.ru/uchebniki/geograficheskaja_kartina_mira_posobie_dlja_vuzov_kn_ii_regionalnaja_harakteristika_mira/i_2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4554"/>
            <a:ext cx="3917182" cy="3000396"/>
          </a:xfrm>
          <a:prstGeom prst="rect">
            <a:avLst/>
          </a:prstGeom>
          <a:noFill/>
        </p:spPr>
      </p:pic>
      <p:pic>
        <p:nvPicPr>
          <p:cNvPr id="5124" name="Picture 4" descr="http://ua.coolreferat.com/ref-0_610216445-34125.cool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205245"/>
            <a:ext cx="3500461" cy="3044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US 9 region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9006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Макрорегионы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36" y="785794"/>
            <a:ext cx="5500758" cy="521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3143272" cy="622619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В 80-х гг. американская статистика стала выделять четыре макрорайона, различающиеся как по историко-культурным особенностям, так и по характеру современного социально-экономического развития: Северо-восток, Средний Запад, Юг и Запад.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US 9 region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620000" cy="4714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Северо-восток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643602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Длительное время </a:t>
            </a:r>
            <a:r>
              <a:rPr lang="ru-RU" sz="1600" dirty="0" err="1" smtClean="0"/>
              <a:t>Северо-Восток</a:t>
            </a:r>
            <a:r>
              <a:rPr lang="ru-RU" sz="1600" dirty="0" smtClean="0"/>
              <a:t> развивался быстрее других районов. Этому способствовали выгоды его ЭГП, богатство каменным углем, особенности колонизации. Именно на </a:t>
            </a:r>
            <a:r>
              <a:rPr lang="ru-RU" sz="1600" dirty="0" err="1" smtClean="0"/>
              <a:t>Северо-Востоке</a:t>
            </a:r>
            <a:r>
              <a:rPr lang="ru-RU" sz="1600" dirty="0" smtClean="0"/>
              <a:t> зародился промышленный пояс США, превративший этот район в "мастерскую нации". И хотя во второй половине XX в. доля его по большинству показателей снижается, он продолжает оставаться очень важным экономическим районом страны. </a:t>
            </a:r>
          </a:p>
          <a:p>
            <a:r>
              <a:rPr lang="ru-RU" sz="1600" dirty="0" smtClean="0"/>
              <a:t>Географический рисунок его хозяйства и расселения в первую очередь определяет Северо-Восточный мегалополис, который часто называют "Главной улицей" страны. На ней находятся "экономическая столица" страны - Нью-Йорк и ее политическая столица - Вашингтон. </a:t>
            </a:r>
            <a:endParaRPr lang="ru-RU" sz="1600" b="1" dirty="0" smtClean="0"/>
          </a:p>
          <a:p>
            <a:r>
              <a:rPr lang="ru-RU" sz="1600" b="1" dirty="0" smtClean="0"/>
              <a:t>Северо-восток США</a:t>
            </a:r>
            <a:r>
              <a:rPr lang="ru-RU" sz="1600" dirty="0" smtClean="0"/>
              <a:t> объединяет девять штатов. Хотя он и самый маленький по площади из четырех регионов США, он является самым богатым.</a:t>
            </a:r>
          </a:p>
          <a:p>
            <a:r>
              <a:rPr lang="ru-RU" sz="1600" dirty="0" smtClean="0"/>
              <a:t> Самый высокий уровень </a:t>
            </a:r>
            <a:r>
              <a:rPr lang="ru-RU" sz="1600" dirty="0" err="1" smtClean="0"/>
              <a:t>уровень</a:t>
            </a:r>
            <a:r>
              <a:rPr lang="ru-RU" sz="1600" dirty="0" smtClean="0"/>
              <a:t> среднего дохода в США достигнут в штатах </a:t>
            </a:r>
            <a:r>
              <a:rPr lang="ru-RU" sz="1600" b="1" dirty="0" smtClean="0"/>
              <a:t>Мэриленд</a:t>
            </a:r>
            <a:r>
              <a:rPr lang="ru-RU" sz="1600" dirty="0" smtClean="0"/>
              <a:t>, </a:t>
            </a:r>
            <a:r>
              <a:rPr lang="ru-RU" sz="1600" b="1" dirty="0" smtClean="0"/>
              <a:t>Нью-Джерси</a:t>
            </a:r>
            <a:r>
              <a:rPr lang="ru-RU" sz="1600" dirty="0" smtClean="0"/>
              <a:t> и </a:t>
            </a:r>
            <a:r>
              <a:rPr lang="ru-RU" sz="1600" b="1" dirty="0" smtClean="0"/>
              <a:t>Коннектикут</a:t>
            </a:r>
            <a:r>
              <a:rPr lang="ru-RU" sz="1600" dirty="0" smtClean="0"/>
              <a:t>, </a:t>
            </a:r>
            <a:r>
              <a:rPr lang="ru-RU" sz="1600" b="1" dirty="0" smtClean="0"/>
              <a:t>Массачусетс</a:t>
            </a:r>
            <a:r>
              <a:rPr lang="ru-RU" sz="1600" dirty="0" smtClean="0"/>
              <a:t> находится на пятом месте. </a:t>
            </a:r>
          </a:p>
          <a:p>
            <a:r>
              <a:rPr lang="ru-RU" sz="1600" dirty="0" smtClean="0"/>
              <a:t>На Северо-восток США приходится около 25% валового внутреннего продукта США.</a:t>
            </a:r>
          </a:p>
          <a:p>
            <a:r>
              <a:rPr lang="ru-RU" sz="1600" dirty="0" smtClean="0"/>
              <a:t>Крупнейшие города на Северо-востоке США - </a:t>
            </a:r>
            <a:r>
              <a:rPr lang="ru-RU" sz="1600" b="1" dirty="0" smtClean="0"/>
              <a:t>Нью-Йорк</a:t>
            </a:r>
            <a:r>
              <a:rPr lang="ru-RU" sz="1600" dirty="0" smtClean="0"/>
              <a:t> (штат </a:t>
            </a:r>
            <a:r>
              <a:rPr lang="ru-RU" sz="1600" b="1" dirty="0" smtClean="0"/>
              <a:t>Нью-Йорк</a:t>
            </a:r>
            <a:r>
              <a:rPr lang="ru-RU" sz="1600" dirty="0" smtClean="0"/>
              <a:t>), Филадельфия (штат </a:t>
            </a:r>
            <a:r>
              <a:rPr lang="ru-RU" sz="1600" b="1" dirty="0" smtClean="0"/>
              <a:t>Пенсильвания</a:t>
            </a:r>
            <a:r>
              <a:rPr lang="ru-RU" sz="1600" dirty="0" smtClean="0"/>
              <a:t>), </a:t>
            </a:r>
            <a:r>
              <a:rPr lang="ru-RU" sz="1600" b="1" dirty="0" smtClean="0"/>
              <a:t>Бостон</a:t>
            </a:r>
            <a:r>
              <a:rPr lang="ru-RU" sz="1600" dirty="0" smtClean="0"/>
              <a:t> (штат </a:t>
            </a:r>
            <a:r>
              <a:rPr lang="ru-RU" sz="1600" b="1" dirty="0" smtClean="0"/>
              <a:t>Массачусетс</a:t>
            </a:r>
            <a:r>
              <a:rPr lang="ru-RU" sz="1600" dirty="0" smtClean="0"/>
              <a:t>) и </a:t>
            </a:r>
            <a:r>
              <a:rPr lang="ru-RU" sz="1600" dirty="0" err="1" smtClean="0"/>
              <a:t>Питтсбург</a:t>
            </a:r>
            <a:r>
              <a:rPr lang="ru-RU" sz="1600" dirty="0" smtClean="0"/>
              <a:t> (штат </a:t>
            </a:r>
            <a:r>
              <a:rPr lang="ru-RU" sz="1600" b="1" dirty="0" smtClean="0"/>
              <a:t>Пенсильвания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Северо-восток также славится своей отличной системой образования и высокой культурой. Здесь находятся университеты, которые считаются наиболее востребованными учебными заведениями в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Нью-Йорк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промышленности Нью-Йорка выделяются три группы отраслей.</a:t>
            </a:r>
          </a:p>
          <a:p>
            <a:r>
              <a:rPr lang="ru-RU" dirty="0" smtClean="0"/>
              <a:t> Во-первых, это отрасли тяжелой промышленности, связанные с портовой функцией города и переработкой получаемого морским путем сырья - нефти, цветных металлов.</a:t>
            </a:r>
          </a:p>
          <a:p>
            <a:r>
              <a:rPr lang="ru-RU" dirty="0" smtClean="0"/>
              <a:t> Во-вторых, это отрасли, возникшие с ориентацией на рабочую силу и потребителя,- машиностроительная, швейная, пищевая. </a:t>
            </a:r>
          </a:p>
          <a:p>
            <a:r>
              <a:rPr lang="ru-RU" dirty="0" smtClean="0"/>
              <a:t>В-третьих, это полиграфическая промышленность, также создавшая ему всемирную славу "столицы новостей". Нью-Йорк играет "законодательную" роль в мире культуры и зрелищ. </a:t>
            </a:r>
          </a:p>
          <a:p>
            <a:r>
              <a:rPr lang="ru-RU" dirty="0" smtClean="0"/>
              <a:t>Как "главные ворота" США, через которые прошло 90% прибывших в страну иммигрантов, Нью-Йорк отличается наибольшей пестротой национального состава, в нем живут люди 177 национальностей; не менее 2/5 его жителей составляют сравнительно недавние иммигранты и их дети.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1258</Words>
  <PresentationFormat>Экран (4:3)</PresentationFormat>
  <Paragraphs>102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Экономические районы  США</vt:lpstr>
      <vt:lpstr>Районирование как высшая форма географического искусства </vt:lpstr>
      <vt:lpstr>Слайд 3</vt:lpstr>
      <vt:lpstr>Слайд 4</vt:lpstr>
      <vt:lpstr>Модели районирования США</vt:lpstr>
      <vt:lpstr>Слайд 6</vt:lpstr>
      <vt:lpstr>В 80-х гг. американская статистика стала выделять четыре макрорайона, различающиеся как по историко-культурным особенностям, так и по характеру современного социально-экономического развития: Северо-восток, Средний Запад, Юг и Запад.</vt:lpstr>
      <vt:lpstr>Северо-восток</vt:lpstr>
      <vt:lpstr>Нью-Йорк</vt:lpstr>
      <vt:lpstr>Слайд 10</vt:lpstr>
      <vt:lpstr>Слайд 11</vt:lpstr>
      <vt:lpstr>Вашингтон</vt:lpstr>
      <vt:lpstr>Слайд 13</vt:lpstr>
      <vt:lpstr>Средний запад</vt:lpstr>
      <vt:lpstr>Слайд 15</vt:lpstr>
      <vt:lpstr>Детройт </vt:lpstr>
      <vt:lpstr>Чикаго</vt:lpstr>
      <vt:lpstr>Слайд 18</vt:lpstr>
      <vt:lpstr>Слайд 19</vt:lpstr>
      <vt:lpstr>Слайд 20</vt:lpstr>
      <vt:lpstr>Юг</vt:lpstr>
      <vt:lpstr>Хьюстон</vt:lpstr>
      <vt:lpstr>Слайд 23</vt:lpstr>
      <vt:lpstr>Слайд 24</vt:lpstr>
      <vt:lpstr>Слайд 25</vt:lpstr>
      <vt:lpstr>Запад </vt:lpstr>
      <vt:lpstr>Подрайоны Запада</vt:lpstr>
      <vt:lpstr>Калифорния</vt:lpstr>
      <vt:lpstr>Крупнейшие города Запада</vt:lpstr>
      <vt:lpstr>Лос-Анджелес </vt:lpstr>
      <vt:lpstr>Слайд 31</vt:lpstr>
      <vt:lpstr>Слайд 32</vt:lpstr>
      <vt:lpstr>Сан-Франциско</vt:lpstr>
      <vt:lpstr>Санта Барбара </vt:lpstr>
      <vt:lpstr>Аляска</vt:lpstr>
      <vt:lpstr>Невада</vt:lpstr>
      <vt:lpstr>Лас-Вегас</vt:lpstr>
      <vt:lpstr>Каньон Колорадо</vt:lpstr>
      <vt:lpstr>Слайд 39</vt:lpstr>
      <vt:lpstr>Одноэтажная  Америка</vt:lpstr>
      <vt:lpstr>Слайд 41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районы США</dc:title>
  <dc:creator>user</dc:creator>
  <cp:lastModifiedBy>user</cp:lastModifiedBy>
  <cp:revision>20</cp:revision>
  <dcterms:created xsi:type="dcterms:W3CDTF">2013-03-10T16:09:51Z</dcterms:created>
  <dcterms:modified xsi:type="dcterms:W3CDTF">2014-01-28T13:23:42Z</dcterms:modified>
</cp:coreProperties>
</file>