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4" r:id="rId2"/>
    <p:sldId id="297" r:id="rId3"/>
    <p:sldId id="324" r:id="rId4"/>
    <p:sldId id="298" r:id="rId5"/>
    <p:sldId id="315" r:id="rId6"/>
    <p:sldId id="325" r:id="rId7"/>
    <p:sldId id="326" r:id="rId8"/>
    <p:sldId id="316" r:id="rId9"/>
    <p:sldId id="317" r:id="rId10"/>
    <p:sldId id="319" r:id="rId11"/>
    <p:sldId id="329" r:id="rId12"/>
    <p:sldId id="327" r:id="rId13"/>
    <p:sldId id="320" r:id="rId14"/>
    <p:sldId id="321" r:id="rId15"/>
    <p:sldId id="328" r:id="rId16"/>
    <p:sldId id="323" r:id="rId17"/>
    <p:sldId id="31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99"/>
    <a:srgbClr val="669900"/>
    <a:srgbClr val="808000"/>
    <a:srgbClr val="CCCC00"/>
    <a:srgbClr val="99CC00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21" autoAdjust="0"/>
  </p:normalViewPr>
  <p:slideViewPr>
    <p:cSldViewPr>
      <p:cViewPr>
        <p:scale>
          <a:sx n="84" d="100"/>
          <a:sy n="84" d="100"/>
        </p:scale>
        <p:origin x="-744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8786874" cy="200026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</a:t>
            </a:r>
            <a:r>
              <a:rPr lang="ru-RU" dirty="0" smtClean="0">
                <a:solidFill>
                  <a:srgbClr val="FF0000"/>
                </a:solidFill>
              </a:rPr>
              <a:t>Творческий проект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«Наряд для семейного обеда»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950464" y="5429264"/>
            <a:ext cx="6193536" cy="100013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                                       Выполнила ученица </a:t>
            </a:r>
            <a:r>
              <a:rPr lang="ru-RU" sz="1800" dirty="0" smtClean="0"/>
              <a:t>7 </a:t>
            </a:r>
            <a:r>
              <a:rPr lang="ru-RU" sz="1800" dirty="0" smtClean="0"/>
              <a:t>«Б» класса</a:t>
            </a:r>
          </a:p>
          <a:p>
            <a:pPr algn="ctr"/>
            <a:r>
              <a:rPr lang="ru-RU" sz="1800" dirty="0" smtClean="0"/>
              <a:t>                                                                 средней школы №3</a:t>
            </a:r>
          </a:p>
          <a:p>
            <a:pPr algn="ctr"/>
            <a:r>
              <a:rPr lang="ru-RU" sz="1800" dirty="0" smtClean="0"/>
              <a:t>                                                              Меркулова Алина</a:t>
            </a:r>
          </a:p>
        </p:txBody>
      </p:sp>
      <p:pic>
        <p:nvPicPr>
          <p:cNvPr id="13314" name="Picture 2" descr="https://im0-tub-ru.yandex.net/i?id=f4138be7d4d773f4ee5b34641ee5dca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643182"/>
            <a:ext cx="507209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357166"/>
            <a:ext cx="57134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7. Выбор нужной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ткани, дополнительных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материалов и оборудования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1214422"/>
            <a:ext cx="760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Ткань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000240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Шифон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2071678"/>
            <a:ext cx="1422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Креп- сатин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1928802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Крепдешин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00892" y="2000240"/>
            <a:ext cx="155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Креп-жоржет</a:t>
            </a:r>
            <a:r>
              <a:rPr lang="ru-RU" dirty="0" smtClean="0"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1500166" y="1571612"/>
            <a:ext cx="214314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 rot="10800000" flipV="1">
            <a:off x="3497176" y="1714488"/>
            <a:ext cx="503335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3"/>
          </p:cNvCxnSpPr>
          <p:nvPr/>
        </p:nvCxnSpPr>
        <p:spPr>
          <a:xfrm>
            <a:off x="4546711" y="1399088"/>
            <a:ext cx="2811371" cy="601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6" idx="1"/>
          </p:cNvCxnSpPr>
          <p:nvPr/>
        </p:nvCxnSpPr>
        <p:spPr>
          <a:xfrm rot="16200000" flipH="1">
            <a:off x="4229634" y="1628226"/>
            <a:ext cx="61329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643570" y="5888504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4857760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</a:t>
            </a:r>
            <a:r>
              <a:rPr lang="ru-RU" b="1" dirty="0" smtClean="0">
                <a:solidFill>
                  <a:srgbClr val="FF0000"/>
                </a:solidFill>
              </a:rPr>
              <a:t>Решение</a:t>
            </a:r>
            <a:r>
              <a:rPr lang="ru-RU" b="1" dirty="0" smtClean="0"/>
              <a:t>:</a:t>
            </a:r>
            <a:r>
              <a:rPr lang="ru-RU" dirty="0" smtClean="0"/>
              <a:t> </a:t>
            </a:r>
            <a:r>
              <a:rPr lang="ru-RU" b="1" dirty="0" smtClean="0"/>
              <a:t> выбираю ткань креп – сатин. Он практически не даёт усадку, не сминается, легко гладится и стирается. Эта ткань блестящая, приятная на ощупь, тонкая, хорошо обрабатывается. Цвет лицевой стороны яркий, насыщенный. </a:t>
            </a:r>
          </a:p>
          <a:p>
            <a:endParaRPr lang="ru-RU" dirty="0"/>
          </a:p>
        </p:txBody>
      </p:sp>
      <p:pic>
        <p:nvPicPr>
          <p:cNvPr id="6150" name="Picture 6" descr="https://textilegu.ru/wp-content/uploads/2017/11/imgonline-com-ua-Compressed-L4fvJSO9yinA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571744"/>
            <a:ext cx="1800000" cy="2000264"/>
          </a:xfrm>
          <a:prstGeom prst="rect">
            <a:avLst/>
          </a:prstGeom>
          <a:noFill/>
        </p:spPr>
      </p:pic>
      <p:sp>
        <p:nvSpPr>
          <p:cNvPr id="7170" name="AutoShape 2" descr="https://makitkani.com/wa-data/public/shop/products/80/09/980/images/977/977.750x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71744"/>
            <a:ext cx="17859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571744"/>
            <a:ext cx="1712893" cy="199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571744"/>
            <a:ext cx="17859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78579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Выбор цвета ткани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1214422"/>
            <a:ext cx="127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 ткани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2071678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зеленый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1928802"/>
            <a:ext cx="993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500166" y="1571612"/>
            <a:ext cx="214314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endCxn id="4" idx="0"/>
          </p:cNvCxnSpPr>
          <p:nvPr/>
        </p:nvCxnSpPr>
        <p:spPr>
          <a:xfrm rot="10800000" flipV="1">
            <a:off x="3331232" y="1714488"/>
            <a:ext cx="66928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3" idx="3"/>
          </p:cNvCxnSpPr>
          <p:nvPr/>
        </p:nvCxnSpPr>
        <p:spPr>
          <a:xfrm>
            <a:off x="5065699" y="1399088"/>
            <a:ext cx="2292383" cy="601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5" idx="1"/>
          </p:cNvCxnSpPr>
          <p:nvPr/>
        </p:nvCxnSpPr>
        <p:spPr>
          <a:xfrm rot="16200000" flipH="1">
            <a:off x="4160384" y="1697476"/>
            <a:ext cx="75179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571744"/>
            <a:ext cx="1712893" cy="199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71472" y="2143116"/>
            <a:ext cx="1422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Ярко- синий</a:t>
            </a:r>
            <a:r>
              <a:rPr lang="ru-RU" dirty="0" smtClean="0"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5206" y="2143116"/>
            <a:ext cx="1097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красный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643182"/>
            <a:ext cx="149857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571744"/>
            <a:ext cx="17859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714620"/>
            <a:ext cx="142875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785786" y="4826675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Решение</a:t>
            </a:r>
            <a:r>
              <a:rPr lang="ru-RU" b="1" dirty="0" smtClean="0"/>
              <a:t>:</a:t>
            </a:r>
            <a:r>
              <a:rPr lang="ru-RU" dirty="0" smtClean="0"/>
              <a:t> </a:t>
            </a:r>
            <a:r>
              <a:rPr lang="ru-RU" b="1" dirty="0" smtClean="0"/>
              <a:t> выбираю </a:t>
            </a:r>
            <a:r>
              <a:rPr lang="ru-RU" b="1" dirty="0" err="1" smtClean="0"/>
              <a:t>голубой</a:t>
            </a:r>
            <a:r>
              <a:rPr lang="ru-RU" b="1" dirty="0" smtClean="0"/>
              <a:t>. Я очень люблю этот цвет, и он мне идет. Мне кажется он сочетается со многими цветами.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285728"/>
            <a:ext cx="3412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Расчет расхода  ткани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714357"/>
            <a:ext cx="800105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Расчет ткани можно точно рассчитать, разложив детали выкройки,   например, на простыне, сложив ее на нужную ширину. Выбранная мной ткань шириной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150см. </a:t>
            </a:r>
            <a:r>
              <a:rPr lang="ru-RU" dirty="0" smtClean="0"/>
              <a:t>При </a:t>
            </a:r>
            <a:r>
              <a:rPr lang="ru-RU" dirty="0" smtClean="0"/>
              <a:t>такой ширине выкройки переднего и заднего полотнища ложатся рядом. Так как я хочу шить короткую юбку </a:t>
            </a:r>
            <a:r>
              <a:rPr lang="ru-RU" dirty="0" err="1" smtClean="0"/>
              <a:t>полусолнце</a:t>
            </a:r>
            <a:r>
              <a:rPr lang="ru-RU" dirty="0" smtClean="0"/>
              <a:t>, мне понадобится мало ткани: </a:t>
            </a:r>
            <a:r>
              <a:rPr lang="ru-RU" dirty="0" err="1" smtClean="0"/>
              <a:t>Ди</a:t>
            </a:r>
            <a:r>
              <a:rPr lang="ru-RU" dirty="0" smtClean="0"/>
              <a:t> + припуск на швы и подгибку низа. В качестве пояса я буду использовать широкую резинку.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Решение: </a:t>
            </a:r>
            <a:r>
              <a:rPr lang="ru-RU" dirty="0" smtClean="0"/>
              <a:t>мне понадобится 70 см. ткани.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714620"/>
            <a:ext cx="7688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Выбор дополнительных материалов и оборудования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357562"/>
            <a:ext cx="7786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Для пошива моего изделия понадобятся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застёжка- молния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тонкие швейные нитки в цвет ткани для внутренних и отделочных швов, обметывания срезов;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большой лист бумаги (миллиметровка), линейка, карандаш, ножницы для бумаги - для изготовления выкройки;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портновский мел, булавки, портновские ножницы - для раскроя;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швейная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машина, утюг, утюжильная доска, швейная игла, булавки - для шитья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клеевая прокладка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6" y="2000241"/>
          <a:ext cx="8358248" cy="4618031"/>
        </p:xfrm>
        <a:graphic>
          <a:graphicData uri="http://schemas.openxmlformats.org/drawingml/2006/table">
            <a:tbl>
              <a:tblPr/>
              <a:tblGrid>
                <a:gridCol w="428630"/>
                <a:gridCol w="1844227"/>
                <a:gridCol w="2052903"/>
                <a:gridCol w="2052903"/>
                <a:gridCol w="1979585"/>
              </a:tblGrid>
              <a:tr h="1011369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материала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Условная цена за единицу</a:t>
                      </a:r>
                    </a:p>
                    <a:p>
                      <a:pPr algn="l"/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измерения (руб)                                   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Расход материала на изделие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Затраты на материал (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60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Креп-сатин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(шириной 150 см)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250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руб. за 1 м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70 см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60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Застежка –молния длиной 15 см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25 руб.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1 шт.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 шт.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66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Клеевая прокладка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 руб. за 1 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60 см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9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Нитки швейные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15 за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 катушку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 катушка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38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verdana"/>
                        </a:rPr>
                        <a:t>ИТОГО: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227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0034" y="285728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8.</a:t>
            </a:r>
            <a:r>
              <a:rPr lang="ru-RU" sz="2400" b="1" dirty="0" smtClean="0">
                <a:solidFill>
                  <a:srgbClr val="FF0000"/>
                </a:solidFill>
              </a:rPr>
              <a:t>  Расчет себестоимости изготовления изделия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узнать себестоимость изделия, я подсчитала, какие материалы и в каком количестве мне понадобятся и записала данные в таблицу.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Расчет материальных затрат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571604" y="357166"/>
            <a:ext cx="6429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11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. План изготовления изделия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857233"/>
            <a:ext cx="86439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/>
              <a:t>Составляю план своей работы.</a:t>
            </a:r>
          </a:p>
          <a:p>
            <a:r>
              <a:rPr lang="ru-RU" b="1" dirty="0" smtClean="0"/>
              <a:t>1.Снять </a:t>
            </a:r>
            <a:r>
              <a:rPr lang="ru-RU" b="1" dirty="0" smtClean="0"/>
              <a:t>мерки и изготовить выкройку, пользуясь чертежом из учебника.</a:t>
            </a:r>
          </a:p>
          <a:p>
            <a:r>
              <a:rPr lang="ru-RU" b="1" dirty="0" smtClean="0"/>
              <a:t>2. Выкроить </a:t>
            </a:r>
            <a:r>
              <a:rPr lang="ru-RU" b="1" dirty="0" smtClean="0"/>
              <a:t>детали изделия с припусками на швы, по среднему и боковым срезам – по 20 мм, по верхнему срезу - 15 мм и на подгибку низа – 50 мм. Припуски для пояса – 15 мм со всех сторон.</a:t>
            </a:r>
          </a:p>
          <a:p>
            <a:r>
              <a:rPr lang="ru-RU" b="1" dirty="0" smtClean="0"/>
              <a:t>3.Дублировать деталь пояса клеевой прокладкой.</a:t>
            </a:r>
          </a:p>
          <a:p>
            <a:r>
              <a:rPr lang="ru-RU" b="1" dirty="0" smtClean="0"/>
              <a:t>4. Обработать </a:t>
            </a:r>
            <a:r>
              <a:rPr lang="ru-RU" b="1" dirty="0" smtClean="0"/>
              <a:t>средний шов заднего полотнища юбки, оставляя разрезы вверху для застёжки – </a:t>
            </a:r>
            <a:r>
              <a:rPr lang="ru-RU" b="1" dirty="0" smtClean="0"/>
              <a:t>молнии.</a:t>
            </a:r>
            <a:endParaRPr lang="ru-RU" b="1" dirty="0" smtClean="0"/>
          </a:p>
          <a:p>
            <a:r>
              <a:rPr lang="ru-RU" b="1" dirty="0" smtClean="0"/>
              <a:t>5. Притачать </a:t>
            </a:r>
            <a:r>
              <a:rPr lang="ru-RU" b="1" dirty="0" smtClean="0"/>
              <a:t>в верхний разрез заднего полотнища застёжку – молнию.</a:t>
            </a:r>
          </a:p>
          <a:p>
            <a:r>
              <a:rPr lang="ru-RU" b="1" dirty="0" smtClean="0"/>
              <a:t>6. Подготовить </a:t>
            </a:r>
            <a:r>
              <a:rPr lang="ru-RU" b="1" dirty="0" smtClean="0"/>
              <a:t>юбку к примерке в следующей последовательности:</a:t>
            </a:r>
          </a:p>
          <a:p>
            <a:r>
              <a:rPr lang="ru-RU" b="1" dirty="0" smtClean="0"/>
              <a:t>-  Сметать </a:t>
            </a:r>
            <a:r>
              <a:rPr lang="ru-RU" b="1" dirty="0" smtClean="0"/>
              <a:t>боковые срезы;</a:t>
            </a:r>
          </a:p>
          <a:p>
            <a:r>
              <a:rPr lang="ru-RU" b="1" dirty="0" smtClean="0"/>
              <a:t>-  Заметать </a:t>
            </a:r>
            <a:r>
              <a:rPr lang="ru-RU" b="1" dirty="0" smtClean="0"/>
              <a:t>подгибку низа;</a:t>
            </a:r>
          </a:p>
          <a:p>
            <a:r>
              <a:rPr lang="ru-RU" b="1" dirty="0" smtClean="0"/>
              <a:t>7. Выполнить </a:t>
            </a:r>
            <a:r>
              <a:rPr lang="ru-RU" b="1" dirty="0" smtClean="0"/>
              <a:t>примерку юбки.</a:t>
            </a:r>
          </a:p>
          <a:p>
            <a:r>
              <a:rPr lang="ru-RU" b="1" dirty="0" smtClean="0"/>
              <a:t>8. Устранить </a:t>
            </a:r>
            <a:r>
              <a:rPr lang="ru-RU" b="1" dirty="0" smtClean="0"/>
              <a:t>дефекты после примерки.</a:t>
            </a:r>
          </a:p>
          <a:p>
            <a:r>
              <a:rPr lang="ru-RU" b="1" dirty="0" smtClean="0"/>
              <a:t>9. Стачать </a:t>
            </a:r>
            <a:r>
              <a:rPr lang="ru-RU" b="1" dirty="0" smtClean="0"/>
              <a:t>боковые срезы.</a:t>
            </a:r>
          </a:p>
          <a:p>
            <a:r>
              <a:rPr lang="ru-RU" b="1" dirty="0" smtClean="0"/>
              <a:t>10. Обработать </a:t>
            </a:r>
            <a:r>
              <a:rPr lang="ru-RU" b="1" dirty="0" smtClean="0"/>
              <a:t>верхний срез </a:t>
            </a:r>
            <a:r>
              <a:rPr lang="ru-RU" b="1" dirty="0" smtClean="0"/>
              <a:t>потайным швом.</a:t>
            </a:r>
            <a:endParaRPr lang="ru-RU" b="1" dirty="0" smtClean="0"/>
          </a:p>
          <a:p>
            <a:r>
              <a:rPr lang="ru-RU" b="1" dirty="0" smtClean="0"/>
              <a:t>11.Подшить </a:t>
            </a:r>
            <a:r>
              <a:rPr lang="ru-RU" b="1" dirty="0" smtClean="0"/>
              <a:t>нижний срез потайным швом.</a:t>
            </a:r>
          </a:p>
          <a:p>
            <a:r>
              <a:rPr lang="ru-RU" b="1" dirty="0" smtClean="0"/>
              <a:t>12. Отутюжить </a:t>
            </a:r>
            <a:r>
              <a:rPr lang="ru-RU" b="1" dirty="0" smtClean="0"/>
              <a:t>готовое изделие.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7229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11.  Изготовление изделия и проверка его качества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857232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Я сшила изделие в соответствии с составленным планом изготовления ( используя материалы учебника), выполнила каждую технологическую операцию, провела влажно- тепловую обработку, проверила качество работы. В процессе пошива юбки я корректировала свою работу и устраняла мелкие недостатки.</a:t>
            </a:r>
          </a:p>
          <a:p>
            <a:r>
              <a:rPr lang="ru-RU" sz="2400" b="1" dirty="0" smtClean="0"/>
              <a:t>Окончательно качество изготовления изделия проверю по критериям, которые мы выработали вместе с учителем перед выполнением проекта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835824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  Самооценка и оценка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/>
              <a:t>Оцениваю сшитую юбку по критериям выбора идеи изделия.</a:t>
            </a:r>
          </a:p>
          <a:p>
            <a:r>
              <a:rPr lang="ru-RU" b="1" dirty="0" smtClean="0"/>
              <a:t>1. Изготовление </a:t>
            </a:r>
            <a:r>
              <a:rPr lang="ru-RU" b="1" dirty="0" smtClean="0"/>
              <a:t>изделия соответствует программе по технологии для 7 класса, все способы обработки мы изучили на уроках технологии.</a:t>
            </a:r>
          </a:p>
          <a:p>
            <a:r>
              <a:rPr lang="ru-RU" b="1" dirty="0" smtClean="0"/>
              <a:t>2. Расход </a:t>
            </a:r>
            <a:r>
              <a:rPr lang="ru-RU" b="1" dirty="0" smtClean="0"/>
              <a:t>ткани небольшой.</a:t>
            </a:r>
          </a:p>
          <a:p>
            <a:r>
              <a:rPr lang="ru-RU" b="1" dirty="0" smtClean="0"/>
              <a:t>3. Конструкция </a:t>
            </a:r>
            <a:r>
              <a:rPr lang="ru-RU" b="1" dirty="0" smtClean="0"/>
              <a:t>юбки довольно простая, в ней нет карманов, складок. Я точно сняла мерки. Выкройку построила тщательно, поэтому примерка прошла без замечаний.</a:t>
            </a:r>
          </a:p>
          <a:p>
            <a:r>
              <a:rPr lang="ru-RU" b="1" dirty="0" smtClean="0"/>
              <a:t>4. На </a:t>
            </a:r>
            <a:r>
              <a:rPr lang="ru-RU" b="1" dirty="0" smtClean="0"/>
              <a:t>пошив изделия ушло немного времени.</a:t>
            </a:r>
          </a:p>
          <a:p>
            <a:r>
              <a:rPr lang="ru-RU" b="1" dirty="0" smtClean="0"/>
              <a:t>5. Вещь </a:t>
            </a:r>
            <a:r>
              <a:rPr lang="ru-RU" b="1" dirty="0" smtClean="0"/>
              <a:t>удобная в носке, не стесняет движений, приятная для тела.</a:t>
            </a:r>
          </a:p>
          <a:p>
            <a:r>
              <a:rPr lang="ru-RU" b="1" dirty="0" smtClean="0"/>
              <a:t>6. Юбка </a:t>
            </a:r>
            <a:r>
              <a:rPr lang="ru-RU" b="1" dirty="0" smtClean="0"/>
              <a:t>модная, функциональная: её можно носить с различными блузками.</a:t>
            </a:r>
          </a:p>
          <a:p>
            <a:r>
              <a:rPr lang="ru-RU" b="1" dirty="0" smtClean="0"/>
              <a:t>7. Красивая</a:t>
            </a:r>
            <a:r>
              <a:rPr lang="ru-RU" b="1" dirty="0" smtClean="0"/>
              <a:t>, яркая расцветка.</a:t>
            </a:r>
          </a:p>
          <a:p>
            <a:r>
              <a:rPr lang="ru-RU" b="1" dirty="0" smtClean="0"/>
              <a:t>8. Юбка </a:t>
            </a:r>
            <a:r>
              <a:rPr lang="ru-RU" b="1" dirty="0" smtClean="0"/>
              <a:t>дешевле промышленных аналогов .</a:t>
            </a:r>
          </a:p>
          <a:p>
            <a:r>
              <a:rPr lang="ru-RU" b="1" dirty="0" smtClean="0"/>
              <a:t>9. Сшита </a:t>
            </a:r>
            <a:r>
              <a:rPr lang="ru-RU" b="1" dirty="0" smtClean="0"/>
              <a:t>из ткани натурального происхождения.</a:t>
            </a:r>
          </a:p>
          <a:p>
            <a:r>
              <a:rPr lang="ru-RU" b="1" dirty="0" smtClean="0"/>
              <a:t>10. За </a:t>
            </a:r>
            <a:r>
              <a:rPr lang="ru-RU" b="1" dirty="0" smtClean="0"/>
              <a:t>изделием несложно ухаживать, так как ткань хорошо стирается, легко утюжится.</a:t>
            </a:r>
          </a:p>
          <a:p>
            <a:r>
              <a:rPr lang="ru-RU" b="1" dirty="0" smtClean="0"/>
              <a:t>По - моему, я справилась с поставленной задачей. Попрошу оценить мою работ у родителей, подруг. Подготовлюсь к защите творческого проекта, в том числе электронной презентации.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Источники </a:t>
            </a:r>
            <a:r>
              <a:rPr lang="ru-RU" b="1" dirty="0" smtClean="0">
                <a:solidFill>
                  <a:srgbClr val="FF0000"/>
                </a:solidFill>
              </a:rPr>
              <a:t>информации, использованные при выполнении проекта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Учебник "Технология"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Интернет-ресурсы.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267571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09" y="1428736"/>
            <a:ext cx="8143933" cy="4214842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endParaRPr lang="ru-RU" sz="2800" dirty="0" smtClean="0"/>
          </a:p>
          <a:p>
            <a:pPr eaLnBrk="1" hangingPunct="1"/>
            <a:endParaRPr lang="ru-RU" sz="2800" dirty="0" smtClean="0"/>
          </a:p>
          <a:p>
            <a:pPr eaLnBrk="1" hangingPunct="1">
              <a:buFontTx/>
              <a:buNone/>
            </a:pPr>
            <a:endParaRPr lang="ru-RU" sz="2800" dirty="0" smtClean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79388" y="4286256"/>
            <a:ext cx="8785225" cy="166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071546"/>
            <a:ext cx="81439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	</a:t>
            </a:r>
            <a:endParaRPr lang="ru-RU" sz="2000" dirty="0" smtClean="0"/>
          </a:p>
          <a:p>
            <a:pPr>
              <a:defRPr/>
            </a:pPr>
            <a:r>
              <a:rPr lang="en-US" sz="2000" dirty="0" smtClean="0"/>
              <a:t>	</a:t>
            </a:r>
            <a:endParaRPr lang="ru-RU" sz="2000" dirty="0" smtClean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28596" y="214290"/>
            <a:ext cx="8501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     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1.Проблемная ситуация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857233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/>
              <a:t>Лето ещё не скоро, но я решила заранее к нему подготовиться и сшить новую модную юбку. Юбка должна быть простого </a:t>
            </a:r>
            <a:r>
              <a:rPr lang="ru-RU" sz="2400" b="1" dirty="0" smtClean="0"/>
              <a:t>актуального </a:t>
            </a:r>
            <a:r>
              <a:rPr lang="ru-RU" sz="2400" b="1" dirty="0" smtClean="0"/>
              <a:t>кроя и в то же время нарядной</a:t>
            </a:r>
            <a:r>
              <a:rPr lang="ru-RU" sz="2400" b="1" dirty="0" smtClean="0"/>
              <a:t>.</a:t>
            </a:r>
            <a:endParaRPr lang="ru-RU" sz="2400" b="1" dirty="0" smtClean="0"/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https://yasnodar.ru/wp-content/uploads/Modnyie-yubki-2016-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yasnodar.ru/wp-content/uploads/Modnyie-yubki-2016-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yasnodar.ru/wp-content/uploads/Modnyie-yubki-2016-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yasnodar.ru/wp-content/uploads/Modnyie-yubki-2016-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yasnodar.ru/wp-content/uploads/Modnyie-yubki-2016-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357430"/>
            <a:ext cx="6715140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428604"/>
            <a:ext cx="4167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2.Цели и задачи проекта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889844"/>
            <a:ext cx="72866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dirty="0" smtClean="0"/>
              <a:t>1. Разработать модель и сшить наряд к </a:t>
            </a:r>
            <a:r>
              <a:rPr lang="ru-RU" sz="2400" dirty="0" smtClean="0"/>
              <a:t>лету.</a:t>
            </a:r>
            <a:endParaRPr lang="ru-RU" sz="2400" dirty="0" smtClean="0"/>
          </a:p>
          <a:p>
            <a:pPr algn="just" fontAlgn="base"/>
            <a:r>
              <a:rPr lang="ru-RU" sz="2400" dirty="0" smtClean="0"/>
              <a:t>2. Провести исследование и разработать эскиз моего проектного изделия.</a:t>
            </a:r>
          </a:p>
          <a:p>
            <a:pPr algn="just" fontAlgn="base"/>
            <a:r>
              <a:rPr lang="ru-RU" sz="2400" dirty="0" smtClean="0"/>
              <a:t>3. Организовать рабочее место.</a:t>
            </a:r>
          </a:p>
          <a:p>
            <a:pPr algn="just" fontAlgn="base"/>
            <a:r>
              <a:rPr lang="ru-RU" sz="2400" dirty="0" smtClean="0"/>
              <a:t>4. Подобрать инструменты и приспособления для различных швейных операций.</a:t>
            </a:r>
          </a:p>
          <a:p>
            <a:pPr algn="just" fontAlgn="base"/>
            <a:r>
              <a:rPr lang="ru-RU" sz="2400" dirty="0" smtClean="0"/>
              <a:t>5. Изготовить выкройку швейного изделия.</a:t>
            </a:r>
          </a:p>
          <a:p>
            <a:pPr algn="just" fontAlgn="base"/>
            <a:r>
              <a:rPr lang="ru-RU" sz="2400" dirty="0" smtClean="0"/>
              <a:t>6. Подобрать ткань для изделия.</a:t>
            </a:r>
          </a:p>
          <a:p>
            <a:pPr algn="just" fontAlgn="base"/>
            <a:r>
              <a:rPr lang="ru-RU" sz="2400" dirty="0" smtClean="0"/>
              <a:t>7. Раскроить ткань.</a:t>
            </a:r>
          </a:p>
          <a:p>
            <a:pPr algn="just" fontAlgn="base"/>
            <a:r>
              <a:rPr lang="ru-RU" sz="2400" dirty="0" smtClean="0"/>
              <a:t>8. Подготовить изделие к примерке и провести примерку.</a:t>
            </a:r>
          </a:p>
          <a:p>
            <a:pPr algn="just" fontAlgn="base"/>
            <a:r>
              <a:rPr lang="ru-RU" sz="2400" dirty="0" smtClean="0"/>
              <a:t>9. Обработать изделие после примерки.</a:t>
            </a:r>
          </a:p>
          <a:p>
            <a:pPr algn="just" fontAlgn="base"/>
            <a:r>
              <a:rPr lang="ru-RU" sz="2400" dirty="0" smtClean="0"/>
              <a:t>10. Контролировать качество своей работы.</a:t>
            </a:r>
          </a:p>
          <a:p>
            <a:pPr algn="just" fontAlgn="base"/>
            <a:r>
              <a:rPr lang="ru-RU" sz="2400" dirty="0" smtClean="0"/>
              <a:t>11. Оценить качество готовой </a:t>
            </a:r>
            <a:r>
              <a:rPr lang="ru-RU" sz="2400" dirty="0" smtClean="0"/>
              <a:t>изделия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142985"/>
            <a:ext cx="8501122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     </a:t>
            </a:r>
            <a:endParaRPr lang="ru-RU" sz="28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54000"/>
            <a:ext cx="8858280" cy="3460752"/>
          </a:xfrm>
          <a:prstGeom prst="rect">
            <a:avLst/>
          </a:prstGeom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7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285728"/>
            <a:ext cx="2793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 3.Исследование</a:t>
            </a:r>
            <a:endParaRPr lang="ru-RU" sz="2800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28596" y="0"/>
            <a:ext cx="7391109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,,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57158" y="0"/>
            <a:ext cx="828680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785794"/>
            <a:ext cx="8429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714356"/>
            <a:ext cx="8715436" cy="48936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</a:t>
            </a:r>
            <a:r>
              <a:rPr lang="ru-RU" sz="2400" b="1" dirty="0" smtClean="0"/>
              <a:t>Сначала </a:t>
            </a:r>
            <a:r>
              <a:rPr lang="ru-RU" sz="2400" b="1" dirty="0" smtClean="0"/>
              <a:t>я посмотрела журналы мод, соответствующие сайты Интернета, затем посетила магазины и ознакомилась с ассортиментом нарядной одежды для девушек моего возраста. Выбор мне не понравился: если вещь недорогая, то она немодная, а всё красивое стоит очень дорого. К тому же выходные наряды </a:t>
            </a:r>
            <a:r>
              <a:rPr lang="ru-RU" sz="2400" b="1" dirty="0" smtClean="0"/>
              <a:t>слишком яркие</a:t>
            </a:r>
            <a:r>
              <a:rPr lang="ru-RU" sz="2400" b="1" dirty="0" smtClean="0"/>
              <a:t>, броские, а я хотела бы её носить и после лета.</a:t>
            </a:r>
          </a:p>
          <a:p>
            <a:r>
              <a:rPr lang="ru-RU" sz="2400" b="1" dirty="0" smtClean="0"/>
              <a:t>   Родители </a:t>
            </a:r>
            <a:r>
              <a:rPr lang="ru-RU" sz="2400" b="1" dirty="0" smtClean="0"/>
              <a:t>мне посоветовали сшить </a:t>
            </a:r>
            <a:r>
              <a:rPr lang="ru-RU" sz="2400" b="1" dirty="0" smtClean="0"/>
              <a:t>лёгкую струящуюся юбку. </a:t>
            </a:r>
            <a:r>
              <a:rPr lang="ru-RU" sz="2400" b="1" dirty="0" smtClean="0"/>
              <a:t>Юбку я сошью на уроках </a:t>
            </a:r>
            <a:r>
              <a:rPr lang="ru-RU" sz="2400" b="1" dirty="0" smtClean="0"/>
              <a:t>технологии. На уроках технологии мы научились делать выкройку прямой юбки. Но я знаю, что ещё бывают юбки </a:t>
            </a:r>
            <a:r>
              <a:rPr lang="ru-RU" sz="2400" b="1" dirty="0" err="1" smtClean="0"/>
              <a:t>клиньевые</a:t>
            </a:r>
            <a:r>
              <a:rPr lang="ru-RU" sz="2400" b="1" dirty="0" smtClean="0"/>
              <a:t>  и солнце-клёш. В результате исследования и придумала несколько </a:t>
            </a:r>
            <a:r>
              <a:rPr lang="ru-RU" sz="2400" b="1" dirty="0" err="1" smtClean="0"/>
              <a:t>моделий</a:t>
            </a:r>
            <a:r>
              <a:rPr lang="ru-RU" sz="2400" b="1" dirty="0" smtClean="0"/>
              <a:t> поясного изделия.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285728"/>
            <a:ext cx="4474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4.Первоначальные идеи</a:t>
            </a:r>
            <a:endParaRPr lang="ru-RU" sz="2800" dirty="0"/>
          </a:p>
        </p:txBody>
      </p:sp>
      <p:sp>
        <p:nvSpPr>
          <p:cNvPr id="27655" name="AutoShape 7" descr="https://www.baby.ru/storage/c/1/3/4/1101100.1936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7" name="AutoShape 9" descr="https://www.baby.ru/storage/c/1/3/4/1101100.1936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9" name="AutoShape 11" descr="https://www.baby.ru/storage/c/1/3/4/1101100.1936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1" name="AutoShape 13" descr="https://www.baby.ru/storage/c/1/3/4/1101100.1936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3" name="AutoShape 15" descr="https://www.baby.ru/storage/c/1/3/4/1101100.1936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5" name="AutoShape 17" descr="https://www.baby.ru/storage/c/1/3/4/1101100.1936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7" name="AutoShape 19" descr="https://www.baby.ru/storage/c/1/3/4/1101100.1936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9" name="AutoShape 21" descr="https://www.baby.ru/storage/c/1/3/4/1101100.1936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1" name="AutoShape 23" descr="https://www.baby.ru/storage/c/1/3/4/1101100.1936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42910" y="1000108"/>
            <a:ext cx="7715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rgbClr val="FF0000"/>
                </a:solidFill>
              </a:rPr>
              <a:t>Модель №1</a:t>
            </a:r>
          </a:p>
          <a:p>
            <a:pPr algn="just"/>
            <a:r>
              <a:rPr lang="ru-RU" b="1" dirty="0" smtClean="0"/>
              <a:t>Юбка </a:t>
            </a:r>
            <a:r>
              <a:rPr lang="ru-RU" b="1" dirty="0" smtClean="0"/>
              <a:t>солнце – </a:t>
            </a:r>
            <a:r>
              <a:rPr lang="ru-RU" b="1" dirty="0" err="1" smtClean="0"/>
              <a:t>клёшь</a:t>
            </a:r>
            <a:r>
              <a:rPr lang="ru-RU" b="1" dirty="0" smtClean="0"/>
              <a:t>. У </a:t>
            </a:r>
            <a:r>
              <a:rPr lang="ru-RU" b="1" dirty="0" smtClean="0"/>
              <a:t>неё Образуются</a:t>
            </a:r>
            <a:r>
              <a:rPr lang="ru-RU" b="1" dirty="0" smtClean="0"/>
              <a:t> красивые мягкие сборки,</a:t>
            </a:r>
          </a:p>
          <a:p>
            <a:pPr algn="just"/>
            <a:r>
              <a:rPr lang="ru-RU" b="1" dirty="0" smtClean="0"/>
              <a:t>Которые называются “</a:t>
            </a:r>
            <a:r>
              <a:rPr lang="ru-RU" b="1" dirty="0" err="1" smtClean="0"/>
              <a:t>фальды</a:t>
            </a:r>
            <a:r>
              <a:rPr lang="ru-RU" b="1" dirty="0" smtClean="0"/>
              <a:t>”.В </a:t>
            </a:r>
            <a:r>
              <a:rPr lang="ru-RU" b="1" dirty="0" smtClean="0"/>
              <a:t>такой Юбке </a:t>
            </a:r>
            <a:r>
              <a:rPr lang="ru-RU" b="1" dirty="0" smtClean="0"/>
              <a:t>здорово кружиться. Правда, </a:t>
            </a:r>
            <a:r>
              <a:rPr lang="ru-RU" b="1" dirty="0" smtClean="0"/>
              <a:t>для Неё </a:t>
            </a:r>
            <a:r>
              <a:rPr lang="ru-RU" b="1" dirty="0" smtClean="0"/>
              <a:t>нужно много ткани </a:t>
            </a:r>
          </a:p>
          <a:p>
            <a:pPr algn="just" fontAlgn="base"/>
            <a:endParaRPr lang="ru-RU" dirty="0"/>
          </a:p>
        </p:txBody>
      </p:sp>
      <p:sp>
        <p:nvSpPr>
          <p:cNvPr id="12290" name="AutoShape 2" descr="https://images.shafastatic.net/98726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14554"/>
            <a:ext cx="5499107" cy="41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07236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rgbClr val="FF0000"/>
                </a:solidFill>
              </a:rPr>
              <a:t>Модель №2</a:t>
            </a:r>
          </a:p>
          <a:p>
            <a:r>
              <a:rPr lang="ru-RU" sz="2000" dirty="0" smtClean="0"/>
              <a:t>    </a:t>
            </a:r>
            <a:r>
              <a:rPr lang="ru-RU" sz="2000" b="1" dirty="0" smtClean="0"/>
              <a:t>Прямая юбка – </a:t>
            </a:r>
            <a:r>
              <a:rPr lang="ru-RU" sz="2000" b="1" dirty="0" smtClean="0"/>
              <a:t>карандаш длиной </a:t>
            </a:r>
            <a:r>
              <a:rPr lang="ru-RU" sz="2000" b="1" dirty="0" smtClean="0"/>
              <a:t>выше </a:t>
            </a:r>
            <a:r>
              <a:rPr lang="ru-RU" sz="2000" b="1" u="sng" dirty="0" smtClean="0"/>
              <a:t>колена со средним швом </a:t>
            </a:r>
            <a:r>
              <a:rPr lang="ru-RU" sz="2000" b="1" u="sng" dirty="0" smtClean="0"/>
              <a:t>на </a:t>
            </a:r>
            <a:r>
              <a:rPr lang="ru-RU" sz="2000" b="1" dirty="0" smtClean="0"/>
              <a:t>Заднем </a:t>
            </a:r>
            <a:r>
              <a:rPr lang="ru-RU" sz="2000" b="1" dirty="0" smtClean="0"/>
              <a:t>полотнище. В среднем шве –</a:t>
            </a:r>
          </a:p>
          <a:p>
            <a:r>
              <a:rPr lang="ru-RU" sz="2000" b="1" dirty="0" smtClean="0"/>
              <a:t>Застёжка- молния и </a:t>
            </a:r>
            <a:r>
              <a:rPr lang="ru-RU" sz="2000" b="1" dirty="0" smtClean="0"/>
              <a:t>разрез.</a:t>
            </a:r>
            <a:r>
              <a:rPr lang="ru-RU" sz="2000" b="1" dirty="0" smtClean="0"/>
              <a:t> </a:t>
            </a:r>
          </a:p>
          <a:p>
            <a:pPr algn="just" fontAlgn="base"/>
            <a:endParaRPr lang="ru-RU" sz="2000" dirty="0"/>
          </a:p>
        </p:txBody>
      </p:sp>
      <p:sp>
        <p:nvSpPr>
          <p:cNvPr id="11266" name="AutoShape 2" descr="http://ae01.alicdn.com/kf/HTB10541NVXXXXXYXpXXq6xXFXXXg.jpg_q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2"/>
            <a:ext cx="557054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64399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rgbClr val="FF0000"/>
                </a:solidFill>
              </a:rPr>
              <a:t>Модель №3</a:t>
            </a:r>
          </a:p>
          <a:p>
            <a:pPr fontAlgn="base"/>
            <a:r>
              <a:rPr lang="ru-RU" sz="2000" dirty="0" smtClean="0"/>
              <a:t> 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857232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Юбка – </a:t>
            </a:r>
            <a:r>
              <a:rPr lang="ru-RU" b="1" dirty="0" err="1" smtClean="0"/>
              <a:t>восьмиклинка</a:t>
            </a:r>
            <a:r>
              <a:rPr lang="ru-RU" b="1" dirty="0" smtClean="0"/>
              <a:t> </a:t>
            </a:r>
            <a:r>
              <a:rPr lang="ru-RU" b="1" dirty="0" smtClean="0"/>
              <a:t>с одинаковыми </a:t>
            </a:r>
            <a:r>
              <a:rPr lang="ru-RU" b="1" dirty="0" smtClean="0"/>
              <a:t>клиньями, </a:t>
            </a:r>
            <a:r>
              <a:rPr lang="ru-RU" b="1" dirty="0" smtClean="0"/>
              <a:t>довольно сильно </a:t>
            </a:r>
            <a:r>
              <a:rPr lang="ru-RU" b="1" dirty="0" smtClean="0"/>
              <a:t>расширенными книзу. </a:t>
            </a:r>
            <a:r>
              <a:rPr lang="ru-RU" b="1" dirty="0" smtClean="0"/>
              <a:t>Для Такой </a:t>
            </a:r>
            <a:r>
              <a:rPr lang="ru-RU" b="1" dirty="0" smtClean="0"/>
              <a:t>юбки нужно много ткани. </a:t>
            </a:r>
            <a:endParaRPr lang="ru-RU" b="1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3286148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357166"/>
            <a:ext cx="6964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Критерии выбора идеи изделия</a:t>
            </a:r>
            <a:endParaRPr lang="ru-RU" sz="2800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0"/>
            <a:ext cx="77153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entury Gothic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857232"/>
            <a:ext cx="86439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/>
              <a:t>1. Технология изготовления соответствует программе </a:t>
            </a:r>
            <a:r>
              <a:rPr lang="ru-RU" sz="2400" dirty="0" smtClean="0"/>
              <a:t>7 </a:t>
            </a:r>
            <a:r>
              <a:rPr lang="ru-RU" sz="2400" dirty="0" smtClean="0"/>
              <a:t>класса.</a:t>
            </a:r>
          </a:p>
          <a:p>
            <a:pPr fontAlgn="base"/>
            <a:r>
              <a:rPr lang="ru-RU" sz="2400" dirty="0" smtClean="0"/>
              <a:t>2. Экономный расход ткани.</a:t>
            </a:r>
          </a:p>
          <a:p>
            <a:pPr fontAlgn="base"/>
            <a:r>
              <a:rPr lang="ru-RU" sz="2400" dirty="0" smtClean="0"/>
              <a:t>3. Простая конструкция.</a:t>
            </a:r>
          </a:p>
          <a:p>
            <a:pPr fontAlgn="base"/>
            <a:r>
              <a:rPr lang="ru-RU" sz="2400" dirty="0" smtClean="0"/>
              <a:t>4. Быстрое в изготовлении.</a:t>
            </a:r>
          </a:p>
          <a:p>
            <a:pPr fontAlgn="base"/>
            <a:r>
              <a:rPr lang="ru-RU" sz="2400" dirty="0" smtClean="0"/>
              <a:t>5. Удобное в носке (не стесняет движений).</a:t>
            </a:r>
          </a:p>
          <a:p>
            <a:pPr fontAlgn="base"/>
            <a:r>
              <a:rPr lang="ru-RU" sz="2400" dirty="0" smtClean="0"/>
              <a:t>6. Модное.</a:t>
            </a:r>
          </a:p>
          <a:p>
            <a:pPr fontAlgn="base"/>
            <a:r>
              <a:rPr lang="ru-RU" sz="2400" dirty="0" smtClean="0"/>
              <a:t>7. </a:t>
            </a:r>
            <a:r>
              <a:rPr lang="ru-RU" sz="2400" dirty="0" smtClean="0"/>
              <a:t>Красивая </a:t>
            </a:r>
            <a:r>
              <a:rPr lang="ru-RU" sz="2400" dirty="0" smtClean="0"/>
              <a:t>я</a:t>
            </a:r>
            <a:r>
              <a:rPr lang="ru-RU" sz="2400" dirty="0" smtClean="0"/>
              <a:t>ркая расцветка.</a:t>
            </a:r>
            <a:endParaRPr lang="ru-RU" sz="2400" dirty="0" smtClean="0"/>
          </a:p>
          <a:p>
            <a:pPr fontAlgn="base"/>
            <a:r>
              <a:rPr lang="ru-RU" sz="2400" dirty="0" smtClean="0"/>
              <a:t>8. </a:t>
            </a:r>
            <a:r>
              <a:rPr lang="ru-RU" sz="2400" dirty="0" smtClean="0"/>
              <a:t>Недорогое в изготовлении.</a:t>
            </a:r>
            <a:endParaRPr lang="ru-RU" sz="2400" dirty="0" smtClean="0"/>
          </a:p>
          <a:p>
            <a:pPr fontAlgn="base"/>
            <a:r>
              <a:rPr lang="ru-RU" sz="2400" dirty="0" smtClean="0"/>
              <a:t>9. Не вредит </a:t>
            </a:r>
            <a:r>
              <a:rPr lang="ru-RU" sz="2400" dirty="0" smtClean="0"/>
              <a:t>здоровью (из натурального материала)</a:t>
            </a:r>
            <a:endParaRPr lang="ru-RU" sz="2400" dirty="0" smtClean="0"/>
          </a:p>
          <a:p>
            <a:pPr fontAlgn="base"/>
            <a:r>
              <a:rPr lang="ru-RU" sz="2400" dirty="0" smtClean="0"/>
              <a:t>10. Несложное в уходе.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14290"/>
            <a:ext cx="3802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Выбор лучшей идеи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642918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/>
              <a:t>Я проанализировала все модели на соответствие критериям выбора.</a:t>
            </a:r>
          </a:p>
          <a:p>
            <a:pPr fontAlgn="base"/>
            <a:r>
              <a:rPr lang="ru-RU" sz="2400" dirty="0" smtClean="0"/>
              <a:t>Решила: победила модель 1- юбка </a:t>
            </a:r>
            <a:r>
              <a:rPr lang="ru-RU" sz="2400" dirty="0" err="1" smtClean="0"/>
              <a:t>полусолнце</a:t>
            </a:r>
            <a:r>
              <a:rPr lang="ru-RU" sz="2400" dirty="0" smtClean="0"/>
              <a:t>. Такая юбка всегда в моде. Её можно носить с любыми блузками.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7" y="2714620"/>
            <a:ext cx="4429156" cy="364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990</TotalTime>
  <Words>548</Words>
  <Application>Microsoft Office PowerPoint</Application>
  <PresentationFormat>Экран (4:3)</PresentationFormat>
  <Paragraphs>163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                 Творческий проект          «Наряд для семейного обеда»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</dc:creator>
  <cp:lastModifiedBy>Надежда</cp:lastModifiedBy>
  <cp:revision>138</cp:revision>
  <dcterms:modified xsi:type="dcterms:W3CDTF">2020-03-17T19:18:32Z</dcterms:modified>
</cp:coreProperties>
</file>