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 varScale="1">
        <p:scale>
          <a:sx n="99" d="100"/>
          <a:sy n="99" d="100"/>
        </p:scale>
        <p:origin x="3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CA4D5-813E-4DBC-9302-0A088660ACB0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5CC81-F6C9-4A90-9D79-094B6FD9E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55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BC0B-0072-4D9E-839E-6521EDBA1549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AC19F-E8CE-4B2A-AC54-AA721D668B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prstClr val="white">
                    <a:lumMod val="65000"/>
                  </a:prst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prstClr val="white">
                  <a:lumMod val="6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42852"/>
            <a:ext cx="8001056" cy="65722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4" name="Рисунок 13" descr="0_75db1_f31d2d9c_L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4282" y="142852"/>
            <a:ext cx="1524003" cy="1063754"/>
          </a:xfrm>
          <a:prstGeom prst="rect">
            <a:avLst/>
          </a:prstGeom>
        </p:spPr>
      </p:pic>
      <p:pic>
        <p:nvPicPr>
          <p:cNvPr id="16" name="Рисунок 15" descr="0_75db1_f31d2d9c_L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4282" y="1571612"/>
            <a:ext cx="1524003" cy="1063754"/>
          </a:xfrm>
          <a:prstGeom prst="rect">
            <a:avLst/>
          </a:prstGeom>
        </p:spPr>
      </p:pic>
      <p:pic>
        <p:nvPicPr>
          <p:cNvPr id="17" name="Рисунок 16" descr="0_75db1_f31d2d9c_L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4282" y="2928934"/>
            <a:ext cx="1524003" cy="1063754"/>
          </a:xfrm>
          <a:prstGeom prst="rect">
            <a:avLst/>
          </a:prstGeom>
        </p:spPr>
      </p:pic>
      <p:pic>
        <p:nvPicPr>
          <p:cNvPr id="18" name="Рисунок 17" descr="0_75db1_f31d2d9c_L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4282" y="4286256"/>
            <a:ext cx="1524003" cy="1063754"/>
          </a:xfrm>
          <a:prstGeom prst="rect">
            <a:avLst/>
          </a:prstGeom>
        </p:spPr>
      </p:pic>
      <p:pic>
        <p:nvPicPr>
          <p:cNvPr id="19" name="Рисунок 18" descr="0_75db1_f31d2d9c_L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4282" y="5572140"/>
            <a:ext cx="1524003" cy="10637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992" y="188640"/>
            <a:ext cx="61206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Множественное число существительных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1412776"/>
            <a:ext cx="746432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Изменяется только артикль (для </a:t>
            </a:r>
            <a:r>
              <a:rPr lang="ru-RU" sz="3600" dirty="0" err="1" smtClean="0"/>
              <a:t>множ</a:t>
            </a:r>
            <a:r>
              <a:rPr lang="ru-RU" sz="3600" dirty="0" smtClean="0"/>
              <a:t>. числа – </a:t>
            </a:r>
            <a:r>
              <a:rPr lang="en-US" sz="3600" b="1" dirty="0" smtClean="0"/>
              <a:t>die</a:t>
            </a:r>
            <a:r>
              <a:rPr lang="en-US" sz="3600" dirty="0" smtClean="0"/>
              <a:t>)</a:t>
            </a:r>
            <a:r>
              <a:rPr lang="ru-RU" sz="3600" dirty="0" smtClean="0"/>
              <a:t>:</a:t>
            </a:r>
          </a:p>
          <a:p>
            <a:pPr marL="571500" indent="-571500"/>
            <a:r>
              <a:rPr lang="ru-RU" sz="3600" dirty="0" smtClean="0"/>
              <a:t>-муж. и ср. род на «</a:t>
            </a:r>
            <a:r>
              <a:rPr lang="en-US" sz="3600" dirty="0" err="1" smtClean="0"/>
              <a:t>er</a:t>
            </a:r>
            <a:r>
              <a:rPr lang="ru-RU" sz="3600" dirty="0" smtClean="0"/>
              <a:t>»</a:t>
            </a:r>
            <a:r>
              <a:rPr lang="en-US" sz="3600" dirty="0" smtClean="0"/>
              <a:t>, </a:t>
            </a:r>
            <a:r>
              <a:rPr lang="ru-RU" sz="3600" dirty="0" smtClean="0"/>
              <a:t>«</a:t>
            </a:r>
            <a:r>
              <a:rPr lang="en-US" sz="3600" dirty="0" smtClean="0"/>
              <a:t>en</a:t>
            </a:r>
            <a:r>
              <a:rPr lang="ru-RU" sz="3600" dirty="0" smtClean="0"/>
              <a:t>» и «</a:t>
            </a:r>
            <a:r>
              <a:rPr lang="en-US" sz="3600" dirty="0" smtClean="0"/>
              <a:t>el</a:t>
            </a:r>
            <a:r>
              <a:rPr lang="ru-RU" sz="3600" dirty="0" smtClean="0"/>
              <a:t>»</a:t>
            </a:r>
          </a:p>
          <a:p>
            <a:r>
              <a:rPr lang="en-US" sz="3600" dirty="0" smtClean="0"/>
              <a:t>Der Lehrer – die Lehrer</a:t>
            </a:r>
          </a:p>
          <a:p>
            <a:r>
              <a:rPr lang="en-US" sz="3600" dirty="0" smtClean="0"/>
              <a:t>Das </a:t>
            </a:r>
            <a:r>
              <a:rPr lang="en-US" sz="3600" dirty="0" err="1" smtClean="0"/>
              <a:t>Sessel</a:t>
            </a:r>
            <a:r>
              <a:rPr lang="en-US" sz="3600" dirty="0" smtClean="0"/>
              <a:t> – die </a:t>
            </a:r>
            <a:r>
              <a:rPr lang="en-US" sz="3600" dirty="0" err="1" smtClean="0"/>
              <a:t>Sessel</a:t>
            </a:r>
            <a:endParaRPr lang="en-US" sz="3600" dirty="0" smtClean="0"/>
          </a:p>
          <a:p>
            <a:r>
              <a:rPr lang="ru-RU" sz="3600" dirty="0" smtClean="0"/>
              <a:t>Иногда добавляют умляут:</a:t>
            </a:r>
          </a:p>
          <a:p>
            <a:r>
              <a:rPr lang="en-US" sz="3600" dirty="0" smtClean="0"/>
              <a:t>Der Garten – die Garten</a:t>
            </a:r>
          </a:p>
          <a:p>
            <a:pPr marL="571500" indent="-571500">
              <a:buFontTx/>
              <a:buChar char="-"/>
            </a:pPr>
            <a:r>
              <a:rPr lang="ru-RU" sz="3600" dirty="0" smtClean="0"/>
              <a:t>с суффиксами «</a:t>
            </a:r>
            <a:r>
              <a:rPr lang="en-US" sz="3600" dirty="0" err="1" smtClean="0"/>
              <a:t>chen</a:t>
            </a:r>
            <a:r>
              <a:rPr lang="ru-RU" sz="3600" dirty="0" smtClean="0"/>
              <a:t>» и «</a:t>
            </a:r>
            <a:r>
              <a:rPr lang="en-US" sz="3600" dirty="0" err="1" smtClean="0"/>
              <a:t>lein</a:t>
            </a:r>
            <a:r>
              <a:rPr lang="ru-RU" sz="3600" dirty="0" smtClean="0"/>
              <a:t>»</a:t>
            </a:r>
          </a:p>
          <a:p>
            <a:r>
              <a:rPr lang="en-US" sz="3600" dirty="0" smtClean="0"/>
              <a:t>Das </a:t>
            </a:r>
            <a:r>
              <a:rPr lang="en-US" sz="3600" dirty="0" err="1" smtClean="0"/>
              <a:t>Madchen</a:t>
            </a:r>
            <a:r>
              <a:rPr lang="en-US" sz="3600" dirty="0" smtClean="0"/>
              <a:t> – die </a:t>
            </a:r>
            <a:r>
              <a:rPr lang="en-US" sz="3600" dirty="0" err="1" smtClean="0"/>
              <a:t>Madchen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000628" y="460287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87824" y="57332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828703" y="572089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15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285728"/>
            <a:ext cx="71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 </a:t>
            </a:r>
            <a:r>
              <a:rPr lang="ru-RU" sz="3600" dirty="0" smtClean="0"/>
              <a:t>Существительные среднего рода и мужского рода:</a:t>
            </a:r>
          </a:p>
          <a:p>
            <a:pPr>
              <a:buFontTx/>
              <a:buChar char="-"/>
            </a:pPr>
            <a:r>
              <a:rPr lang="ru-RU" sz="3600" dirty="0" smtClean="0"/>
              <a:t>Окончание </a:t>
            </a:r>
            <a:r>
              <a:rPr lang="en-US" sz="3600" b="1" dirty="0" smtClean="0"/>
              <a:t>–e </a:t>
            </a:r>
            <a:r>
              <a:rPr lang="ru-RU" sz="3600" b="1" dirty="0" smtClean="0"/>
              <a:t>или –</a:t>
            </a:r>
            <a:r>
              <a:rPr lang="en-US" sz="3600" b="1" dirty="0" err="1" smtClean="0"/>
              <a:t>er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Das Kind – die Kind</a:t>
            </a:r>
            <a:r>
              <a:rPr lang="en-US" sz="3600" b="1" dirty="0" smtClean="0"/>
              <a:t>er </a:t>
            </a:r>
          </a:p>
          <a:p>
            <a:r>
              <a:rPr lang="en-US" sz="3600" dirty="0" smtClean="0"/>
              <a:t>Das </a:t>
            </a:r>
            <a:r>
              <a:rPr lang="en-US" sz="3600" dirty="0" err="1" smtClean="0"/>
              <a:t>Wort</a:t>
            </a:r>
            <a:r>
              <a:rPr lang="en-US" sz="3600" dirty="0" smtClean="0"/>
              <a:t> – die </a:t>
            </a:r>
            <a:r>
              <a:rPr lang="en-US" sz="3600" dirty="0" err="1" smtClean="0"/>
              <a:t>Worter</a:t>
            </a:r>
            <a:endParaRPr lang="en-US" sz="3600" dirty="0" smtClean="0"/>
          </a:p>
          <a:p>
            <a:r>
              <a:rPr lang="en-US" sz="3600" dirty="0" err="1" smtClean="0"/>
              <a:t>Der</a:t>
            </a:r>
            <a:r>
              <a:rPr lang="en-US" sz="3600" dirty="0" smtClean="0"/>
              <a:t> </a:t>
            </a:r>
            <a:r>
              <a:rPr lang="en-US" sz="3600" dirty="0" err="1" smtClean="0"/>
              <a:t>Tisch</a:t>
            </a:r>
            <a:r>
              <a:rPr lang="en-US" sz="3600" dirty="0" smtClean="0"/>
              <a:t> – die </a:t>
            </a:r>
            <a:r>
              <a:rPr lang="en-US" sz="3600" dirty="0" err="1" smtClean="0"/>
              <a:t>Tisch</a:t>
            </a:r>
            <a:r>
              <a:rPr lang="en-US" sz="3600" b="1" dirty="0" err="1" smtClean="0"/>
              <a:t>e</a:t>
            </a:r>
            <a:endParaRPr lang="en-US" sz="3600" b="1" dirty="0" smtClean="0"/>
          </a:p>
          <a:p>
            <a:r>
              <a:rPr lang="en-US" sz="3600" dirty="0" err="1" smtClean="0"/>
              <a:t>Der</a:t>
            </a:r>
            <a:r>
              <a:rPr lang="en-US" sz="3600" dirty="0" smtClean="0"/>
              <a:t> </a:t>
            </a:r>
            <a:r>
              <a:rPr lang="en-US" sz="3600" dirty="0" err="1" smtClean="0"/>
              <a:t>Stuhl</a:t>
            </a:r>
            <a:r>
              <a:rPr lang="en-US" sz="3600" dirty="0" smtClean="0"/>
              <a:t> – die </a:t>
            </a:r>
            <a:r>
              <a:rPr lang="en-US" sz="3600" dirty="0" err="1" smtClean="0"/>
              <a:t>Stuhle</a:t>
            </a:r>
            <a:endParaRPr lang="en-US" sz="3600" dirty="0" smtClean="0"/>
          </a:p>
          <a:p>
            <a:pPr algn="ctr"/>
            <a:r>
              <a:rPr lang="ru-RU" sz="3600" dirty="0" smtClean="0"/>
              <a:t>Если в корне </a:t>
            </a:r>
            <a:r>
              <a:rPr lang="en-US" sz="3600" dirty="0" smtClean="0"/>
              <a:t>a, o, u – </a:t>
            </a:r>
          </a:p>
          <a:p>
            <a:pPr algn="ctr"/>
            <a:r>
              <a:rPr lang="ru-RU" sz="3600" dirty="0" smtClean="0"/>
              <a:t>принимают </a:t>
            </a:r>
            <a:r>
              <a:rPr lang="en-US" sz="3600" dirty="0" smtClean="0"/>
              <a:t>a, o, u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pPr algn="just"/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857884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286512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715140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0628" y="24288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929190" y="35004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285728"/>
            <a:ext cx="71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3. </a:t>
            </a:r>
            <a:r>
              <a:rPr lang="ru-RU" sz="3600" dirty="0" smtClean="0"/>
              <a:t>Существительные женского рода:</a:t>
            </a:r>
          </a:p>
          <a:p>
            <a:pPr>
              <a:buFontTx/>
              <a:buChar char="-"/>
            </a:pPr>
            <a:r>
              <a:rPr lang="ru-RU" sz="3600" dirty="0" smtClean="0"/>
              <a:t>Односложные существительные: </a:t>
            </a:r>
          </a:p>
          <a:p>
            <a:r>
              <a:rPr lang="ru-RU" sz="3600" dirty="0" smtClean="0"/>
              <a:t>окончание </a:t>
            </a:r>
            <a:r>
              <a:rPr lang="ru-RU" sz="3600" b="1" dirty="0" smtClean="0"/>
              <a:t>–е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pPr algn="just"/>
            <a:r>
              <a:rPr lang="en-US" sz="3600" dirty="0" smtClean="0"/>
              <a:t>Die Wand – die </a:t>
            </a:r>
            <a:r>
              <a:rPr lang="en-US" sz="3600" dirty="0" err="1" smtClean="0"/>
              <a:t>Wand</a:t>
            </a:r>
            <a:r>
              <a:rPr lang="en-US" sz="3600" b="1" dirty="0" err="1" smtClean="0"/>
              <a:t>e</a:t>
            </a:r>
            <a:endParaRPr lang="en-US" sz="3600" b="1" dirty="0" smtClean="0"/>
          </a:p>
          <a:p>
            <a:pPr algn="just">
              <a:buFontTx/>
              <a:buChar char="-"/>
            </a:pPr>
            <a:r>
              <a:rPr lang="ru-RU" sz="3600" dirty="0" smtClean="0"/>
              <a:t>Все остальные:</a:t>
            </a:r>
          </a:p>
          <a:p>
            <a:pPr algn="just"/>
            <a:r>
              <a:rPr lang="ru-RU" sz="3600" dirty="0" smtClean="0"/>
              <a:t>окончание </a:t>
            </a:r>
            <a:r>
              <a:rPr lang="ru-RU" sz="3600" b="1" dirty="0" smtClean="0"/>
              <a:t>–</a:t>
            </a:r>
            <a:r>
              <a:rPr lang="en-US" sz="3600" b="1" dirty="0" smtClean="0"/>
              <a:t>en </a:t>
            </a:r>
          </a:p>
          <a:p>
            <a:pPr algn="just"/>
            <a:r>
              <a:rPr lang="en-US" sz="3600" dirty="0" smtClean="0"/>
              <a:t>Die </a:t>
            </a:r>
            <a:r>
              <a:rPr lang="en-US" sz="3600" dirty="0" err="1" smtClean="0"/>
              <a:t>Blume</a:t>
            </a:r>
            <a:r>
              <a:rPr lang="en-US" sz="3600" dirty="0" smtClean="0"/>
              <a:t> – die </a:t>
            </a:r>
            <a:r>
              <a:rPr lang="en-US" sz="3600" dirty="0" err="1" smtClean="0"/>
              <a:t>Blum</a:t>
            </a:r>
            <a:r>
              <a:rPr lang="en-US" sz="3600" b="1" dirty="0" err="1" smtClean="0"/>
              <a:t>en</a:t>
            </a:r>
            <a:endParaRPr lang="en-US" sz="3600" b="1" dirty="0" smtClean="0"/>
          </a:p>
          <a:p>
            <a:pPr algn="just"/>
            <a:r>
              <a:rPr lang="en-US" sz="3600" dirty="0" smtClean="0"/>
              <a:t>Die </a:t>
            </a:r>
            <a:r>
              <a:rPr lang="en-US" sz="3600" dirty="0" err="1" smtClean="0"/>
              <a:t>Ubung</a:t>
            </a:r>
            <a:r>
              <a:rPr lang="en-US" sz="3600" dirty="0" smtClean="0"/>
              <a:t> – die </a:t>
            </a:r>
            <a:r>
              <a:rPr lang="en-US" sz="3600" dirty="0" err="1" smtClean="0"/>
              <a:t>Ubung</a:t>
            </a:r>
            <a:r>
              <a:rPr lang="en-US" sz="3600" b="1" dirty="0" err="1" smtClean="0"/>
              <a:t>en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72066" y="24288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500298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857752" y="45005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285728"/>
            <a:ext cx="71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4.</a:t>
            </a:r>
            <a:r>
              <a:rPr lang="ru-RU" sz="3600" dirty="0" smtClean="0"/>
              <a:t> В немецком языке существует понятие рода у существительных, обозначающих профессии: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43636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57356" y="2214554"/>
          <a:ext cx="6929486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4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4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Мужской</a:t>
                      </a:r>
                      <a:r>
                        <a:rPr lang="ru-RU" sz="3600" b="1" baseline="0" dirty="0" smtClean="0"/>
                        <a:t> род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Женский род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Der</a:t>
                      </a:r>
                      <a:r>
                        <a:rPr lang="en-US" sz="3600" dirty="0" smtClean="0"/>
                        <a:t> Lehrer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Die </a:t>
                      </a:r>
                      <a:r>
                        <a:rPr lang="en-US" sz="3600" dirty="0" err="1" smtClean="0"/>
                        <a:t>Lehrer</a:t>
                      </a:r>
                      <a:r>
                        <a:rPr lang="en-US" sz="3600" b="1" dirty="0" err="1" smtClean="0"/>
                        <a:t>in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Der</a:t>
                      </a:r>
                      <a:r>
                        <a:rPr lang="en-US" sz="3600" dirty="0" smtClean="0"/>
                        <a:t> </a:t>
                      </a:r>
                      <a:r>
                        <a:rPr lang="en-US" sz="3600" dirty="0" err="1" smtClean="0"/>
                        <a:t>Arzt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Die </a:t>
                      </a:r>
                      <a:r>
                        <a:rPr lang="en-US" sz="3600" dirty="0" err="1" smtClean="0"/>
                        <a:t>Arzt</a:t>
                      </a:r>
                      <a:r>
                        <a:rPr lang="en-US" sz="3600" b="1" dirty="0" err="1" smtClean="0"/>
                        <a:t>in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err="1" smtClean="0"/>
                        <a:t>Der</a:t>
                      </a:r>
                      <a:r>
                        <a:rPr lang="en-US" sz="3600" dirty="0" smtClean="0"/>
                        <a:t> Pilot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Die </a:t>
                      </a:r>
                      <a:r>
                        <a:rPr lang="en-US" sz="3600" dirty="0" err="1" smtClean="0"/>
                        <a:t>Pilot</a:t>
                      </a:r>
                      <a:r>
                        <a:rPr lang="en-US" sz="3600" b="1" dirty="0" err="1" smtClean="0"/>
                        <a:t>in</a:t>
                      </a:r>
                      <a:endParaRPr lang="ru-RU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57356" y="4857760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Множественное число </a:t>
            </a:r>
            <a:r>
              <a:rPr lang="ru-RU" sz="3600" b="1" dirty="0" smtClean="0"/>
              <a:t>–</a:t>
            </a:r>
            <a:r>
              <a:rPr lang="en-US" sz="3600" b="1" dirty="0" err="1" smtClean="0"/>
              <a:t>nen</a:t>
            </a:r>
            <a:r>
              <a:rPr lang="en-US" sz="3600" b="1" dirty="0" smtClean="0"/>
              <a:t> </a:t>
            </a:r>
          </a:p>
          <a:p>
            <a:pPr algn="ctr"/>
            <a:r>
              <a:rPr lang="en-US" sz="3600" dirty="0" smtClean="0"/>
              <a:t>Die </a:t>
            </a:r>
            <a:r>
              <a:rPr lang="en-US" sz="3600" dirty="0" err="1" smtClean="0"/>
              <a:t>Lehrerin</a:t>
            </a:r>
            <a:r>
              <a:rPr lang="en-US" sz="3600" dirty="0" smtClean="0"/>
              <a:t> – die </a:t>
            </a:r>
            <a:r>
              <a:rPr lang="en-US" sz="3600" dirty="0" err="1" smtClean="0"/>
              <a:t>Lehrerin</a:t>
            </a:r>
            <a:r>
              <a:rPr lang="en-US" sz="3600" b="1" dirty="0" err="1" smtClean="0"/>
              <a:t>nen</a:t>
            </a:r>
            <a:endParaRPr lang="ru-RU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57356" y="285728"/>
            <a:ext cx="6858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5</a:t>
            </a:r>
            <a:r>
              <a:rPr lang="ru-RU" sz="3600" dirty="0" smtClean="0"/>
              <a:t>. Заимствованные слова:</a:t>
            </a:r>
          </a:p>
          <a:p>
            <a:pPr>
              <a:buFontTx/>
              <a:buChar char="-"/>
            </a:pPr>
            <a:r>
              <a:rPr lang="ru-RU" sz="3600" dirty="0" smtClean="0"/>
              <a:t>Окончание </a:t>
            </a:r>
            <a:r>
              <a:rPr lang="ru-RU" sz="3600" b="1" dirty="0" smtClean="0"/>
              <a:t>–</a:t>
            </a:r>
            <a:r>
              <a:rPr lang="en-US" sz="3600" b="1" dirty="0" smtClean="0"/>
              <a:t>s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Das Kino – die </a:t>
            </a:r>
            <a:r>
              <a:rPr lang="en-US" sz="3600" dirty="0" err="1" smtClean="0"/>
              <a:t>Kino</a:t>
            </a:r>
            <a:r>
              <a:rPr lang="en-US" sz="3600" b="1" dirty="0" err="1" smtClean="0"/>
              <a:t>s</a:t>
            </a:r>
            <a:endParaRPr lang="en-US" sz="3600" b="1" dirty="0" smtClean="0"/>
          </a:p>
          <a:p>
            <a:r>
              <a:rPr lang="en-US" sz="3600" dirty="0" smtClean="0"/>
              <a:t>Das Taxi – die Taxi</a:t>
            </a:r>
            <a:r>
              <a:rPr lang="en-US" sz="3600" b="1" dirty="0" smtClean="0"/>
              <a:t>s</a:t>
            </a:r>
          </a:p>
          <a:p>
            <a:r>
              <a:rPr lang="en-US" sz="3600" dirty="0" smtClean="0"/>
              <a:t>Das Hotel – die Hotel</a:t>
            </a:r>
            <a:r>
              <a:rPr lang="en-US" sz="3600" b="1" dirty="0" smtClean="0"/>
              <a:t>s</a:t>
            </a:r>
            <a:endParaRPr lang="ru-RU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7365D"/>
      </a:hlink>
      <a:folHlink>
        <a:srgbClr val="00B0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 Continuous</Template>
  <TotalTime>346</TotalTime>
  <Words>224</Words>
  <Application>Microsoft Office PowerPoint</Application>
  <PresentationFormat>Экран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Хозяин</dc:creator>
  <cp:lastModifiedBy>Хозяин</cp:lastModifiedBy>
  <cp:revision>18</cp:revision>
  <dcterms:created xsi:type="dcterms:W3CDTF">2020-09-08T15:10:29Z</dcterms:created>
  <dcterms:modified xsi:type="dcterms:W3CDTF">2021-01-17T12:35:47Z</dcterms:modified>
</cp:coreProperties>
</file>