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7" r:id="rId4"/>
    <p:sldId id="309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7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304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9" r:id="rId34"/>
    <p:sldId id="294" r:id="rId35"/>
    <p:sldId id="295" r:id="rId36"/>
    <p:sldId id="296" r:id="rId37"/>
    <p:sldId id="303" r:id="rId38"/>
    <p:sldId id="297" r:id="rId39"/>
    <p:sldId id="298" r:id="rId40"/>
    <p:sldId id="310" r:id="rId41"/>
    <p:sldId id="311" r:id="rId42"/>
    <p:sldId id="305" r:id="rId43"/>
    <p:sldId id="306" r:id="rId44"/>
    <p:sldId id="312" r:id="rId45"/>
    <p:sldId id="307" r:id="rId46"/>
    <p:sldId id="308" r:id="rId47"/>
    <p:sldId id="314" r:id="rId48"/>
    <p:sldId id="300" r:id="rId49"/>
    <p:sldId id="316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9E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18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DC81-671C-4A27-B62F-C6669CD51394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99FD-0E0B-401F-95EC-36FB265E3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0908-E436-4539-B8F0-F6D202DF2DD6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9F17-7E5D-49E8-BCA1-38DDE6522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3968-1B2A-4E15-8243-AAD3AB480637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3CEC-AFF3-4F18-B93B-963491DAE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5168-17E3-44E8-926F-02E0180DEE44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13" y="6421438"/>
            <a:ext cx="2895600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38" y="6286500"/>
            <a:ext cx="17049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0314-72D2-4225-A640-5CF6075DEF7B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DD0D-9639-4974-8B22-AACBCE590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8CA6-97F0-4F70-BDA6-4A5BE272B1A5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D689B-DE6E-4BF8-988B-4F2835529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285728"/>
            <a:ext cx="8286808" cy="6286544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341475-FC74-4B96-8CE5-A8631A5B8E46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727DBB-23FC-46EE-A5C4-AC2D19A53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7" descr="d185265b88f9.jpg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40" b="20590"/>
          <a:stretch>
            <a:fillRect/>
          </a:stretch>
        </p:blipFill>
        <p:spPr bwMode="auto">
          <a:xfrm>
            <a:off x="0" y="0"/>
            <a:ext cx="2024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5" r:id="rId4"/>
    <p:sldLayoutId id="2147483650" r:id="rId5"/>
    <p:sldLayoutId id="2147483654" r:id="rId6"/>
  </p:sldLayoutIdLst>
  <p:transition spd="med"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" Target="slide2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20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24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24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slide" Target="slide40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12" Type="http://schemas.openxmlformats.org/officeDocument/2006/relationships/slide" Target="slide27.xml"/><Relationship Id="rId17" Type="http://schemas.openxmlformats.org/officeDocument/2006/relationships/slide" Target="slide19.xml"/><Relationship Id="rId2" Type="http://schemas.openxmlformats.org/officeDocument/2006/relationships/slide" Target="slide14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5.xml"/><Relationship Id="rId5" Type="http://schemas.openxmlformats.org/officeDocument/2006/relationships/slide" Target="slide16.xml"/><Relationship Id="rId15" Type="http://schemas.openxmlformats.org/officeDocument/2006/relationships/slide" Target="slide23.xml"/><Relationship Id="rId10" Type="http://schemas.openxmlformats.org/officeDocument/2006/relationships/slide" Target="slide24.xml"/><Relationship Id="rId4" Type="http://schemas.openxmlformats.org/officeDocument/2006/relationships/slide" Target="slide17.xml"/><Relationship Id="rId9" Type="http://schemas.openxmlformats.org/officeDocument/2006/relationships/slide" Target="slide9.xml"/><Relationship Id="rId1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5.xml"/><Relationship Id="rId7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6.xml"/><Relationship Id="rId4" Type="http://schemas.openxmlformats.org/officeDocument/2006/relationships/slide" Target="slide27.xml"/><Relationship Id="rId9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4.xml"/><Relationship Id="rId7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5.xml"/><Relationship Id="rId4" Type="http://schemas.openxmlformats.org/officeDocument/2006/relationships/slide" Target="slide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ctrTitle"/>
          </p:nvPr>
        </p:nvSpPr>
        <p:spPr>
          <a:xfrm>
            <a:off x="285720" y="2714620"/>
            <a:ext cx="8501122" cy="1941517"/>
          </a:xfrm>
        </p:spPr>
        <p:txBody>
          <a:bodyPr/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«Призма </a:t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</a:t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пирамида»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6400800" cy="1000132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2800" i="1" dirty="0" smtClean="0">
                <a:solidFill>
                  <a:srgbClr val="898989"/>
                </a:solidFill>
                <a:latin typeface="Arial" charset="0"/>
              </a:rPr>
              <a:t>Математическая </a:t>
            </a:r>
            <a:r>
              <a:rPr lang="ru-RU" sz="2800" i="1" dirty="0" smtClean="0">
                <a:solidFill>
                  <a:srgbClr val="898989"/>
                </a:solidFill>
                <a:latin typeface="Arial" charset="0"/>
              </a:rPr>
              <a:t>игра</a:t>
            </a:r>
          </a:p>
          <a:p>
            <a:pPr algn="r">
              <a:lnSpc>
                <a:spcPct val="80000"/>
              </a:lnSpc>
            </a:pPr>
            <a:r>
              <a:rPr lang="ru-RU" sz="2800" i="1" dirty="0" smtClean="0">
                <a:solidFill>
                  <a:srgbClr val="898989"/>
                </a:solidFill>
                <a:latin typeface="Arial" charset="0"/>
              </a:rPr>
              <a:t>10 класс</a:t>
            </a:r>
            <a:r>
              <a:rPr lang="ru-RU" sz="2800" i="1" dirty="0" smtClean="0">
                <a:solidFill>
                  <a:srgbClr val="898989"/>
                </a:solidFill>
                <a:latin typeface="Arial" charset="0"/>
              </a:rPr>
              <a:t> </a:t>
            </a:r>
            <a:endParaRPr lang="ru-RU" sz="2800" i="1" dirty="0" smtClean="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484438" y="836613"/>
            <a:ext cx="4465637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i="1"/>
              <a:t>Не верно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4067175" y="2781300"/>
            <a:ext cx="1416050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827088" y="5013325"/>
            <a:ext cx="4176712" cy="1079500"/>
          </a:xfrm>
          <a:prstGeom prst="leftArrow">
            <a:avLst>
              <a:gd name="adj1" fmla="val 50000"/>
              <a:gd name="adj2" fmla="val 9672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i="1" dirty="0">
                <a:hlinkClick r:id="rId2" action="ppaction://hlinksldjump"/>
              </a:rPr>
              <a:t>Вернуться к вопросам</a:t>
            </a:r>
            <a:endParaRPr lang="ru-RU" sz="2400" b="1" i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84438" y="836613"/>
            <a:ext cx="4465637" cy="14398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i="1"/>
              <a:t>Верно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3635375" y="2997200"/>
            <a:ext cx="17287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140200" y="5084763"/>
            <a:ext cx="4319588" cy="1008062"/>
          </a:xfrm>
          <a:prstGeom prst="rightArrow">
            <a:avLst>
              <a:gd name="adj1" fmla="val 50000"/>
              <a:gd name="adj2" fmla="val 10712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i="1" dirty="0">
                <a:hlinkClick r:id="rId2" action="ppaction://hlinksldjump"/>
              </a:rPr>
              <a:t>Следующий вопрос</a:t>
            </a:r>
            <a:endParaRPr lang="ru-RU" sz="2400" b="1" i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Прямая призма это-…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</a:t>
            </a:r>
            <a:r>
              <a:rPr lang="ru-RU" sz="1800" dirty="0" smtClean="0"/>
              <a:t> </a:t>
            </a:r>
            <a:r>
              <a:rPr lang="ru-RU" sz="2400" dirty="0" smtClean="0"/>
              <a:t>призма, у которой все боковые ребра параллельны основанию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        призма, у которой центры описанной и вписанной окружности совпадают 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            призма, у которой все боковые ребра перпендикулярны основанию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            призма, у которой все боковые ребра равны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4213" y="1628775"/>
            <a:ext cx="576262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4213" y="2781300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4213" y="4005263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4213" y="515778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Правильная призма это - …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dirty="0" smtClean="0"/>
              <a:t>               </a:t>
            </a:r>
            <a:r>
              <a:rPr lang="ru-RU" sz="2400" dirty="0" smtClean="0"/>
              <a:t>призма, основание которой является правильным многоугольником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              прямая призма, основание которой является правильным многоугольником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             прямая призма, основанием которой является прямоугольник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             наклонная призма, основание которой является правильным многоугольником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4213" y="155733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hlinkClick r:id="rId2" action="ppaction://hlinksldjump"/>
              </a:rPr>
              <a:t>А</a:t>
            </a:r>
            <a:endParaRPr lang="ru-RU" sz="2000" b="1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4213" y="26368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hlinkClick r:id="rId3" action="ppaction://hlinksldjump"/>
              </a:rPr>
              <a:t>Б</a:t>
            </a:r>
            <a:endParaRPr lang="ru-RU" sz="2000" b="1" dirty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4213" y="3789363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hlinkClick r:id="rId2" action="ppaction://hlinksldjump"/>
              </a:rPr>
              <a:t>В</a:t>
            </a:r>
            <a:endParaRPr lang="ru-RU" sz="2000" b="1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84213" y="486886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hlinkClick r:id="rId2" action="ppaction://hlinksldjump"/>
              </a:rPr>
              <a:t>Г</a:t>
            </a:r>
            <a:endParaRPr lang="ru-RU" sz="2000" b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Параллелепипед это - …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smtClean="0"/>
              <a:t>               </a:t>
            </a:r>
            <a:r>
              <a:rPr lang="ru-RU" sz="2400" smtClean="0"/>
              <a:t>призма, основание которой лежит параллелограмм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        прямая призма, основание которой является квадрат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        прямая призма, основанием которой является прямоугольник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        прямая призма, основание которой является ромб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4213" y="155733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2" action="ppaction://hlinksldjump"/>
              </a:rPr>
              <a:t>А</a:t>
            </a:r>
            <a:endParaRPr lang="ru-RU" sz="2400" b="1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84213" y="2276475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3" action="ppaction://hlinksldjump"/>
              </a:rPr>
              <a:t>Б</a:t>
            </a:r>
            <a:endParaRPr lang="ru-RU" sz="2400" b="1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84213" y="30686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3" action="ppaction://hlinksldjump"/>
              </a:rPr>
              <a:t>В</a:t>
            </a:r>
            <a:endParaRPr lang="ru-RU" sz="2400" b="1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84213" y="4149725"/>
            <a:ext cx="576262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3" action="ppaction://hlinksldjump"/>
              </a:rPr>
              <a:t>Г</a:t>
            </a:r>
            <a:endParaRPr lang="ru-RU" sz="2400" b="1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Площадь боковой поверхности прямой призмы находится по формуле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600" smtClean="0"/>
              <a:t>                  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smtClean="0"/>
              <a:t>          </a:t>
            </a: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1258888" y="2420938"/>
          <a:ext cx="1944687" cy="831850"/>
        </p:xfrm>
        <a:graphic>
          <a:graphicData uri="http://schemas.openxmlformats.org/presentationml/2006/ole">
            <p:oleObj spid="_x0000_s27656" name="Формула" r:id="rId3" imgW="1307880" imgH="558720" progId="Equation.3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4213" y="155733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hlinkClick r:id="rId4" action="ppaction://hlinksldjump"/>
              </a:rPr>
              <a:t>А</a:t>
            </a:r>
            <a:endParaRPr lang="ru-RU" sz="2400" b="1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84213" y="2565400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4" action="ppaction://hlinksldjump"/>
              </a:rPr>
              <a:t>Б</a:t>
            </a:r>
            <a:endParaRPr lang="ru-RU" sz="2400" b="1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4213" y="35004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4" action="ppaction://hlinksldjump"/>
              </a:rPr>
              <a:t>В</a:t>
            </a:r>
            <a:endParaRPr lang="ru-RU" sz="2400" b="1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4213" y="4724400"/>
            <a:ext cx="576262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5" action="ppaction://hlinksldjump"/>
              </a:rPr>
              <a:t>Г</a:t>
            </a:r>
            <a:endParaRPr lang="ru-RU" sz="2400" b="1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1258888" y="3357563"/>
          <a:ext cx="1655762" cy="800100"/>
        </p:xfrm>
        <a:graphic>
          <a:graphicData uri="http://schemas.openxmlformats.org/presentationml/2006/ole">
            <p:oleObj spid="_x0000_s27658" name="Формула" r:id="rId6" imgW="1079280" imgH="520560" progId="Equation.3">
              <p:embed/>
            </p:oleObj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1258888" y="4437063"/>
          <a:ext cx="1871662" cy="906462"/>
        </p:xfrm>
        <a:graphic>
          <a:graphicData uri="http://schemas.openxmlformats.org/presentationml/2006/ole">
            <p:oleObj spid="_x0000_s27660" name="Формула" r:id="rId7" imgW="1206360" imgH="583920" progId="Equation.3">
              <p:embed/>
            </p:oleObj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1258888" y="1341438"/>
          <a:ext cx="1919287" cy="979487"/>
        </p:xfrm>
        <a:graphic>
          <a:graphicData uri="http://schemas.openxmlformats.org/presentationml/2006/ole">
            <p:oleObj spid="_x0000_s27661" name="Формула" r:id="rId8" imgW="1193760" imgH="609480" progId="Equation.3">
              <p:embed/>
            </p:oleObj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На каком рисунке изображена правильная треугольная призма?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                  </a:t>
            </a:r>
            <a:endParaRPr lang="ru-RU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4213" y="155733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hlinkClick r:id="rId2" action="ppaction://hlinksldjump"/>
              </a:rPr>
              <a:t>А</a:t>
            </a:r>
            <a:endParaRPr lang="ru-RU" sz="2000" b="1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787900" y="1484313"/>
            <a:ext cx="576263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>
                <a:hlinkClick r:id="rId2" action="ppaction://hlinksldjump"/>
              </a:rPr>
              <a:t>Б</a:t>
            </a:r>
            <a:endParaRPr lang="ru-RU" sz="2000" b="1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4213" y="3933825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hlinkClick r:id="rId3" action="ppaction://hlinksldjump"/>
              </a:rPr>
              <a:t>В</a:t>
            </a:r>
            <a:endParaRPr lang="ru-RU" sz="2000" b="1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787900" y="3933825"/>
            <a:ext cx="576263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>
                <a:hlinkClick r:id="rId2" action="ppaction://hlinksldjump"/>
              </a:rPr>
              <a:t>Г</a:t>
            </a:r>
            <a:endParaRPr lang="ru-RU" sz="2000" b="1"/>
          </a:p>
        </p:txBody>
      </p:sp>
      <p:pic>
        <p:nvPicPr>
          <p:cNvPr id="30728" name="Picture 8" descr="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484313"/>
            <a:ext cx="1828800" cy="1871662"/>
          </a:xfrm>
          <a:prstGeom prst="rect">
            <a:avLst/>
          </a:prstGeom>
          <a:noFill/>
        </p:spPr>
      </p:pic>
      <p:pic>
        <p:nvPicPr>
          <p:cNvPr id="30729" name="Picture 9" descr="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484313"/>
            <a:ext cx="2303462" cy="1851025"/>
          </a:xfrm>
          <a:prstGeom prst="rect">
            <a:avLst/>
          </a:prstGeom>
          <a:noFill/>
        </p:spPr>
      </p:pic>
      <p:pic>
        <p:nvPicPr>
          <p:cNvPr id="30730" name="Picture 10" descr="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3933825"/>
            <a:ext cx="1352550" cy="2038350"/>
          </a:xfrm>
          <a:prstGeom prst="rect">
            <a:avLst/>
          </a:prstGeom>
          <a:noFill/>
        </p:spPr>
      </p:pic>
      <p:pic>
        <p:nvPicPr>
          <p:cNvPr id="30731" name="Picture 11" descr="г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3933825"/>
            <a:ext cx="1666875" cy="2047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Какая часть автомобиля имеет форму призмы?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               </a:t>
            </a:r>
            <a:r>
              <a:rPr lang="ru-RU" smtClean="0"/>
              <a:t>аккумулятор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карбюратор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коробка передач</a:t>
            </a:r>
          </a:p>
          <a:p>
            <a:pPr>
              <a:buFont typeface="Arial" charset="0"/>
              <a:buNone/>
            </a:pPr>
            <a:r>
              <a:rPr lang="ru-RU" smtClean="0"/>
              <a:t>              </a:t>
            </a:r>
          </a:p>
          <a:p>
            <a:pPr>
              <a:buFont typeface="Arial" charset="0"/>
              <a:buNone/>
            </a:pPr>
            <a:r>
              <a:rPr lang="ru-RU" smtClean="0"/>
              <a:t>         рулевое управление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4213" y="155733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hlinkClick r:id="rId2" action="ppaction://hlinksldjump"/>
              </a:rPr>
              <a:t>А</a:t>
            </a:r>
            <a:endParaRPr lang="ru-RU" sz="2400" b="1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4213" y="28527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3" action="ppaction://hlinksldjump"/>
              </a:rPr>
              <a:t>Б</a:t>
            </a:r>
            <a:endParaRPr lang="ru-RU" sz="2400" b="1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84213" y="3933825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3" action="ppaction://hlinksldjump"/>
              </a:rPr>
              <a:t>В</a:t>
            </a:r>
            <a:endParaRPr lang="ru-RU" sz="2400" b="1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84213" y="515778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3" action="ppaction://hlinksldjump"/>
              </a:rPr>
              <a:t>Г</a:t>
            </a:r>
            <a:endParaRPr lang="ru-RU" sz="2400" b="1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Свойство диагонали параллелепипеда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</a:t>
            </a:r>
            <a:r>
              <a:rPr lang="ru-RU" sz="1800" smtClean="0"/>
              <a:t> диагонали не пересекаются в одной точке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    сумма квадратов диагоналей параллелепипеда равна сумме квадратов всех его ребер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   диагонали параллелепипеда равны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   диагонали параллелепипеда пересекаются в точке, являющейся центром вписанной и описанной сферы</a:t>
            </a:r>
          </a:p>
          <a:p>
            <a:pPr>
              <a:buFont typeface="Arial" charset="0"/>
              <a:buNone/>
            </a:pPr>
            <a:endParaRPr lang="ru-RU" sz="180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188" y="26368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Б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11188" y="3573463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11188" y="4292600"/>
            <a:ext cx="576262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Пирамида это - 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</a:t>
            </a:r>
            <a:r>
              <a:rPr lang="ru-RU" sz="1800" smtClean="0"/>
              <a:t> многогранник, две грани которого являются равными многоугольниками, лежащими в перпендикулярных плоскостях, а остальные грани — параллелограммами, имеющими общие стороны с этими многоугольниками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    многогранник, две грани которого являются равными многоугольниками, лежащими в параллельных плоскостях, а остальные грани — параллелограммами, имеющими общие стороны с этими многоугольниками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   многогранник, в основании которого лежит многоугольник, а остальные грани являются треугольниками, которые имеют общую вершину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   многогранник, в основании которого лежит многоугольник, а остальные грани являются параллелограммами, которые имеют общую вершину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11188" y="28527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11188" y="4076700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11188" y="494188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gradFill rotWithShape="1">
            <a:gsLst>
              <a:gs pos="0">
                <a:srgbClr val="470000"/>
              </a:gs>
              <a:gs pos="5000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850" y="-171450"/>
            <a:ext cx="849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4400" b="1">
                <a:solidFill>
                  <a:schemeClr val="bg1"/>
                </a:solidFill>
              </a:rPr>
              <a:t>Лист  контроля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50825" y="765175"/>
            <a:ext cx="8748713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 flipV="1">
            <a:off x="0" y="1016000"/>
            <a:ext cx="9144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92163" y="1125538"/>
            <a:ext cx="48434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800000"/>
                </a:solidFill>
                <a:cs typeface="Times New Roman" pitchFamily="18" charset="0"/>
              </a:rPr>
              <a:t>Ф. И.</a:t>
            </a:r>
            <a:r>
              <a:rPr lang="ru-RU" sz="1400">
                <a:cs typeface="Times New Roman" pitchFamily="18" charset="0"/>
              </a:rPr>
              <a:t>                                                                                  </a:t>
            </a:r>
            <a:endParaRPr lang="ru-RU" sz="1000"/>
          </a:p>
          <a:p>
            <a:pPr eaLnBrk="0" hangingPunct="0"/>
            <a:endParaRPr lang="ru-RU"/>
          </a:p>
        </p:txBody>
      </p:sp>
      <p:graphicFrame>
        <p:nvGraphicFramePr>
          <p:cNvPr id="4358" name="Group 262"/>
          <p:cNvGraphicFramePr>
            <a:graphicFrameLocks noGrp="1"/>
          </p:cNvGraphicFramePr>
          <p:nvPr/>
        </p:nvGraphicFramePr>
        <p:xfrm>
          <a:off x="755650" y="1773238"/>
          <a:ext cx="7632700" cy="4784409"/>
        </p:xfrm>
        <a:graphic>
          <a:graphicData uri="http://schemas.openxmlformats.org/drawingml/2006/table">
            <a:tbl>
              <a:tblPr/>
              <a:tblGrid>
                <a:gridCol w="649288"/>
                <a:gridCol w="3344862"/>
                <a:gridCol w="1947863"/>
                <a:gridCol w="1690687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уроке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Максимальное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Набранные баллы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Викторина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и больше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Кроссворд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и больше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Дополнительная  работа на уроке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и больше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баллов:                                        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и выше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5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619250" y="1412874"/>
            <a:ext cx="4238634" cy="15861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animBg="1"/>
      <p:bldP spid="4105" grpId="0"/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Правильная пирамида это - 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800" smtClean="0"/>
              <a:t>        </a:t>
            </a:r>
            <a:r>
              <a:rPr lang="ru-RU" smtClean="0"/>
              <a:t> </a:t>
            </a:r>
            <a:r>
              <a:rPr lang="ru-RU" sz="2400" smtClean="0"/>
              <a:t>пирамида, в основании которой лежит правильный многогранник, а вершина проецируется в центр основания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          треугольная пирамида, тетраэдр.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         многогранник, в основании которого лежит многоугольник, а остальные грани являются равносторонними треугольниками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         пирамида, одна из боковых граней которой перпендикулярна основанию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11188" y="2997200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Б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11188" y="37163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11188" y="508476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Г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Усеченная пирамида это - 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800" smtClean="0"/>
              <a:t>       </a:t>
            </a:r>
            <a:r>
              <a:rPr lang="ru-RU" sz="2400" smtClean="0"/>
              <a:t>половина полной пирамиды, заключенная между основанием и параллельным ему сечением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          часть полной пирамиды, заключенная между основанием и параллельным ему сечением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         пирамида, две соседние боковые грани которой перпендикулярны основанию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         пирамида, боковые грани которой равны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</a:t>
            </a:r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11188" y="2708275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Б</a:t>
            </a:r>
            <a:endParaRPr lang="ru-R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11188" y="3716338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В</a:t>
            </a:r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11188" y="486886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Г</a:t>
            </a: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Формула Эйлера…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800" smtClean="0"/>
              <a:t>        </a:t>
            </a:r>
            <a:r>
              <a:rPr lang="ru-RU" smtClean="0"/>
              <a:t> </a:t>
            </a:r>
            <a:r>
              <a:rPr lang="en-US" smtClean="0"/>
              <a:t>P+</a:t>
            </a:r>
            <a:r>
              <a:rPr lang="ru-RU" smtClean="0"/>
              <a:t>В</a:t>
            </a:r>
            <a:r>
              <a:rPr lang="en-US" smtClean="0"/>
              <a:t>=</a:t>
            </a:r>
            <a:r>
              <a:rPr lang="ru-RU" smtClean="0"/>
              <a:t>2</a:t>
            </a:r>
            <a:r>
              <a:rPr lang="en-US" smtClean="0"/>
              <a:t>+</a:t>
            </a:r>
            <a:r>
              <a:rPr lang="ru-RU" smtClean="0"/>
              <a:t>Г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Г</a:t>
            </a:r>
            <a:r>
              <a:rPr lang="en-US" smtClean="0"/>
              <a:t>+2=B+</a:t>
            </a:r>
            <a:r>
              <a:rPr lang="ru-RU" smtClean="0"/>
              <a:t>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В</a:t>
            </a:r>
            <a:r>
              <a:rPr lang="en-US" smtClean="0"/>
              <a:t>+2=</a:t>
            </a:r>
            <a:r>
              <a:rPr lang="ru-RU" smtClean="0"/>
              <a:t>Р</a:t>
            </a:r>
            <a:r>
              <a:rPr lang="en-US" smtClean="0"/>
              <a:t>+</a:t>
            </a:r>
            <a:r>
              <a:rPr lang="ru-RU" smtClean="0"/>
              <a:t>Г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</a:t>
            </a:r>
            <a:r>
              <a:rPr lang="en-US" smtClean="0"/>
              <a:t>P+2=B+</a:t>
            </a:r>
            <a:r>
              <a:rPr lang="ru-RU" smtClean="0"/>
              <a:t>Г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hlinkClick r:id="rId2" action="ppaction://hlinksldjump"/>
              </a:rPr>
              <a:t>А</a:t>
            </a:r>
            <a:endParaRPr lang="ru-RU" sz="2400" b="1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11188" y="28527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hlinkClick r:id="rId2" action="ppaction://hlinksldjump"/>
              </a:rPr>
              <a:t>Б</a:t>
            </a:r>
            <a:endParaRPr lang="ru-RU" sz="2400" b="1" dirty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11188" y="4076700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hlinkClick r:id="rId2" action="ppaction://hlinksldjump"/>
              </a:rPr>
              <a:t>В</a:t>
            </a:r>
            <a:endParaRPr lang="ru-RU" sz="2400" b="1" dirty="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11188" y="5229225"/>
            <a:ext cx="576262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hlinkClick r:id="rId3" action="ppaction://hlinksldjump"/>
              </a:rPr>
              <a:t>Г</a:t>
            </a:r>
            <a:endParaRPr lang="ru-RU" sz="2400" b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Тетраэдр это - 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5400" smtClean="0"/>
              <a:t>       </a:t>
            </a:r>
            <a:r>
              <a:rPr lang="ru-RU" sz="2800" smtClean="0"/>
              <a:t>четырехугольная пирамида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              треугольная пирамида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              пирамида, все грани которой являются правильными треугольниками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              пирамида, боковые грани которой равны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1188" y="2708275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Б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11188" y="35004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11188" y="465296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Апофема это - 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6000" smtClean="0"/>
              <a:t>       </a:t>
            </a:r>
            <a:r>
              <a:rPr lang="ru-RU" smtClean="0"/>
              <a:t>высота пирамиды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           высота боковой грани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           высота правильной пирамиды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           высота боковой грани, опущенная на ребро основания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11188" y="191611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11188" y="2924175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11188" y="37163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11188" y="4797425"/>
            <a:ext cx="576262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Г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Площадь боковой поверхности прямой призмы находится по формуле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600" smtClean="0"/>
              <a:t>                  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smtClean="0"/>
              <a:t>         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84213" y="155733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3" action="ppaction://hlinksldjump"/>
              </a:rPr>
              <a:t>А</a:t>
            </a:r>
            <a:endParaRPr lang="ru-RU" sz="2400" b="1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84213" y="2565400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3" action="ppaction://hlinksldjump"/>
              </a:rPr>
              <a:t>Б</a:t>
            </a:r>
            <a:endParaRPr lang="ru-RU" sz="2400" b="1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84213" y="35004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4" action="ppaction://hlinksldjump"/>
              </a:rPr>
              <a:t>В</a:t>
            </a:r>
            <a:endParaRPr lang="ru-RU" sz="2400" b="1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684213" y="4724400"/>
            <a:ext cx="576262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3" action="ppaction://hlinksldjump"/>
              </a:rPr>
              <a:t>Г</a:t>
            </a:r>
            <a:endParaRPr lang="ru-RU" sz="2400" b="1"/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1403350" y="1268413"/>
          <a:ext cx="5799138" cy="1346200"/>
        </p:xfrm>
        <a:graphic>
          <a:graphicData uri="http://schemas.openxmlformats.org/presentationml/2006/ole">
            <p:oleObj spid="_x0000_s43019" name="Формула" r:id="rId5" imgW="3606480" imgH="838080" progId="Equation.3">
              <p:embed/>
            </p:oleObj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1331913" y="2997200"/>
          <a:ext cx="4554537" cy="1897063"/>
        </p:xfrm>
        <a:graphic>
          <a:graphicData uri="http://schemas.openxmlformats.org/presentationml/2006/ole">
            <p:oleObj spid="_x0000_s43020" name="Формула" r:id="rId6" imgW="2831760" imgH="1180800" progId="Equation.3">
              <p:embed/>
            </p:oleObj>
          </a:graphicData>
        </a:graphic>
      </p:graphicFrame>
      <p:graphicFrame>
        <p:nvGraphicFramePr>
          <p:cNvPr id="43022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31913" y="4437063"/>
          <a:ext cx="5759450" cy="1387475"/>
        </p:xfrm>
        <a:graphic>
          <a:graphicData uri="http://schemas.openxmlformats.org/presentationml/2006/ole">
            <p:oleObj spid="_x0000_s43022" name="Формула" r:id="rId7" imgW="3479760" imgH="838080" progId="Equation.3">
              <p:embed/>
            </p:oleObj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1331913" y="2133600"/>
          <a:ext cx="6492875" cy="1346200"/>
        </p:xfrm>
        <a:graphic>
          <a:graphicData uri="http://schemas.openxmlformats.org/presentationml/2006/ole">
            <p:oleObj spid="_x0000_s43023" name="Формула" r:id="rId8" imgW="4038480" imgH="838080" progId="Equation.3">
              <p:embed/>
            </p:oleObj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r>
              <a:rPr lang="ru-RU" sz="4000" b="1" smtClean="0"/>
              <a:t>На каком рисунке изображена правильная четырехугольная пирамида?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                  </a:t>
            </a:r>
            <a:endParaRPr lang="ru-RU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4213" y="2133600"/>
            <a:ext cx="576262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787900" y="2133600"/>
            <a:ext cx="576263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Б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84213" y="3933825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787900" y="4365625"/>
            <a:ext cx="576263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8" name="Picture 12" descr="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628775"/>
            <a:ext cx="2943225" cy="2362200"/>
          </a:xfrm>
          <a:prstGeom prst="rect">
            <a:avLst/>
          </a:prstGeom>
          <a:noFill/>
        </p:spPr>
      </p:pic>
      <p:pic>
        <p:nvPicPr>
          <p:cNvPr id="45069" name="Picture 13" descr="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773238"/>
            <a:ext cx="1741488" cy="2089150"/>
          </a:xfrm>
          <a:prstGeom prst="rect">
            <a:avLst/>
          </a:prstGeom>
          <a:noFill/>
        </p:spPr>
      </p:pic>
      <p:pic>
        <p:nvPicPr>
          <p:cNvPr id="45070" name="Picture 14" descr="1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4076700"/>
            <a:ext cx="2309812" cy="2309813"/>
          </a:xfrm>
          <a:prstGeom prst="rect">
            <a:avLst/>
          </a:prstGeom>
          <a:noFill/>
        </p:spPr>
      </p:pic>
      <p:pic>
        <p:nvPicPr>
          <p:cNvPr id="45071" name="Picture 15" descr="1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4319588"/>
            <a:ext cx="1728788" cy="1682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Какая часть автомобиля имеет форму пирамиды?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               </a:t>
            </a:r>
            <a:r>
              <a:rPr lang="ru-RU" smtClean="0"/>
              <a:t>аккумулятор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карбюратор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крепление для перевозки груза</a:t>
            </a:r>
          </a:p>
          <a:p>
            <a:pPr>
              <a:buFont typeface="Arial" charset="0"/>
              <a:buNone/>
            </a:pPr>
            <a:r>
              <a:rPr lang="ru-RU" smtClean="0"/>
              <a:t>              </a:t>
            </a:r>
          </a:p>
          <a:p>
            <a:pPr>
              <a:buFont typeface="Arial" charset="0"/>
              <a:buNone/>
            </a:pPr>
            <a:r>
              <a:rPr lang="ru-RU" smtClean="0"/>
              <a:t>         рулевое управление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4213" y="155733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84213" y="28527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84213" y="3933825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84213" y="5157788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</a:t>
            </a: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484438" y="836613"/>
            <a:ext cx="4465637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i="1"/>
              <a:t>Не верно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4067175" y="2781300"/>
            <a:ext cx="1416050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827088" y="5013325"/>
            <a:ext cx="4176712" cy="1079500"/>
          </a:xfrm>
          <a:prstGeom prst="leftArrow">
            <a:avLst>
              <a:gd name="adj1" fmla="val 50000"/>
              <a:gd name="adj2" fmla="val 9672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i="1" dirty="0">
                <a:hlinkClick r:id="rId2" action="ppaction://hlinksldjump"/>
              </a:rPr>
              <a:t>Вернуться к вопросам</a:t>
            </a:r>
            <a:endParaRPr lang="ru-RU" sz="2400" b="1" i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484438" y="836613"/>
            <a:ext cx="4465637" cy="14398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i="1"/>
              <a:t>Верно</a:t>
            </a:r>
          </a:p>
        </p:txBody>
      </p:sp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3635375" y="2997200"/>
            <a:ext cx="17287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4357686" y="5072074"/>
            <a:ext cx="4319588" cy="1008062"/>
          </a:xfrm>
          <a:prstGeom prst="rightArrow">
            <a:avLst>
              <a:gd name="adj1" fmla="val 50000"/>
              <a:gd name="adj2" fmla="val 10712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i="1" dirty="0">
                <a:hlinkClick r:id="rId2" action="ppaction://hlinksldjump"/>
              </a:rPr>
              <a:t>Следующий вопрос</a:t>
            </a:r>
            <a:endParaRPr lang="ru-RU" sz="2400" b="1" i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84807"/>
                </a:solidFill>
                <a:latin typeface="Arial" charset="0"/>
              </a:rPr>
              <a:t>Правила игры</a:t>
            </a:r>
          </a:p>
        </p:txBody>
      </p:sp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5040312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Класс делится на две команды. Каждая команда выбирает одну из двух категорий на выбор. Каждая категория состоит из 8 вопросов разной степени сложности – от 1 до 8.</a:t>
            </a:r>
          </a:p>
          <a:p>
            <a:r>
              <a:rPr lang="ru-RU" dirty="0" smtClean="0">
                <a:latin typeface="Arial" charset="0"/>
              </a:rPr>
              <a:t>Самый простой вопрос «стоит» 1 балл. Самый сложный вопрос 8 баллов.</a:t>
            </a:r>
            <a:endParaRPr lang="en-US" dirty="0" smtClean="0">
              <a:latin typeface="Arial" charset="0"/>
            </a:endParaRPr>
          </a:p>
          <a:p>
            <a:pPr>
              <a:buNone/>
            </a:pPr>
            <a:endParaRPr lang="ru-RU" dirty="0" smtClean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sz="2400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dirty="0" smtClean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Правильный многогранник это-…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000" smtClean="0"/>
              <a:t>        </a:t>
            </a:r>
            <a:r>
              <a:rPr lang="ru-RU" sz="2400" smtClean="0"/>
              <a:t> любой правильный многогранник</a:t>
            </a:r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r>
              <a:rPr lang="ru-RU" sz="2400" smtClean="0"/>
              <a:t>               выпуклый многогранник, у которого все стороны равны между собой и все углы равны между собой</a:t>
            </a:r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r>
              <a:rPr lang="ru-RU" sz="2400" smtClean="0"/>
              <a:t>               многогранник, у которого все стороны равны между собой и все углы равны между собой</a:t>
            </a:r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r>
              <a:rPr lang="ru-RU" sz="2400" smtClean="0"/>
              <a:t>              многогранник, в основании которого лежит правильный многоугольник</a:t>
            </a:r>
          </a:p>
          <a:p>
            <a:pPr>
              <a:buFont typeface="Arial" charset="0"/>
              <a:buNone/>
            </a:pPr>
            <a:endParaRPr lang="ru-RU" sz="2400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</a:t>
            </a:r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11188" y="2636838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Б</a:t>
            </a:r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11188" y="38608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В</a:t>
            </a:r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611188" y="5157788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Г</a:t>
            </a: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Какой правильный многогранник называется гексаэдром?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800" smtClean="0"/>
              <a:t>        </a:t>
            </a:r>
            <a:r>
              <a:rPr lang="ru-RU" smtClean="0"/>
              <a:t> Куб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Октаэдр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Тетраэдр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Икосаэдр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</a:t>
            </a:r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11188" y="2852738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Б</a:t>
            </a:r>
            <a:endParaRPr lang="ru-RU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11188" y="40767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В</a:t>
            </a:r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11188" y="5373688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Г</a:t>
            </a: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На каком рисунке изображен икосаэдр?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800" smtClean="0"/>
              <a:t>        </a:t>
            </a:r>
            <a:r>
              <a:rPr lang="ru-RU" smtClean="0"/>
              <a:t>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</a:t>
            </a:r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932363" y="1557338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Б</a:t>
            </a:r>
            <a:endParaRPr lang="ru-RU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11188" y="40767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В</a:t>
            </a:r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859338" y="4076700"/>
            <a:ext cx="5762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Г</a:t>
            </a:r>
            <a:endParaRPr lang="ru-RU"/>
          </a:p>
        </p:txBody>
      </p:sp>
      <p:pic>
        <p:nvPicPr>
          <p:cNvPr id="52232" name="Picture 8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484313"/>
            <a:ext cx="2024062" cy="2463800"/>
          </a:xfrm>
          <a:prstGeom prst="rect">
            <a:avLst/>
          </a:prstGeom>
          <a:noFill/>
        </p:spPr>
      </p:pic>
      <p:pic>
        <p:nvPicPr>
          <p:cNvPr id="52233" name="Picture 9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076700"/>
            <a:ext cx="2001837" cy="2459038"/>
          </a:xfrm>
          <a:prstGeom prst="rect">
            <a:avLst/>
          </a:prstGeom>
          <a:noFill/>
        </p:spPr>
      </p:pic>
      <p:pic>
        <p:nvPicPr>
          <p:cNvPr id="52234" name="Picture 10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4005263"/>
            <a:ext cx="1952625" cy="2449512"/>
          </a:xfrm>
          <a:prstGeom prst="rect">
            <a:avLst/>
          </a:prstGeom>
          <a:noFill/>
        </p:spPr>
      </p:pic>
      <p:pic>
        <p:nvPicPr>
          <p:cNvPr id="52235" name="Picture 11" descr="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1484313"/>
            <a:ext cx="2173288" cy="2447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На каком рисунке изображен октаэдр?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800" smtClean="0"/>
              <a:t>        </a:t>
            </a:r>
            <a:r>
              <a:rPr lang="ru-RU" smtClean="0"/>
              <a:t>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</a:t>
            </a:r>
            <a:endParaRPr lang="ru-RU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932363" y="1557338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Б</a:t>
            </a:r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11188" y="40767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В</a:t>
            </a:r>
            <a:endParaRPr lang="ru-RU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859338" y="4076700"/>
            <a:ext cx="5762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Г</a:t>
            </a:r>
            <a:endParaRPr lang="ru-RU"/>
          </a:p>
        </p:txBody>
      </p:sp>
      <p:pic>
        <p:nvPicPr>
          <p:cNvPr id="59400" name="Picture 8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484313"/>
            <a:ext cx="2024062" cy="2463800"/>
          </a:xfrm>
          <a:prstGeom prst="rect">
            <a:avLst/>
          </a:prstGeom>
          <a:noFill/>
        </p:spPr>
      </p:pic>
      <p:pic>
        <p:nvPicPr>
          <p:cNvPr id="59401" name="Picture 9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076700"/>
            <a:ext cx="2001837" cy="2459038"/>
          </a:xfrm>
          <a:prstGeom prst="rect">
            <a:avLst/>
          </a:prstGeom>
          <a:noFill/>
        </p:spPr>
      </p:pic>
      <p:pic>
        <p:nvPicPr>
          <p:cNvPr id="59402" name="Picture 10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4005263"/>
            <a:ext cx="1952625" cy="2449512"/>
          </a:xfrm>
          <a:prstGeom prst="rect">
            <a:avLst/>
          </a:prstGeom>
          <a:noFill/>
        </p:spPr>
      </p:pic>
      <p:pic>
        <p:nvPicPr>
          <p:cNvPr id="59403" name="Picture 11" descr="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1484313"/>
            <a:ext cx="2173288" cy="2447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Формула Эйлера…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800" smtClean="0"/>
              <a:t>        </a:t>
            </a:r>
            <a:r>
              <a:rPr lang="ru-RU" smtClean="0"/>
              <a:t> </a:t>
            </a:r>
            <a:r>
              <a:rPr lang="en-US" smtClean="0"/>
              <a:t>P+</a:t>
            </a:r>
            <a:r>
              <a:rPr lang="ru-RU" smtClean="0"/>
              <a:t>В</a:t>
            </a:r>
            <a:r>
              <a:rPr lang="en-US" smtClean="0"/>
              <a:t>=</a:t>
            </a:r>
            <a:r>
              <a:rPr lang="ru-RU" smtClean="0"/>
              <a:t>2</a:t>
            </a:r>
            <a:r>
              <a:rPr lang="en-US" smtClean="0"/>
              <a:t>+</a:t>
            </a:r>
            <a:r>
              <a:rPr lang="ru-RU" smtClean="0"/>
              <a:t>Г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Г</a:t>
            </a:r>
            <a:r>
              <a:rPr lang="en-US" smtClean="0"/>
              <a:t>+2=B+</a:t>
            </a:r>
            <a:r>
              <a:rPr lang="ru-RU" smtClean="0"/>
              <a:t>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В</a:t>
            </a:r>
            <a:r>
              <a:rPr lang="en-US" smtClean="0"/>
              <a:t>+2=</a:t>
            </a:r>
            <a:r>
              <a:rPr lang="ru-RU" smtClean="0"/>
              <a:t>Р</a:t>
            </a:r>
            <a:r>
              <a:rPr lang="en-US" smtClean="0"/>
              <a:t>+</a:t>
            </a:r>
            <a:r>
              <a:rPr lang="ru-RU" smtClean="0"/>
              <a:t>Г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</a:t>
            </a:r>
            <a:r>
              <a:rPr lang="en-US" smtClean="0"/>
              <a:t>P+2=B+</a:t>
            </a:r>
            <a:r>
              <a:rPr lang="ru-RU" smtClean="0"/>
              <a:t>Г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</a:t>
            </a:r>
            <a:endParaRPr lang="ru-RU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11188" y="2852738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Б</a:t>
            </a:r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11188" y="40767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В</a:t>
            </a:r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11188" y="5229225"/>
            <a:ext cx="5762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Г</a:t>
            </a: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Какой правильный многогранник имеет 30 ребер?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800" smtClean="0"/>
              <a:t>        </a:t>
            </a:r>
            <a:r>
              <a:rPr lang="ru-RU" smtClean="0"/>
              <a:t> Октаэдр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Додекаэдр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Икосаэдр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Гексаэдр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9750" y="1916113"/>
            <a:ext cx="57626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</a:t>
            </a:r>
            <a:endParaRPr lang="ru-RU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11188" y="3068638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Б</a:t>
            </a:r>
            <a:endParaRPr lang="ru-RU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11188" y="42926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В</a:t>
            </a:r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11188" y="5373688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Г</a:t>
            </a: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Какой многогранник используется для создания уголковых отражателей, катафотов</a:t>
            </a:r>
            <a:r>
              <a:rPr lang="ru-RU" sz="3600" smtClean="0"/>
              <a:t> ?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800" smtClean="0"/>
              <a:t>         </a:t>
            </a:r>
            <a:r>
              <a:rPr lang="ru-RU" smtClean="0"/>
              <a:t>Октаэдр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Додекаэдр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Икосаэдр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           Тетраэдр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1188" y="1844675"/>
            <a:ext cx="5762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</a:t>
            </a:r>
            <a:endParaRPr lang="ru-RU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11188" y="29972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Б</a:t>
            </a:r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11188" y="42926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В</a:t>
            </a:r>
            <a:endParaRPr lang="ru-RU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11188" y="530066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Г</a:t>
            </a: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Какой многогранник, который не является правильным?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smtClean="0"/>
              <a:t>            октаэдр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36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smtClean="0"/>
              <a:t>            икосаэдр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36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smtClean="0"/>
              <a:t>            параллелепипед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36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smtClean="0"/>
              <a:t>            додекаэдр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А</a:t>
            </a:r>
            <a:endParaRPr lang="ru-RU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11188" y="2924175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Б</a:t>
            </a:r>
            <a:endParaRPr lang="ru-RU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11188" y="4149725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В</a:t>
            </a:r>
            <a:endParaRPr lang="ru-RU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11188" y="5300663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Г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484438" y="836613"/>
            <a:ext cx="4465637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i="1"/>
              <a:t>Не верно</a:t>
            </a:r>
          </a:p>
        </p:txBody>
      </p:sp>
      <p:sp>
        <p:nvSpPr>
          <p:cNvPr id="57347" name="WordArt 3"/>
          <p:cNvSpPr>
            <a:spLocks noChangeArrowheads="1" noChangeShapeType="1" noTextEdit="1"/>
          </p:cNvSpPr>
          <p:nvPr/>
        </p:nvSpPr>
        <p:spPr bwMode="auto">
          <a:xfrm>
            <a:off x="4067175" y="2781300"/>
            <a:ext cx="1416050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827088" y="5013325"/>
            <a:ext cx="4176712" cy="1079500"/>
          </a:xfrm>
          <a:prstGeom prst="leftArrow">
            <a:avLst>
              <a:gd name="adj1" fmla="val 50000"/>
              <a:gd name="adj2" fmla="val 9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hlinkClick r:id="rId2" action="ppaction://hlinksldjump"/>
              </a:rPr>
              <a:t>Вернуться к вопросам</a:t>
            </a:r>
            <a:endParaRPr lang="ru-RU" sz="2400" b="1" i="1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484438" y="836613"/>
            <a:ext cx="4465637" cy="14398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i="1"/>
              <a:t>Верно</a:t>
            </a:r>
          </a:p>
        </p:txBody>
      </p:sp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3635375" y="2997200"/>
            <a:ext cx="17287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4140200" y="5084763"/>
            <a:ext cx="4319588" cy="1008062"/>
          </a:xfrm>
          <a:prstGeom prst="rightArrow">
            <a:avLst>
              <a:gd name="adj1" fmla="val 50000"/>
              <a:gd name="adj2" fmla="val 1071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hlinkClick r:id="rId2" action="ppaction://hlinksldjump"/>
              </a:rPr>
              <a:t>Следующий вопрос</a:t>
            </a:r>
            <a:endParaRPr lang="ru-RU" sz="2400" b="1" i="1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040312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Класс делится на две команды. Каждая команда выбирает одну из двух категорий на выбор. Каждая категория состоит из 8 вопросов разной степени сложности – от 1 до 8.</a:t>
            </a:r>
          </a:p>
          <a:p>
            <a:r>
              <a:rPr lang="ru-RU" dirty="0" smtClean="0">
                <a:latin typeface="Arial" charset="0"/>
              </a:rPr>
              <a:t>Самый простой вопрос «стоит» 1 балл. Самый сложный вопрос 8 баллов.</a:t>
            </a:r>
            <a:endParaRPr lang="en-US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Отвечают по очереди каждые члены команды.</a:t>
            </a:r>
            <a:endParaRPr lang="en-US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Победитель викторины определяется по сумме набранных баллов.</a:t>
            </a:r>
          </a:p>
          <a:p>
            <a:pPr>
              <a:buNone/>
            </a:pPr>
            <a:endParaRPr lang="ru-RU" dirty="0" smtClean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dirty="0" smtClean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Картинки по запросу физкультмину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643182"/>
            <a:ext cx="650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1428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ТЕСТИРОВАНИЕ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gradFill rotWithShape="1">
            <a:gsLst>
              <a:gs pos="0">
                <a:srgbClr val="470000"/>
              </a:gs>
              <a:gs pos="5000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0" y="-171450"/>
            <a:ext cx="849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4400" b="1">
                <a:solidFill>
                  <a:schemeClr val="bg1"/>
                </a:solidFill>
              </a:rPr>
              <a:t>Тест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250825" y="765175"/>
            <a:ext cx="8748713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7" name="Picture 7" descr="Image0007пирами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11572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2500298" y="1142984"/>
            <a:ext cx="6156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362075" algn="l"/>
              </a:tabLst>
            </a:pPr>
            <a:r>
              <a:rPr lang="ru-RU" b="1">
                <a:cs typeface="Times New Roman" pitchFamily="18" charset="0"/>
              </a:rPr>
              <a:t>Чему равна площадь боковой поверхности правильной  четырёхугольной пирамиды со стороной в основании </a:t>
            </a:r>
            <a:r>
              <a:rPr lang="ru-RU" b="1"/>
              <a:t> </a:t>
            </a:r>
            <a:r>
              <a:rPr lang="ru-RU" b="1">
                <a:cs typeface="Times New Roman" pitchFamily="18" charset="0"/>
              </a:rPr>
              <a:t>4,5см и апофемой 5см?</a:t>
            </a:r>
            <a:endParaRPr lang="ru-RU" b="1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735263" y="2349500"/>
            <a:ext cx="540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>
                <a:solidFill>
                  <a:srgbClr val="800000"/>
                </a:solidFill>
              </a:rPr>
              <a:t>А. 90см</a:t>
            </a:r>
            <a:r>
              <a:rPr lang="ru-RU" b="1" baseline="30000" dirty="0">
                <a:solidFill>
                  <a:srgbClr val="800000"/>
                </a:solidFill>
              </a:rPr>
              <a:t>2</a:t>
            </a:r>
            <a:r>
              <a:rPr lang="ru-RU" b="1" dirty="0">
                <a:solidFill>
                  <a:srgbClr val="800000"/>
                </a:solidFill>
              </a:rPr>
              <a:t>	     Б. 45см</a:t>
            </a:r>
            <a:r>
              <a:rPr lang="ru-RU" b="1" baseline="30000" dirty="0">
                <a:solidFill>
                  <a:srgbClr val="800000"/>
                </a:solidFill>
              </a:rPr>
              <a:t>2</a:t>
            </a:r>
            <a:r>
              <a:rPr lang="ru-RU" b="1" dirty="0">
                <a:solidFill>
                  <a:srgbClr val="800000"/>
                </a:solidFill>
              </a:rPr>
              <a:t>	   В. 101,25см</a:t>
            </a:r>
            <a:r>
              <a:rPr lang="ru-RU" b="1" baseline="30000" dirty="0">
                <a:solidFill>
                  <a:srgbClr val="800000"/>
                </a:solidFill>
              </a:rPr>
              <a:t>2</a:t>
            </a:r>
          </a:p>
        </p:txBody>
      </p:sp>
      <p:pic>
        <p:nvPicPr>
          <p:cNvPr id="2060" name="Picture 15" descr="Image0008пир-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86124"/>
            <a:ext cx="1457325" cy="154781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428596" y="5143512"/>
            <a:ext cx="114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62075" algn="l"/>
              </a:tabLst>
            </a:pP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Задача </a:t>
            </a:r>
            <a:r>
              <a:rPr lang="ru-RU" b="1" dirty="0">
                <a:solidFill>
                  <a:srgbClr val="800000"/>
                </a:solidFill>
              </a:rPr>
              <a:t>3</a:t>
            </a: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.</a:t>
            </a:r>
            <a:endParaRPr lang="ru-RU" dirty="0">
              <a:solidFill>
                <a:srgbClr val="800000"/>
              </a:solidFill>
            </a:endParaRPr>
          </a:p>
          <a:p>
            <a:pPr eaLnBrk="0" hangingPunct="0">
              <a:tabLst>
                <a:tab pos="1362075" algn="l"/>
              </a:tabLst>
            </a:pP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2428860" y="3357562"/>
            <a:ext cx="6227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362075" algn="l"/>
              </a:tabLst>
            </a:pPr>
            <a:r>
              <a:rPr lang="ru-RU" b="1" dirty="0">
                <a:cs typeface="Times New Roman" pitchFamily="18" charset="0"/>
              </a:rPr>
              <a:t>Вычислите объём правильной  треугольной   пирамиды со стороной  в основании </a:t>
            </a:r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</a:rPr>
              <a:t>6 дм  и</a:t>
            </a:r>
            <a:r>
              <a:rPr lang="ru-RU" b="1" dirty="0"/>
              <a:t>  </a:t>
            </a:r>
            <a:r>
              <a:rPr lang="ru-RU" b="1" dirty="0">
                <a:latin typeface="Times New Roman" pitchFamily="18" charset="0"/>
              </a:rPr>
              <a:t>высотой пирамиды 8дм.</a:t>
            </a:r>
          </a:p>
          <a:p>
            <a:pPr algn="just">
              <a:tabLst>
                <a:tab pos="1362075" algn="l"/>
              </a:tabLst>
            </a:pPr>
            <a:endParaRPr lang="ru-RU" b="1" dirty="0">
              <a:latin typeface="Times New Roman" pitchFamily="18" charset="0"/>
            </a:endParaRPr>
          </a:p>
        </p:txBody>
      </p:sp>
      <p:sp>
        <p:nvSpPr>
          <p:cNvPr id="2063" name="Rectangle 22"/>
          <p:cNvSpPr>
            <a:spLocks noChangeArrowheads="1"/>
          </p:cNvSpPr>
          <p:nvPr/>
        </p:nvSpPr>
        <p:spPr bwMode="auto">
          <a:xfrm>
            <a:off x="428596" y="2857496"/>
            <a:ext cx="114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Задача </a:t>
            </a:r>
            <a:r>
              <a:rPr lang="ru-RU" b="1" dirty="0">
                <a:solidFill>
                  <a:srgbClr val="800000"/>
                </a:solidFill>
              </a:rPr>
              <a:t>2</a:t>
            </a: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.</a:t>
            </a:r>
            <a:endParaRPr lang="ru-RU" dirty="0">
              <a:solidFill>
                <a:srgbClr val="800000"/>
              </a:solidFill>
            </a:endParaRPr>
          </a:p>
          <a:p>
            <a:pPr eaLnBrk="0" hangingPunct="0"/>
            <a:endParaRPr lang="ru-RU" dirty="0">
              <a:solidFill>
                <a:srgbClr val="800000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916238" y="4365625"/>
            <a:ext cx="5108575" cy="401638"/>
            <a:chOff x="1723" y="3725"/>
            <a:chExt cx="3218" cy="253"/>
          </a:xfrm>
        </p:grpSpPr>
        <p:graphicFrame>
          <p:nvGraphicFramePr>
            <p:cNvPr id="2050" name="Object 11"/>
            <p:cNvGraphicFramePr>
              <a:graphicFrameLocks noChangeAspect="1"/>
            </p:cNvGraphicFramePr>
            <p:nvPr/>
          </p:nvGraphicFramePr>
          <p:xfrm>
            <a:off x="4082" y="3725"/>
            <a:ext cx="453" cy="231"/>
          </p:xfrm>
          <a:graphic>
            <a:graphicData uri="http://schemas.openxmlformats.org/presentationml/2006/ole">
              <p:oleObj spid="_x0000_s71682" name="Формула" r:id="rId6" imgW="444307" imgH="228501" progId="Equation.3">
                <p:embed/>
              </p:oleObj>
            </a:graphicData>
          </a:graphic>
        </p:graphicFrame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723" y="3725"/>
              <a:ext cx="3218" cy="253"/>
              <a:chOff x="1791" y="3317"/>
              <a:chExt cx="3218" cy="253"/>
            </a:xfrm>
          </p:grpSpPr>
          <p:grpSp>
            <p:nvGrpSpPr>
              <p:cNvPr id="4" name="Group 24"/>
              <p:cNvGrpSpPr>
                <a:grpSpLocks/>
              </p:cNvGrpSpPr>
              <p:nvPr/>
            </p:nvGrpSpPr>
            <p:grpSpPr bwMode="auto">
              <a:xfrm>
                <a:off x="1791" y="3317"/>
                <a:ext cx="3218" cy="253"/>
                <a:chOff x="1804" y="3181"/>
                <a:chExt cx="3218" cy="253"/>
              </a:xfrm>
            </p:grpSpPr>
            <p:sp>
              <p:nvSpPr>
                <p:cNvPr id="2069" name="Rectangle 23"/>
                <p:cNvSpPr>
                  <a:spLocks noChangeArrowheads="1"/>
                </p:cNvSpPr>
                <p:nvPr/>
              </p:nvSpPr>
              <p:spPr bwMode="auto">
                <a:xfrm>
                  <a:off x="1804" y="3203"/>
                  <a:ext cx="321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ru-RU" b="1">
                      <a:solidFill>
                        <a:srgbClr val="800000"/>
                      </a:solidFill>
                    </a:rPr>
                    <a:t>А.            дм</a:t>
                  </a:r>
                  <a:r>
                    <a:rPr lang="ru-RU" b="1" baseline="30000">
                      <a:solidFill>
                        <a:srgbClr val="800000"/>
                      </a:solidFill>
                    </a:rPr>
                    <a:t>3</a:t>
                  </a:r>
                  <a:r>
                    <a:rPr lang="ru-RU" b="1">
                      <a:solidFill>
                        <a:srgbClr val="800000"/>
                      </a:solidFill>
                    </a:rPr>
                    <a:t>	Б.           дм</a:t>
                  </a:r>
                  <a:r>
                    <a:rPr lang="ru-RU" b="1" baseline="30000">
                      <a:solidFill>
                        <a:srgbClr val="800000"/>
                      </a:solidFill>
                    </a:rPr>
                    <a:t>3</a:t>
                  </a:r>
                  <a:r>
                    <a:rPr lang="ru-RU" b="1">
                      <a:solidFill>
                        <a:srgbClr val="800000"/>
                      </a:solidFill>
                    </a:rPr>
                    <a:t>     В.             дм</a:t>
                  </a:r>
                  <a:r>
                    <a:rPr lang="ru-RU" b="1" baseline="30000">
                      <a:solidFill>
                        <a:srgbClr val="800000"/>
                      </a:solidFill>
                    </a:rPr>
                    <a:t>3</a:t>
                  </a:r>
                </a:p>
              </p:txBody>
            </p:sp>
            <p:graphicFrame>
              <p:nvGraphicFramePr>
                <p:cNvPr id="2052" name="Object 13"/>
                <p:cNvGraphicFramePr>
                  <a:graphicFrameLocks noChangeAspect="1"/>
                </p:cNvGraphicFramePr>
                <p:nvPr/>
              </p:nvGraphicFramePr>
              <p:xfrm>
                <a:off x="2041" y="3181"/>
                <a:ext cx="385" cy="231"/>
              </p:xfrm>
              <a:graphic>
                <a:graphicData uri="http://schemas.openxmlformats.org/presentationml/2006/ole">
                  <p:oleObj spid="_x0000_s71684" name="Формула" r:id="rId7" imgW="381000" imgH="22860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2051" name="Object 12"/>
              <p:cNvGraphicFramePr>
                <a:graphicFrameLocks noChangeAspect="1"/>
              </p:cNvGraphicFramePr>
              <p:nvPr/>
            </p:nvGraphicFramePr>
            <p:xfrm>
              <a:off x="3152" y="3317"/>
              <a:ext cx="386" cy="231"/>
            </p:xfrm>
            <a:graphic>
              <a:graphicData uri="http://schemas.openxmlformats.org/presentationml/2006/ole">
                <p:oleObj spid="_x0000_s71683" name="Формула" r:id="rId8" imgW="381000" imgH="228600" progId="Equation.3">
                  <p:embed/>
                </p:oleObj>
              </a:graphicData>
            </a:graphic>
          </p:graphicFrame>
        </p:grpSp>
      </p:grpSp>
      <p:sp>
        <p:nvSpPr>
          <p:cNvPr id="2065" name="Rectangle 27"/>
          <p:cNvSpPr>
            <a:spLocks noChangeArrowheads="1"/>
          </p:cNvSpPr>
          <p:nvPr/>
        </p:nvSpPr>
        <p:spPr bwMode="auto">
          <a:xfrm>
            <a:off x="785786" y="5500702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362075" algn="l"/>
              </a:tabLst>
            </a:pPr>
            <a:r>
              <a:rPr lang="ru-RU" b="1" dirty="0">
                <a:latin typeface="Times New Roman" pitchFamily="18" charset="0"/>
              </a:rPr>
              <a:t>Какой объём имеет деревянная шпала длиной 2,7м, толщиной 0,18м и шириной 0,25м.</a:t>
            </a:r>
          </a:p>
        </p:txBody>
      </p:sp>
      <p:sp>
        <p:nvSpPr>
          <p:cNvPr id="2066" name="Rectangle 28"/>
          <p:cNvSpPr>
            <a:spLocks noChangeArrowheads="1"/>
          </p:cNvSpPr>
          <p:nvPr/>
        </p:nvSpPr>
        <p:spPr bwMode="auto">
          <a:xfrm>
            <a:off x="2303463" y="6237288"/>
            <a:ext cx="597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</a:rPr>
              <a:t>А. 3,13 м</a:t>
            </a:r>
            <a:r>
              <a:rPr lang="ru-RU" b="1" baseline="30000">
                <a:solidFill>
                  <a:srgbClr val="800000"/>
                </a:solidFill>
              </a:rPr>
              <a:t>3</a:t>
            </a:r>
            <a:r>
              <a:rPr lang="ru-RU" b="1">
                <a:solidFill>
                  <a:srgbClr val="800000"/>
                </a:solidFill>
              </a:rPr>
              <a:t>	       Б. 0,1215 м</a:t>
            </a:r>
            <a:r>
              <a:rPr lang="ru-RU" b="1" baseline="30000">
                <a:solidFill>
                  <a:srgbClr val="800000"/>
                </a:solidFill>
              </a:rPr>
              <a:t>3</a:t>
            </a:r>
            <a:r>
              <a:rPr lang="ru-RU" b="1">
                <a:solidFill>
                  <a:srgbClr val="800000"/>
                </a:solidFill>
              </a:rPr>
              <a:t>	               В. 0,531 м</a:t>
            </a:r>
            <a:r>
              <a:rPr lang="ru-RU" b="1" baseline="3000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96867" y="1071546"/>
            <a:ext cx="114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Задача 1.</a:t>
            </a:r>
            <a:endParaRPr lang="ru-RU" b="1" dirty="0">
              <a:solidFill>
                <a:srgbClr val="800000"/>
              </a:solidFill>
            </a:endParaRPr>
          </a:p>
          <a:p>
            <a:pPr eaLnBrk="0" hangingPunct="0"/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9144000" cy="2060575"/>
          </a:xfrm>
          <a:prstGeom prst="rect">
            <a:avLst/>
          </a:prstGeom>
          <a:gradFill rotWithShape="1">
            <a:gsLst>
              <a:gs pos="0">
                <a:srgbClr val="470000"/>
              </a:gs>
              <a:gs pos="5000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58775" y="188913"/>
            <a:ext cx="81375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4400" b="1">
                <a:solidFill>
                  <a:schemeClr val="bg1"/>
                </a:solidFill>
              </a:rPr>
              <a:t>Правильные ответы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4400" b="1">
                <a:solidFill>
                  <a:schemeClr val="bg1"/>
                </a:solidFill>
              </a:rPr>
              <a:t>теста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250825" y="1844675"/>
            <a:ext cx="8748713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31800" y="3051175"/>
            <a:ext cx="1465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cs typeface="Times New Roman" pitchFamily="18" charset="0"/>
              </a:rPr>
              <a:t>Задача 1.</a:t>
            </a:r>
            <a:endParaRPr lang="ru-RU" sz="2400" b="1">
              <a:solidFill>
                <a:srgbClr val="800000"/>
              </a:solidFill>
            </a:endParaRPr>
          </a:p>
          <a:p>
            <a:pPr eaLnBrk="0" hangingPunct="0"/>
            <a:endParaRPr lang="ru-RU" sz="2400" b="1">
              <a:solidFill>
                <a:srgbClr val="800000"/>
              </a:solidFill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6877050" y="3068638"/>
            <a:ext cx="1465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62075" algn="l"/>
              </a:tabLst>
            </a:pPr>
            <a:r>
              <a:rPr lang="ru-RU" sz="2400" b="1">
                <a:solidFill>
                  <a:srgbClr val="800000"/>
                </a:solidFill>
                <a:cs typeface="Times New Roman" pitchFamily="18" charset="0"/>
              </a:rPr>
              <a:t>Задача </a:t>
            </a:r>
            <a:r>
              <a:rPr lang="ru-RU" sz="2400" b="1">
                <a:solidFill>
                  <a:srgbClr val="800000"/>
                </a:solidFill>
              </a:rPr>
              <a:t>3</a:t>
            </a:r>
            <a:r>
              <a:rPr lang="ru-RU" sz="2400" b="1">
                <a:solidFill>
                  <a:srgbClr val="800000"/>
                </a:solidFill>
                <a:cs typeface="Times New Roman" pitchFamily="18" charset="0"/>
              </a:rPr>
              <a:t>.</a:t>
            </a:r>
            <a:endParaRPr lang="ru-RU" sz="2400">
              <a:solidFill>
                <a:srgbClr val="800000"/>
              </a:solidFill>
            </a:endParaRPr>
          </a:p>
          <a:p>
            <a:pPr eaLnBrk="0" hangingPunct="0">
              <a:tabLst>
                <a:tab pos="1362075" algn="l"/>
              </a:tabLst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3563938" y="3068638"/>
            <a:ext cx="1465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cs typeface="Times New Roman" pitchFamily="18" charset="0"/>
              </a:rPr>
              <a:t>Задача </a:t>
            </a:r>
            <a:r>
              <a:rPr lang="ru-RU" sz="2400" b="1">
                <a:solidFill>
                  <a:srgbClr val="800000"/>
                </a:solidFill>
              </a:rPr>
              <a:t>2</a:t>
            </a:r>
            <a:r>
              <a:rPr lang="ru-RU" sz="2400" b="1">
                <a:solidFill>
                  <a:srgbClr val="800000"/>
                </a:solidFill>
                <a:cs typeface="Times New Roman" pitchFamily="18" charset="0"/>
              </a:rPr>
              <a:t>.</a:t>
            </a:r>
            <a:endParaRPr lang="ru-RU" sz="2400">
              <a:solidFill>
                <a:srgbClr val="800000"/>
              </a:solidFill>
            </a:endParaRPr>
          </a:p>
          <a:p>
            <a:pPr eaLnBrk="0" hangingPunct="0"/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468313" y="3573463"/>
            <a:ext cx="7740650" cy="0"/>
          </a:xfrm>
          <a:prstGeom prst="line">
            <a:avLst/>
          </a:prstGeom>
          <a:noFill/>
          <a:ln w="127000" cmpd="tri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503238" y="4437063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800000"/>
                </a:solidFill>
              </a:rPr>
              <a:t>Б. 45см</a:t>
            </a:r>
            <a:r>
              <a:rPr lang="ru-RU" sz="2400" b="1" baseline="30000">
                <a:solidFill>
                  <a:srgbClr val="800000"/>
                </a:solidFill>
              </a:rPr>
              <a:t>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76600" y="4365625"/>
            <a:ext cx="2927350" cy="539750"/>
            <a:chOff x="1950" y="2478"/>
            <a:chExt cx="1844" cy="340"/>
          </a:xfrm>
        </p:grpSpPr>
        <p:sp>
          <p:nvSpPr>
            <p:cNvPr id="3089" name="Rectangle 16"/>
            <p:cNvSpPr>
              <a:spLocks noChangeArrowheads="1"/>
            </p:cNvSpPr>
            <p:nvPr/>
          </p:nvSpPr>
          <p:spPr bwMode="auto">
            <a:xfrm>
              <a:off x="1950" y="2522"/>
              <a:ext cx="18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>
                  <a:solidFill>
                    <a:srgbClr val="800000"/>
                  </a:solidFill>
                </a:rPr>
                <a:t>А.            дм</a:t>
              </a:r>
              <a:r>
                <a:rPr lang="ru-RU" sz="2400" b="1" baseline="30000">
                  <a:solidFill>
                    <a:srgbClr val="800000"/>
                  </a:solidFill>
                </a:rPr>
                <a:t>3</a:t>
              </a:r>
              <a:r>
                <a:rPr lang="ru-RU" sz="2400" b="1">
                  <a:solidFill>
                    <a:srgbClr val="800000"/>
                  </a:solidFill>
                </a:rPr>
                <a:t>	</a:t>
              </a:r>
              <a:endParaRPr lang="ru-RU" sz="2400" b="1" baseline="30000">
                <a:solidFill>
                  <a:srgbClr val="800000"/>
                </a:solidFill>
              </a:endParaRPr>
            </a:p>
          </p:txBody>
        </p:sp>
        <p:graphicFrame>
          <p:nvGraphicFramePr>
            <p:cNvPr id="3074" name="Object 17"/>
            <p:cNvGraphicFramePr>
              <a:graphicFrameLocks noChangeAspect="1"/>
            </p:cNvGraphicFramePr>
            <p:nvPr/>
          </p:nvGraphicFramePr>
          <p:xfrm>
            <a:off x="2200" y="2478"/>
            <a:ext cx="567" cy="340"/>
          </p:xfrm>
          <a:graphic>
            <a:graphicData uri="http://schemas.openxmlformats.org/presentationml/2006/ole">
              <p:oleObj spid="_x0000_s72706" name="Формула" r:id="rId3" imgW="381000" imgH="228600" progId="Equation.3">
                <p:embed/>
              </p:oleObj>
            </a:graphicData>
          </a:graphic>
        </p:graphicFrame>
      </p:grpSp>
      <p:sp>
        <p:nvSpPr>
          <p:cNvPr id="3084" name="Rectangle 21"/>
          <p:cNvSpPr>
            <a:spLocks noChangeArrowheads="1"/>
          </p:cNvSpPr>
          <p:nvPr/>
        </p:nvSpPr>
        <p:spPr bwMode="auto">
          <a:xfrm>
            <a:off x="6551613" y="4437063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800000"/>
                </a:solidFill>
              </a:rPr>
              <a:t>Б. 0,1215 м</a:t>
            </a:r>
            <a:r>
              <a:rPr lang="ru-RU" sz="2400" b="1" baseline="30000">
                <a:solidFill>
                  <a:srgbClr val="800000"/>
                </a:solidFill>
              </a:rPr>
              <a:t>3</a:t>
            </a:r>
            <a:r>
              <a:rPr lang="ru-RU" b="1">
                <a:solidFill>
                  <a:srgbClr val="800000"/>
                </a:solidFill>
              </a:rPr>
              <a:t>	</a:t>
            </a:r>
            <a:endParaRPr lang="ru-RU" b="1" baseline="30000">
              <a:solidFill>
                <a:srgbClr val="800000"/>
              </a:solidFill>
            </a:endParaRPr>
          </a:p>
        </p:txBody>
      </p:sp>
      <p:sp>
        <p:nvSpPr>
          <p:cNvPr id="3085" name="AutoShape 22"/>
          <p:cNvSpPr>
            <a:spLocks noChangeArrowheads="1"/>
          </p:cNvSpPr>
          <p:nvPr/>
        </p:nvSpPr>
        <p:spPr bwMode="auto">
          <a:xfrm>
            <a:off x="1008063" y="3789363"/>
            <a:ext cx="250825" cy="504825"/>
          </a:xfrm>
          <a:prstGeom prst="downArrow">
            <a:avLst>
              <a:gd name="adj1" fmla="val 50000"/>
              <a:gd name="adj2" fmla="val 50316"/>
            </a:avLst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AutoShape 23"/>
          <p:cNvSpPr>
            <a:spLocks noChangeArrowheads="1"/>
          </p:cNvSpPr>
          <p:nvPr/>
        </p:nvSpPr>
        <p:spPr bwMode="auto">
          <a:xfrm>
            <a:off x="4140200" y="3789363"/>
            <a:ext cx="250825" cy="504825"/>
          </a:xfrm>
          <a:prstGeom prst="downArrow">
            <a:avLst>
              <a:gd name="adj1" fmla="val 50000"/>
              <a:gd name="adj2" fmla="val 50316"/>
            </a:avLst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AutoShape 24"/>
          <p:cNvSpPr>
            <a:spLocks noChangeArrowheads="1"/>
          </p:cNvSpPr>
          <p:nvPr/>
        </p:nvSpPr>
        <p:spPr bwMode="auto">
          <a:xfrm>
            <a:off x="7451725" y="3789363"/>
            <a:ext cx="250825" cy="504825"/>
          </a:xfrm>
          <a:prstGeom prst="downArrow">
            <a:avLst>
              <a:gd name="adj1" fmla="val 50000"/>
              <a:gd name="adj2" fmla="val 50316"/>
            </a:avLst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428868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87"/>
          <p:cNvSpPr>
            <a:spLocks noChangeShapeType="1"/>
          </p:cNvSpPr>
          <p:nvPr/>
        </p:nvSpPr>
        <p:spPr bwMode="auto">
          <a:xfrm>
            <a:off x="2632075" y="104775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3" name="Line 288"/>
          <p:cNvSpPr>
            <a:spLocks noChangeShapeType="1"/>
          </p:cNvSpPr>
          <p:nvPr/>
        </p:nvSpPr>
        <p:spPr bwMode="auto">
          <a:xfrm>
            <a:off x="3063875" y="104775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324"/>
          <p:cNvSpPr>
            <a:spLocks noChangeShapeType="1"/>
          </p:cNvSpPr>
          <p:nvPr/>
        </p:nvSpPr>
        <p:spPr bwMode="auto">
          <a:xfrm>
            <a:off x="6942138" y="6858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70"/>
          <p:cNvSpPr>
            <a:spLocks noChangeShapeType="1"/>
          </p:cNvSpPr>
          <p:nvPr/>
        </p:nvSpPr>
        <p:spPr bwMode="auto">
          <a:xfrm>
            <a:off x="2632075" y="28575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479" name="Group 1023"/>
          <p:cNvGraphicFramePr>
            <a:graphicFrameLocks noGrp="1"/>
          </p:cNvGraphicFramePr>
          <p:nvPr/>
        </p:nvGraphicFramePr>
        <p:xfrm>
          <a:off x="1187450" y="368300"/>
          <a:ext cx="6754813" cy="6217920"/>
        </p:xfrm>
        <a:graphic>
          <a:graphicData uri="http://schemas.openxmlformats.org/drawingml/2006/table">
            <a:tbl>
              <a:tblPr/>
              <a:tblGrid>
                <a:gridCol w="519113"/>
                <a:gridCol w="519112"/>
                <a:gridCol w="519113"/>
                <a:gridCol w="519112"/>
                <a:gridCol w="520700"/>
                <a:gridCol w="519113"/>
                <a:gridCol w="520700"/>
                <a:gridCol w="519112"/>
                <a:gridCol w="520700"/>
                <a:gridCol w="517525"/>
                <a:gridCol w="520700"/>
                <a:gridCol w="519113"/>
                <a:gridCol w="520700"/>
              </a:tblGrid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19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17" name="Text Box 937"/>
          <p:cNvSpPr txBox="1">
            <a:spLocks noChangeArrowheads="1"/>
          </p:cNvSpPr>
          <p:nvPr/>
        </p:nvSpPr>
        <p:spPr bwMode="auto">
          <a:xfrm>
            <a:off x="647700" y="306863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0394" name="Text Box 938"/>
          <p:cNvSpPr txBox="1">
            <a:spLocks noChangeArrowheads="1"/>
          </p:cNvSpPr>
          <p:nvPr/>
        </p:nvSpPr>
        <p:spPr bwMode="auto">
          <a:xfrm>
            <a:off x="2268538" y="36830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</a:t>
            </a:r>
          </a:p>
        </p:txBody>
      </p:sp>
      <p:sp>
        <p:nvSpPr>
          <p:cNvPr id="20396" name="Text Box 940"/>
          <p:cNvSpPr txBox="1">
            <a:spLocks noChangeArrowheads="1"/>
          </p:cNvSpPr>
          <p:nvPr/>
        </p:nvSpPr>
        <p:spPr bwMode="auto">
          <a:xfrm>
            <a:off x="2808288" y="36830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и</a:t>
            </a:r>
          </a:p>
        </p:txBody>
      </p:sp>
      <p:sp>
        <p:nvSpPr>
          <p:cNvPr id="20397" name="Text Box 941"/>
          <p:cNvSpPr txBox="1">
            <a:spLocks noChangeArrowheads="1"/>
          </p:cNvSpPr>
          <p:nvPr/>
        </p:nvSpPr>
        <p:spPr bwMode="auto">
          <a:xfrm>
            <a:off x="3348038" y="36830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</a:t>
            </a:r>
          </a:p>
        </p:txBody>
      </p:sp>
      <p:sp>
        <p:nvSpPr>
          <p:cNvPr id="20398" name="Text Box 942"/>
          <p:cNvSpPr txBox="1">
            <a:spLocks noChangeArrowheads="1"/>
          </p:cNvSpPr>
          <p:nvPr/>
        </p:nvSpPr>
        <p:spPr bwMode="auto">
          <a:xfrm>
            <a:off x="3851275" y="3683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399" name="Text Box 943"/>
          <p:cNvSpPr txBox="1">
            <a:spLocks noChangeArrowheads="1"/>
          </p:cNvSpPr>
          <p:nvPr/>
        </p:nvSpPr>
        <p:spPr bwMode="auto">
          <a:xfrm>
            <a:off x="4356100" y="3683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м</a:t>
            </a:r>
          </a:p>
        </p:txBody>
      </p:sp>
      <p:sp>
        <p:nvSpPr>
          <p:cNvPr id="20400" name="Text Box 944"/>
          <p:cNvSpPr txBox="1">
            <a:spLocks noChangeArrowheads="1"/>
          </p:cNvSpPr>
          <p:nvPr/>
        </p:nvSpPr>
        <p:spPr bwMode="auto">
          <a:xfrm>
            <a:off x="4859338" y="36830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и</a:t>
            </a:r>
          </a:p>
        </p:txBody>
      </p:sp>
      <p:sp>
        <p:nvSpPr>
          <p:cNvPr id="20401" name="Text Box 945"/>
          <p:cNvSpPr txBox="1">
            <a:spLocks noChangeArrowheads="1"/>
          </p:cNvSpPr>
          <p:nvPr/>
        </p:nvSpPr>
        <p:spPr bwMode="auto">
          <a:xfrm>
            <a:off x="5400675" y="3683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д</a:t>
            </a:r>
          </a:p>
        </p:txBody>
      </p:sp>
      <p:sp>
        <p:nvSpPr>
          <p:cNvPr id="20402" name="Text Box 946"/>
          <p:cNvSpPr txBox="1">
            <a:spLocks noChangeArrowheads="1"/>
          </p:cNvSpPr>
          <p:nvPr/>
        </p:nvSpPr>
        <p:spPr bwMode="auto">
          <a:xfrm>
            <a:off x="5903913" y="36830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03" name="Text Box 947"/>
          <p:cNvSpPr txBox="1">
            <a:spLocks noChangeArrowheads="1"/>
          </p:cNvSpPr>
          <p:nvPr/>
        </p:nvSpPr>
        <p:spPr bwMode="auto">
          <a:xfrm>
            <a:off x="1763713" y="873125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в</a:t>
            </a:r>
          </a:p>
        </p:txBody>
      </p:sp>
      <p:sp>
        <p:nvSpPr>
          <p:cNvPr id="20404" name="Text Box 948"/>
          <p:cNvSpPr txBox="1">
            <a:spLocks noChangeArrowheads="1"/>
          </p:cNvSpPr>
          <p:nvPr/>
        </p:nvSpPr>
        <p:spPr bwMode="auto">
          <a:xfrm>
            <a:off x="2808288" y="873125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</a:t>
            </a:r>
          </a:p>
        </p:txBody>
      </p:sp>
      <p:sp>
        <p:nvSpPr>
          <p:cNvPr id="20405" name="Text Box 949"/>
          <p:cNvSpPr txBox="1">
            <a:spLocks noChangeArrowheads="1"/>
          </p:cNvSpPr>
          <p:nvPr/>
        </p:nvSpPr>
        <p:spPr bwMode="auto">
          <a:xfrm>
            <a:off x="2268538" y="873125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е</a:t>
            </a:r>
          </a:p>
        </p:txBody>
      </p:sp>
      <p:sp>
        <p:nvSpPr>
          <p:cNvPr id="20406" name="Text Box 950"/>
          <p:cNvSpPr txBox="1">
            <a:spLocks noChangeArrowheads="1"/>
          </p:cNvSpPr>
          <p:nvPr/>
        </p:nvSpPr>
        <p:spPr bwMode="auto">
          <a:xfrm>
            <a:off x="3311525" y="87312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ш</a:t>
            </a:r>
          </a:p>
        </p:txBody>
      </p:sp>
      <p:sp>
        <p:nvSpPr>
          <p:cNvPr id="20407" name="Text Box 951"/>
          <p:cNvSpPr txBox="1">
            <a:spLocks noChangeArrowheads="1"/>
          </p:cNvSpPr>
          <p:nvPr/>
        </p:nvSpPr>
        <p:spPr bwMode="auto">
          <a:xfrm>
            <a:off x="3816350" y="87312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и</a:t>
            </a:r>
          </a:p>
        </p:txBody>
      </p:sp>
      <p:sp>
        <p:nvSpPr>
          <p:cNvPr id="20408" name="Text Box 952"/>
          <p:cNvSpPr txBox="1">
            <a:spLocks noChangeArrowheads="1"/>
          </p:cNvSpPr>
          <p:nvPr/>
        </p:nvSpPr>
        <p:spPr bwMode="auto">
          <a:xfrm>
            <a:off x="4392613" y="873125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0409" name="Text Box 953"/>
          <p:cNvSpPr txBox="1">
            <a:spLocks noChangeArrowheads="1"/>
          </p:cNvSpPr>
          <p:nvPr/>
        </p:nvSpPr>
        <p:spPr bwMode="auto">
          <a:xfrm>
            <a:off x="4895850" y="87312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10" name="Text Box 954"/>
          <p:cNvSpPr txBox="1">
            <a:spLocks noChangeArrowheads="1"/>
          </p:cNvSpPr>
          <p:nvPr/>
        </p:nvSpPr>
        <p:spPr bwMode="auto">
          <a:xfrm>
            <a:off x="3311525" y="13763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11" name="Text Box 955"/>
          <p:cNvSpPr txBox="1">
            <a:spLocks noChangeArrowheads="1"/>
          </p:cNvSpPr>
          <p:nvPr/>
        </p:nvSpPr>
        <p:spPr bwMode="auto">
          <a:xfrm>
            <a:off x="3851275" y="13763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</a:t>
            </a:r>
          </a:p>
        </p:txBody>
      </p:sp>
      <p:sp>
        <p:nvSpPr>
          <p:cNvPr id="20412" name="Text Box 956"/>
          <p:cNvSpPr txBox="1">
            <a:spLocks noChangeArrowheads="1"/>
          </p:cNvSpPr>
          <p:nvPr/>
        </p:nvSpPr>
        <p:spPr bwMode="auto">
          <a:xfrm>
            <a:off x="4356100" y="13763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0413" name="Text Box 957"/>
          <p:cNvSpPr txBox="1">
            <a:spLocks noChangeArrowheads="1"/>
          </p:cNvSpPr>
          <p:nvPr/>
        </p:nvSpPr>
        <p:spPr bwMode="auto">
          <a:xfrm>
            <a:off x="4895850" y="13763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ф</a:t>
            </a:r>
          </a:p>
        </p:txBody>
      </p:sp>
      <p:sp>
        <p:nvSpPr>
          <p:cNvPr id="20414" name="Text Box 958"/>
          <p:cNvSpPr txBox="1">
            <a:spLocks noChangeArrowheads="1"/>
          </p:cNvSpPr>
          <p:nvPr/>
        </p:nvSpPr>
        <p:spPr bwMode="auto">
          <a:xfrm>
            <a:off x="5400675" y="13763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е</a:t>
            </a:r>
          </a:p>
        </p:txBody>
      </p:sp>
      <p:sp>
        <p:nvSpPr>
          <p:cNvPr id="20415" name="Text Box 959"/>
          <p:cNvSpPr txBox="1">
            <a:spLocks noChangeArrowheads="1"/>
          </p:cNvSpPr>
          <p:nvPr/>
        </p:nvSpPr>
        <p:spPr bwMode="auto">
          <a:xfrm>
            <a:off x="5940425" y="13763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м</a:t>
            </a:r>
          </a:p>
        </p:txBody>
      </p:sp>
      <p:sp>
        <p:nvSpPr>
          <p:cNvPr id="20416" name="Text Box 960"/>
          <p:cNvSpPr txBox="1">
            <a:spLocks noChangeArrowheads="1"/>
          </p:cNvSpPr>
          <p:nvPr/>
        </p:nvSpPr>
        <p:spPr bwMode="auto">
          <a:xfrm>
            <a:off x="6443663" y="137636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17" name="Text Box 961"/>
          <p:cNvSpPr txBox="1">
            <a:spLocks noChangeArrowheads="1"/>
          </p:cNvSpPr>
          <p:nvPr/>
        </p:nvSpPr>
        <p:spPr bwMode="auto">
          <a:xfrm>
            <a:off x="2268538" y="19161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т</a:t>
            </a:r>
          </a:p>
        </p:txBody>
      </p:sp>
      <p:sp>
        <p:nvSpPr>
          <p:cNvPr id="20418" name="Text Box 962"/>
          <p:cNvSpPr txBox="1">
            <a:spLocks noChangeArrowheads="1"/>
          </p:cNvSpPr>
          <p:nvPr/>
        </p:nvSpPr>
        <p:spPr bwMode="auto">
          <a:xfrm>
            <a:off x="2808288" y="19161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</a:t>
            </a:r>
          </a:p>
        </p:txBody>
      </p:sp>
      <p:sp>
        <p:nvSpPr>
          <p:cNvPr id="20419" name="Text Box 963"/>
          <p:cNvSpPr txBox="1">
            <a:spLocks noChangeArrowheads="1"/>
          </p:cNvSpPr>
          <p:nvPr/>
        </p:nvSpPr>
        <p:spPr bwMode="auto">
          <a:xfrm>
            <a:off x="3311525" y="19161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е</a:t>
            </a:r>
          </a:p>
        </p:txBody>
      </p:sp>
      <p:sp>
        <p:nvSpPr>
          <p:cNvPr id="20420" name="Text Box 964"/>
          <p:cNvSpPr txBox="1">
            <a:spLocks noChangeArrowheads="1"/>
          </p:cNvSpPr>
          <p:nvPr/>
        </p:nvSpPr>
        <p:spPr bwMode="auto">
          <a:xfrm>
            <a:off x="3851275" y="19161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у</a:t>
            </a:r>
          </a:p>
        </p:txBody>
      </p:sp>
      <p:sp>
        <p:nvSpPr>
          <p:cNvPr id="20421" name="Text Box 965"/>
          <p:cNvSpPr txBox="1">
            <a:spLocks noChangeArrowheads="1"/>
          </p:cNvSpPr>
          <p:nvPr/>
        </p:nvSpPr>
        <p:spPr bwMode="auto">
          <a:xfrm>
            <a:off x="4356100" y="19161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г</a:t>
            </a:r>
          </a:p>
        </p:txBody>
      </p:sp>
      <p:sp>
        <p:nvSpPr>
          <p:cNvPr id="20422" name="Text Box 966"/>
          <p:cNvSpPr txBox="1">
            <a:spLocks noChangeArrowheads="1"/>
          </p:cNvSpPr>
          <p:nvPr/>
        </p:nvSpPr>
        <p:spPr bwMode="auto">
          <a:xfrm>
            <a:off x="4859338" y="19161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о</a:t>
            </a:r>
          </a:p>
        </p:txBody>
      </p:sp>
      <p:sp>
        <p:nvSpPr>
          <p:cNvPr id="20423" name="Text Box 967"/>
          <p:cNvSpPr txBox="1">
            <a:spLocks noChangeArrowheads="1"/>
          </p:cNvSpPr>
          <p:nvPr/>
        </p:nvSpPr>
        <p:spPr bwMode="auto">
          <a:xfrm>
            <a:off x="5400675" y="19161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л</a:t>
            </a:r>
          </a:p>
        </p:txBody>
      </p:sp>
      <p:sp>
        <p:nvSpPr>
          <p:cNvPr id="20424" name="Text Box 968"/>
          <p:cNvSpPr txBox="1">
            <a:spLocks noChangeArrowheads="1"/>
          </p:cNvSpPr>
          <p:nvPr/>
        </p:nvSpPr>
        <p:spPr bwMode="auto">
          <a:xfrm>
            <a:off x="5940425" y="19161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ь</a:t>
            </a:r>
          </a:p>
        </p:txBody>
      </p:sp>
      <p:sp>
        <p:nvSpPr>
          <p:cNvPr id="20425" name="Text Box 969"/>
          <p:cNvSpPr txBox="1">
            <a:spLocks noChangeArrowheads="1"/>
          </p:cNvSpPr>
          <p:nvPr/>
        </p:nvSpPr>
        <p:spPr bwMode="auto">
          <a:xfrm>
            <a:off x="6443663" y="19161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н</a:t>
            </a:r>
          </a:p>
        </p:txBody>
      </p:sp>
      <p:sp>
        <p:nvSpPr>
          <p:cNvPr id="20426" name="Text Box 970"/>
          <p:cNvSpPr txBox="1">
            <a:spLocks noChangeArrowheads="1"/>
          </p:cNvSpPr>
          <p:nvPr/>
        </p:nvSpPr>
        <p:spPr bwMode="auto">
          <a:xfrm>
            <a:off x="6985000" y="19161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и</a:t>
            </a:r>
          </a:p>
        </p:txBody>
      </p:sp>
      <p:sp>
        <p:nvSpPr>
          <p:cNvPr id="20427" name="Text Box 971"/>
          <p:cNvSpPr txBox="1">
            <a:spLocks noChangeArrowheads="1"/>
          </p:cNvSpPr>
          <p:nvPr/>
        </p:nvSpPr>
        <p:spPr bwMode="auto">
          <a:xfrm>
            <a:off x="7488238" y="19161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к</a:t>
            </a:r>
          </a:p>
        </p:txBody>
      </p:sp>
      <p:sp>
        <p:nvSpPr>
          <p:cNvPr id="20428" name="Text Box 972"/>
          <p:cNvSpPr txBox="1">
            <a:spLocks noChangeArrowheads="1"/>
          </p:cNvSpPr>
          <p:nvPr/>
        </p:nvSpPr>
        <p:spPr bwMode="auto">
          <a:xfrm>
            <a:off x="2808288" y="245745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в</a:t>
            </a:r>
          </a:p>
        </p:txBody>
      </p:sp>
      <p:sp>
        <p:nvSpPr>
          <p:cNvPr id="20429" name="Text Box 973"/>
          <p:cNvSpPr txBox="1">
            <a:spLocks noChangeArrowheads="1"/>
          </p:cNvSpPr>
          <p:nvPr/>
        </p:nvSpPr>
        <p:spPr bwMode="auto">
          <a:xfrm>
            <a:off x="3348038" y="245745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ы</a:t>
            </a:r>
          </a:p>
        </p:txBody>
      </p:sp>
      <p:sp>
        <p:nvSpPr>
          <p:cNvPr id="20430" name="Text Box 974"/>
          <p:cNvSpPr txBox="1">
            <a:spLocks noChangeArrowheads="1"/>
          </p:cNvSpPr>
          <p:nvPr/>
        </p:nvSpPr>
        <p:spPr bwMode="auto">
          <a:xfrm>
            <a:off x="3851275" y="24574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с</a:t>
            </a:r>
          </a:p>
        </p:txBody>
      </p:sp>
      <p:sp>
        <p:nvSpPr>
          <p:cNvPr id="20431" name="Text Box 975"/>
          <p:cNvSpPr txBox="1">
            <a:spLocks noChangeArrowheads="1"/>
          </p:cNvSpPr>
          <p:nvPr/>
        </p:nvSpPr>
        <p:spPr bwMode="auto">
          <a:xfrm>
            <a:off x="4356100" y="24574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0432" name="Text Box 976"/>
          <p:cNvSpPr txBox="1">
            <a:spLocks noChangeArrowheads="1"/>
          </p:cNvSpPr>
          <p:nvPr/>
        </p:nvSpPr>
        <p:spPr bwMode="auto">
          <a:xfrm>
            <a:off x="4859338" y="245745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т</a:t>
            </a:r>
          </a:p>
        </p:txBody>
      </p:sp>
      <p:sp>
        <p:nvSpPr>
          <p:cNvPr id="20433" name="Text Box 977"/>
          <p:cNvSpPr txBox="1">
            <a:spLocks noChangeArrowheads="1"/>
          </p:cNvSpPr>
          <p:nvPr/>
        </p:nvSpPr>
        <p:spPr bwMode="auto">
          <a:xfrm>
            <a:off x="5400675" y="24574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34" name="Text Box 978"/>
          <p:cNvSpPr txBox="1">
            <a:spLocks noChangeArrowheads="1"/>
          </p:cNvSpPr>
          <p:nvPr/>
        </p:nvSpPr>
        <p:spPr bwMode="auto">
          <a:xfrm>
            <a:off x="1223963" y="29606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м</a:t>
            </a:r>
          </a:p>
        </p:txBody>
      </p:sp>
      <p:sp>
        <p:nvSpPr>
          <p:cNvPr id="20435" name="Text Box 979"/>
          <p:cNvSpPr txBox="1">
            <a:spLocks noChangeArrowheads="1"/>
          </p:cNvSpPr>
          <p:nvPr/>
        </p:nvSpPr>
        <p:spPr bwMode="auto">
          <a:xfrm>
            <a:off x="1763713" y="29606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н</a:t>
            </a:r>
          </a:p>
        </p:txBody>
      </p:sp>
      <p:sp>
        <p:nvSpPr>
          <p:cNvPr id="20436" name="Text Box 980"/>
          <p:cNvSpPr txBox="1">
            <a:spLocks noChangeArrowheads="1"/>
          </p:cNvSpPr>
          <p:nvPr/>
        </p:nvSpPr>
        <p:spPr bwMode="auto">
          <a:xfrm>
            <a:off x="2303463" y="29606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о</a:t>
            </a:r>
          </a:p>
        </p:txBody>
      </p:sp>
      <p:sp>
        <p:nvSpPr>
          <p:cNvPr id="20437" name="Text Box 981"/>
          <p:cNvSpPr txBox="1">
            <a:spLocks noChangeArrowheads="1"/>
          </p:cNvSpPr>
          <p:nvPr/>
        </p:nvSpPr>
        <p:spPr bwMode="auto">
          <a:xfrm>
            <a:off x="2808288" y="29606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г</a:t>
            </a:r>
          </a:p>
        </p:txBody>
      </p:sp>
      <p:sp>
        <p:nvSpPr>
          <p:cNvPr id="20438" name="Text Box 982"/>
          <p:cNvSpPr txBox="1">
            <a:spLocks noChangeArrowheads="1"/>
          </p:cNvSpPr>
          <p:nvPr/>
        </p:nvSpPr>
        <p:spPr bwMode="auto">
          <a:xfrm>
            <a:off x="3311525" y="296068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о</a:t>
            </a:r>
          </a:p>
        </p:txBody>
      </p:sp>
      <p:sp>
        <p:nvSpPr>
          <p:cNvPr id="20439" name="Text Box 983"/>
          <p:cNvSpPr txBox="1">
            <a:spLocks noChangeArrowheads="1"/>
          </p:cNvSpPr>
          <p:nvPr/>
        </p:nvSpPr>
        <p:spPr bwMode="auto">
          <a:xfrm>
            <a:off x="3851275" y="296068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у</a:t>
            </a:r>
          </a:p>
        </p:txBody>
      </p:sp>
      <p:sp>
        <p:nvSpPr>
          <p:cNvPr id="20440" name="Text Box 984"/>
          <p:cNvSpPr txBox="1">
            <a:spLocks noChangeArrowheads="1"/>
          </p:cNvSpPr>
          <p:nvPr/>
        </p:nvSpPr>
        <p:spPr bwMode="auto">
          <a:xfrm>
            <a:off x="4356100" y="296068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г</a:t>
            </a:r>
          </a:p>
        </p:txBody>
      </p:sp>
      <p:sp>
        <p:nvSpPr>
          <p:cNvPr id="20441" name="Text Box 985"/>
          <p:cNvSpPr txBox="1">
            <a:spLocks noChangeArrowheads="1"/>
          </p:cNvSpPr>
          <p:nvPr/>
        </p:nvSpPr>
        <p:spPr bwMode="auto">
          <a:xfrm>
            <a:off x="4859338" y="29606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о</a:t>
            </a:r>
          </a:p>
        </p:txBody>
      </p:sp>
      <p:sp>
        <p:nvSpPr>
          <p:cNvPr id="20442" name="Text Box 986"/>
          <p:cNvSpPr txBox="1">
            <a:spLocks noChangeArrowheads="1"/>
          </p:cNvSpPr>
          <p:nvPr/>
        </p:nvSpPr>
        <p:spPr bwMode="auto">
          <a:xfrm>
            <a:off x="5400675" y="296068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л</a:t>
            </a:r>
          </a:p>
        </p:txBody>
      </p:sp>
      <p:sp>
        <p:nvSpPr>
          <p:cNvPr id="20443" name="Text Box 987"/>
          <p:cNvSpPr txBox="1">
            <a:spLocks noChangeArrowheads="1"/>
          </p:cNvSpPr>
          <p:nvPr/>
        </p:nvSpPr>
        <p:spPr bwMode="auto">
          <a:xfrm>
            <a:off x="5903913" y="29606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ь</a:t>
            </a:r>
          </a:p>
        </p:txBody>
      </p:sp>
      <p:sp>
        <p:nvSpPr>
          <p:cNvPr id="20444" name="Text Box 988"/>
          <p:cNvSpPr txBox="1">
            <a:spLocks noChangeArrowheads="1"/>
          </p:cNvSpPr>
          <p:nvPr/>
        </p:nvSpPr>
        <p:spPr bwMode="auto">
          <a:xfrm>
            <a:off x="6443663" y="29606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н</a:t>
            </a:r>
          </a:p>
        </p:txBody>
      </p:sp>
      <p:sp>
        <p:nvSpPr>
          <p:cNvPr id="20445" name="Text Box 989"/>
          <p:cNvSpPr txBox="1">
            <a:spLocks noChangeArrowheads="1"/>
          </p:cNvSpPr>
          <p:nvPr/>
        </p:nvSpPr>
        <p:spPr bwMode="auto">
          <a:xfrm>
            <a:off x="6948488" y="29606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и</a:t>
            </a:r>
          </a:p>
        </p:txBody>
      </p:sp>
      <p:sp>
        <p:nvSpPr>
          <p:cNvPr id="20446" name="Text Box 990"/>
          <p:cNvSpPr txBox="1">
            <a:spLocks noChangeArrowheads="1"/>
          </p:cNvSpPr>
          <p:nvPr/>
        </p:nvSpPr>
        <p:spPr bwMode="auto">
          <a:xfrm>
            <a:off x="7488238" y="29606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к</a:t>
            </a:r>
          </a:p>
        </p:txBody>
      </p:sp>
      <p:sp>
        <p:nvSpPr>
          <p:cNvPr id="20447" name="Text Box 991"/>
          <p:cNvSpPr txBox="1">
            <a:spLocks noChangeArrowheads="1"/>
          </p:cNvSpPr>
          <p:nvPr/>
        </p:nvSpPr>
        <p:spPr bwMode="auto">
          <a:xfrm>
            <a:off x="3311525" y="34655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</a:t>
            </a:r>
          </a:p>
        </p:txBody>
      </p:sp>
      <p:sp>
        <p:nvSpPr>
          <p:cNvPr id="20448" name="Text Box 992"/>
          <p:cNvSpPr txBox="1">
            <a:spLocks noChangeArrowheads="1"/>
          </p:cNvSpPr>
          <p:nvPr/>
        </p:nvSpPr>
        <p:spPr bwMode="auto">
          <a:xfrm>
            <a:off x="3851275" y="34655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е</a:t>
            </a:r>
          </a:p>
        </p:txBody>
      </p:sp>
      <p:sp>
        <p:nvSpPr>
          <p:cNvPr id="20449" name="Text Box 993"/>
          <p:cNvSpPr txBox="1">
            <a:spLocks noChangeArrowheads="1"/>
          </p:cNvSpPr>
          <p:nvPr/>
        </p:nvSpPr>
        <p:spPr bwMode="auto">
          <a:xfrm>
            <a:off x="4356100" y="34655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р</a:t>
            </a:r>
          </a:p>
        </p:txBody>
      </p:sp>
      <p:sp>
        <p:nvSpPr>
          <p:cNvPr id="20450" name="Text Box 994"/>
          <p:cNvSpPr txBox="1">
            <a:spLocks noChangeArrowheads="1"/>
          </p:cNvSpPr>
          <p:nvPr/>
        </p:nvSpPr>
        <p:spPr bwMode="auto">
          <a:xfrm>
            <a:off x="4859338" y="34655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и</a:t>
            </a:r>
          </a:p>
        </p:txBody>
      </p:sp>
      <p:sp>
        <p:nvSpPr>
          <p:cNvPr id="20451" name="Text Box 995"/>
          <p:cNvSpPr txBox="1">
            <a:spLocks noChangeArrowheads="1"/>
          </p:cNvSpPr>
          <p:nvPr/>
        </p:nvSpPr>
        <p:spPr bwMode="auto">
          <a:xfrm>
            <a:off x="5400675" y="34655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м</a:t>
            </a:r>
          </a:p>
        </p:txBody>
      </p:sp>
      <p:sp>
        <p:nvSpPr>
          <p:cNvPr id="20452" name="Text Box 996"/>
          <p:cNvSpPr txBox="1">
            <a:spLocks noChangeArrowheads="1"/>
          </p:cNvSpPr>
          <p:nvPr/>
        </p:nvSpPr>
        <p:spPr bwMode="auto">
          <a:xfrm>
            <a:off x="5903913" y="34655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е</a:t>
            </a:r>
          </a:p>
        </p:txBody>
      </p:sp>
      <p:sp>
        <p:nvSpPr>
          <p:cNvPr id="20453" name="Text Box 997"/>
          <p:cNvSpPr txBox="1">
            <a:spLocks noChangeArrowheads="1"/>
          </p:cNvSpPr>
          <p:nvPr/>
        </p:nvSpPr>
        <p:spPr bwMode="auto">
          <a:xfrm>
            <a:off x="6443663" y="34655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т</a:t>
            </a:r>
          </a:p>
        </p:txBody>
      </p:sp>
      <p:sp>
        <p:nvSpPr>
          <p:cNvPr id="20454" name="Text Box 998"/>
          <p:cNvSpPr txBox="1">
            <a:spLocks noChangeArrowheads="1"/>
          </p:cNvSpPr>
          <p:nvPr/>
        </p:nvSpPr>
        <p:spPr bwMode="auto">
          <a:xfrm>
            <a:off x="6948488" y="34655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</a:t>
            </a:r>
          </a:p>
        </p:txBody>
      </p:sp>
      <p:sp>
        <p:nvSpPr>
          <p:cNvPr id="20455" name="Text Box 999"/>
          <p:cNvSpPr txBox="1">
            <a:spLocks noChangeArrowheads="1"/>
          </p:cNvSpPr>
          <p:nvPr/>
        </p:nvSpPr>
        <p:spPr bwMode="auto">
          <a:xfrm>
            <a:off x="3311525" y="39687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т</a:t>
            </a:r>
          </a:p>
        </p:txBody>
      </p:sp>
      <p:sp>
        <p:nvSpPr>
          <p:cNvPr id="20456" name="Text Box 1000"/>
          <p:cNvSpPr txBox="1">
            <a:spLocks noChangeArrowheads="1"/>
          </p:cNvSpPr>
          <p:nvPr/>
        </p:nvSpPr>
        <p:spPr bwMode="auto">
          <a:xfrm>
            <a:off x="3851275" y="39687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</a:t>
            </a:r>
          </a:p>
        </p:txBody>
      </p:sp>
      <p:sp>
        <p:nvSpPr>
          <p:cNvPr id="20457" name="Text Box 1001"/>
          <p:cNvSpPr txBox="1">
            <a:spLocks noChangeArrowheads="1"/>
          </p:cNvSpPr>
          <p:nvPr/>
        </p:nvSpPr>
        <p:spPr bwMode="auto">
          <a:xfrm>
            <a:off x="4356100" y="39687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0458" name="Text Box 1002"/>
          <p:cNvSpPr txBox="1">
            <a:spLocks noChangeArrowheads="1"/>
          </p:cNvSpPr>
          <p:nvPr/>
        </p:nvSpPr>
        <p:spPr bwMode="auto">
          <a:xfrm>
            <a:off x="4895850" y="39687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</a:t>
            </a:r>
          </a:p>
        </p:txBody>
      </p:sp>
      <p:sp>
        <p:nvSpPr>
          <p:cNvPr id="20459" name="Text Box 1003"/>
          <p:cNvSpPr txBox="1">
            <a:spLocks noChangeArrowheads="1"/>
          </p:cNvSpPr>
          <p:nvPr/>
        </p:nvSpPr>
        <p:spPr bwMode="auto">
          <a:xfrm>
            <a:off x="5400675" y="39687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е</a:t>
            </a:r>
          </a:p>
        </p:txBody>
      </p:sp>
      <p:sp>
        <p:nvSpPr>
          <p:cNvPr id="20460" name="Text Box 1004"/>
          <p:cNvSpPr txBox="1">
            <a:spLocks noChangeArrowheads="1"/>
          </p:cNvSpPr>
          <p:nvPr/>
        </p:nvSpPr>
        <p:spPr bwMode="auto">
          <a:xfrm>
            <a:off x="5903913" y="396875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ц</a:t>
            </a:r>
          </a:p>
        </p:txBody>
      </p:sp>
      <p:sp>
        <p:nvSpPr>
          <p:cNvPr id="20461" name="Text Box 1005"/>
          <p:cNvSpPr txBox="1">
            <a:spLocks noChangeArrowheads="1"/>
          </p:cNvSpPr>
          <p:nvPr/>
        </p:nvSpPr>
        <p:spPr bwMode="auto">
          <a:xfrm>
            <a:off x="6443663" y="396875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и</a:t>
            </a:r>
          </a:p>
        </p:txBody>
      </p:sp>
      <p:sp>
        <p:nvSpPr>
          <p:cNvPr id="20462" name="Text Box 1006"/>
          <p:cNvSpPr txBox="1">
            <a:spLocks noChangeArrowheads="1"/>
          </p:cNvSpPr>
          <p:nvPr/>
        </p:nvSpPr>
        <p:spPr bwMode="auto">
          <a:xfrm>
            <a:off x="6948488" y="396875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я</a:t>
            </a:r>
          </a:p>
        </p:txBody>
      </p:sp>
      <p:sp>
        <p:nvSpPr>
          <p:cNvPr id="20463" name="Text Box 1007"/>
          <p:cNvSpPr txBox="1">
            <a:spLocks noChangeArrowheads="1"/>
          </p:cNvSpPr>
          <p:nvPr/>
        </p:nvSpPr>
        <p:spPr bwMode="auto">
          <a:xfrm>
            <a:off x="1727200" y="45085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д</a:t>
            </a:r>
          </a:p>
        </p:txBody>
      </p:sp>
      <p:sp>
        <p:nvSpPr>
          <p:cNvPr id="20464" name="Text Box 1008"/>
          <p:cNvSpPr txBox="1">
            <a:spLocks noChangeArrowheads="1"/>
          </p:cNvSpPr>
          <p:nvPr/>
        </p:nvSpPr>
        <p:spPr bwMode="auto">
          <a:xfrm>
            <a:off x="2303463" y="450850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и</a:t>
            </a:r>
          </a:p>
        </p:txBody>
      </p:sp>
      <p:sp>
        <p:nvSpPr>
          <p:cNvPr id="20465" name="Text Box 1009"/>
          <p:cNvSpPr txBox="1">
            <a:spLocks noChangeArrowheads="1"/>
          </p:cNvSpPr>
          <p:nvPr/>
        </p:nvSpPr>
        <p:spPr bwMode="auto">
          <a:xfrm>
            <a:off x="2843213" y="450850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66" name="Text Box 1010"/>
          <p:cNvSpPr txBox="1">
            <a:spLocks noChangeArrowheads="1"/>
          </p:cNvSpPr>
          <p:nvPr/>
        </p:nvSpPr>
        <p:spPr bwMode="auto">
          <a:xfrm>
            <a:off x="3311525" y="45085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г</a:t>
            </a:r>
          </a:p>
        </p:txBody>
      </p:sp>
      <p:sp>
        <p:nvSpPr>
          <p:cNvPr id="20467" name="Text Box 1011"/>
          <p:cNvSpPr txBox="1">
            <a:spLocks noChangeArrowheads="1"/>
          </p:cNvSpPr>
          <p:nvPr/>
        </p:nvSpPr>
        <p:spPr bwMode="auto">
          <a:xfrm>
            <a:off x="3816350" y="45085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о</a:t>
            </a:r>
          </a:p>
        </p:txBody>
      </p:sp>
      <p:sp>
        <p:nvSpPr>
          <p:cNvPr id="20468" name="Text Box 1012"/>
          <p:cNvSpPr txBox="1">
            <a:spLocks noChangeArrowheads="1"/>
          </p:cNvSpPr>
          <p:nvPr/>
        </p:nvSpPr>
        <p:spPr bwMode="auto">
          <a:xfrm>
            <a:off x="4319588" y="450850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0469" name="Text Box 1013"/>
          <p:cNvSpPr txBox="1">
            <a:spLocks noChangeArrowheads="1"/>
          </p:cNvSpPr>
          <p:nvPr/>
        </p:nvSpPr>
        <p:spPr bwMode="auto">
          <a:xfrm>
            <a:off x="4895850" y="45085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70" name="Text Box 1014"/>
          <p:cNvSpPr txBox="1">
            <a:spLocks noChangeArrowheads="1"/>
          </p:cNvSpPr>
          <p:nvPr/>
        </p:nvSpPr>
        <p:spPr bwMode="auto">
          <a:xfrm>
            <a:off x="5400675" y="45085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л</a:t>
            </a:r>
          </a:p>
        </p:txBody>
      </p:sp>
      <p:sp>
        <p:nvSpPr>
          <p:cNvPr id="20471" name="Text Box 1015"/>
          <p:cNvSpPr txBox="1">
            <a:spLocks noChangeArrowheads="1"/>
          </p:cNvSpPr>
          <p:nvPr/>
        </p:nvSpPr>
        <p:spPr bwMode="auto">
          <a:xfrm>
            <a:off x="5903913" y="450850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ь</a:t>
            </a:r>
          </a:p>
        </p:txBody>
      </p:sp>
      <p:sp>
        <p:nvSpPr>
          <p:cNvPr id="20480" name="Text Box 1024"/>
          <p:cNvSpPr txBox="1">
            <a:spLocks noChangeArrowheads="1"/>
          </p:cNvSpPr>
          <p:nvPr/>
        </p:nvSpPr>
        <p:spPr bwMode="auto">
          <a:xfrm>
            <a:off x="2808288" y="5013325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г</a:t>
            </a:r>
          </a:p>
        </p:txBody>
      </p:sp>
      <p:sp>
        <p:nvSpPr>
          <p:cNvPr id="20481" name="Text Box 1025"/>
          <p:cNvSpPr txBox="1">
            <a:spLocks noChangeArrowheads="1"/>
          </p:cNvSpPr>
          <p:nvPr/>
        </p:nvSpPr>
        <p:spPr bwMode="auto">
          <a:xfrm>
            <a:off x="3311525" y="501332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</a:t>
            </a:r>
          </a:p>
        </p:txBody>
      </p:sp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3851275" y="501332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4356100" y="501332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4895850" y="501332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ь</a:t>
            </a:r>
          </a:p>
        </p:txBody>
      </p:sp>
      <p:sp>
        <p:nvSpPr>
          <p:cNvPr id="20485" name="Text Box 1029"/>
          <p:cNvSpPr txBox="1">
            <a:spLocks noChangeArrowheads="1"/>
          </p:cNvSpPr>
          <p:nvPr/>
        </p:nvSpPr>
        <p:spPr bwMode="auto">
          <a:xfrm>
            <a:off x="3311525" y="55165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</a:t>
            </a:r>
          </a:p>
        </p:txBody>
      </p:sp>
      <p:sp>
        <p:nvSpPr>
          <p:cNvPr id="20486" name="Text Box 1030"/>
          <p:cNvSpPr txBox="1">
            <a:spLocks noChangeArrowheads="1"/>
          </p:cNvSpPr>
          <p:nvPr/>
        </p:nvSpPr>
        <p:spPr bwMode="auto">
          <a:xfrm>
            <a:off x="3851275" y="55165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</a:t>
            </a:r>
          </a:p>
        </p:txBody>
      </p:sp>
      <p:sp>
        <p:nvSpPr>
          <p:cNvPr id="20487" name="Text Box 1031"/>
          <p:cNvSpPr txBox="1">
            <a:spLocks noChangeArrowheads="1"/>
          </p:cNvSpPr>
          <p:nvPr/>
        </p:nvSpPr>
        <p:spPr bwMode="auto">
          <a:xfrm>
            <a:off x="4356100" y="55165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0488" name="Text Box 1032"/>
          <p:cNvSpPr txBox="1">
            <a:spLocks noChangeArrowheads="1"/>
          </p:cNvSpPr>
          <p:nvPr/>
        </p:nvSpPr>
        <p:spPr bwMode="auto">
          <a:xfrm>
            <a:off x="4859338" y="551656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з</a:t>
            </a:r>
          </a:p>
        </p:txBody>
      </p:sp>
      <p:sp>
        <p:nvSpPr>
          <p:cNvPr id="20489" name="Text Box 1033"/>
          <p:cNvSpPr txBox="1">
            <a:spLocks noChangeArrowheads="1"/>
          </p:cNvSpPr>
          <p:nvPr/>
        </p:nvSpPr>
        <p:spPr bwMode="auto">
          <a:xfrm>
            <a:off x="5400675" y="55165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м</a:t>
            </a:r>
          </a:p>
        </p:txBody>
      </p:sp>
      <p:sp>
        <p:nvSpPr>
          <p:cNvPr id="20490" name="Text Box 1034"/>
          <p:cNvSpPr txBox="1">
            <a:spLocks noChangeArrowheads="1"/>
          </p:cNvSpPr>
          <p:nvPr/>
        </p:nvSpPr>
        <p:spPr bwMode="auto">
          <a:xfrm>
            <a:off x="5903913" y="551656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91" name="Text Box 1035"/>
          <p:cNvSpPr txBox="1">
            <a:spLocks noChangeArrowheads="1"/>
          </p:cNvSpPr>
          <p:nvPr/>
        </p:nvSpPr>
        <p:spPr bwMode="auto">
          <a:xfrm>
            <a:off x="3851275" y="602138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о</a:t>
            </a:r>
          </a:p>
        </p:txBody>
      </p:sp>
      <p:sp>
        <p:nvSpPr>
          <p:cNvPr id="20492" name="Text Box 1036"/>
          <p:cNvSpPr txBox="1">
            <a:spLocks noChangeArrowheads="1"/>
          </p:cNvSpPr>
          <p:nvPr/>
        </p:nvSpPr>
        <p:spPr bwMode="auto">
          <a:xfrm>
            <a:off x="4356100" y="602138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к</a:t>
            </a:r>
          </a:p>
        </p:txBody>
      </p:sp>
      <p:sp>
        <p:nvSpPr>
          <p:cNvPr id="20493" name="Text Box 1037"/>
          <p:cNvSpPr txBox="1">
            <a:spLocks noChangeArrowheads="1"/>
          </p:cNvSpPr>
          <p:nvPr/>
        </p:nvSpPr>
        <p:spPr bwMode="auto">
          <a:xfrm>
            <a:off x="4895850" y="602138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т</a:t>
            </a:r>
          </a:p>
        </p:txBody>
      </p:sp>
      <p:sp>
        <p:nvSpPr>
          <p:cNvPr id="20494" name="Text Box 1038"/>
          <p:cNvSpPr txBox="1">
            <a:spLocks noChangeArrowheads="1"/>
          </p:cNvSpPr>
          <p:nvPr/>
        </p:nvSpPr>
        <p:spPr bwMode="auto">
          <a:xfrm>
            <a:off x="5400675" y="602138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20495" name="Text Box 1039"/>
          <p:cNvSpPr txBox="1">
            <a:spLocks noChangeArrowheads="1"/>
          </p:cNvSpPr>
          <p:nvPr/>
        </p:nvSpPr>
        <p:spPr bwMode="auto">
          <a:xfrm>
            <a:off x="5903913" y="60213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э</a:t>
            </a:r>
          </a:p>
        </p:txBody>
      </p:sp>
      <p:sp>
        <p:nvSpPr>
          <p:cNvPr id="20496" name="Text Box 1040"/>
          <p:cNvSpPr txBox="1">
            <a:spLocks noChangeArrowheads="1"/>
          </p:cNvSpPr>
          <p:nvPr/>
        </p:nvSpPr>
        <p:spPr bwMode="auto">
          <a:xfrm>
            <a:off x="6408738" y="60213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д</a:t>
            </a:r>
          </a:p>
        </p:txBody>
      </p:sp>
      <p:sp>
        <p:nvSpPr>
          <p:cNvPr id="20497" name="Text Box 1041"/>
          <p:cNvSpPr txBox="1">
            <a:spLocks noChangeArrowheads="1"/>
          </p:cNvSpPr>
          <p:nvPr/>
        </p:nvSpPr>
        <p:spPr bwMode="auto">
          <a:xfrm>
            <a:off x="6948488" y="602138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2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2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2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2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2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2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2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2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2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94" grpId="0"/>
      <p:bldP spid="20396" grpId="0"/>
      <p:bldP spid="20397" grpId="0"/>
      <p:bldP spid="20398" grpId="0"/>
      <p:bldP spid="20399" grpId="0"/>
      <p:bldP spid="20400" grpId="0"/>
      <p:bldP spid="20401" grpId="0"/>
      <p:bldP spid="20402" grpId="0"/>
      <p:bldP spid="20403" grpId="0"/>
      <p:bldP spid="20404" grpId="0"/>
      <p:bldP spid="20405" grpId="0"/>
      <p:bldP spid="20406" grpId="0"/>
      <p:bldP spid="20407" grpId="0"/>
      <p:bldP spid="20408" grpId="0"/>
      <p:bldP spid="20409" grpId="0"/>
      <p:bldP spid="20410" grpId="0"/>
      <p:bldP spid="20411" grpId="0"/>
      <p:bldP spid="20412" grpId="0"/>
      <p:bldP spid="20413" grpId="0"/>
      <p:bldP spid="20414" grpId="0"/>
      <p:bldP spid="20415" grpId="0"/>
      <p:bldP spid="20416" grpId="0"/>
      <p:bldP spid="20417" grpId="0"/>
      <p:bldP spid="20418" grpId="0"/>
      <p:bldP spid="20419" grpId="0"/>
      <p:bldP spid="20420" grpId="0"/>
      <p:bldP spid="20421" grpId="0"/>
      <p:bldP spid="20422" grpId="0"/>
      <p:bldP spid="20423" grpId="0"/>
      <p:bldP spid="20424" grpId="0"/>
      <p:bldP spid="20425" grpId="0"/>
      <p:bldP spid="20426" grpId="0"/>
      <p:bldP spid="20427" grpId="0"/>
      <p:bldP spid="20428" grpId="0"/>
      <p:bldP spid="20429" grpId="0"/>
      <p:bldP spid="20430" grpId="0"/>
      <p:bldP spid="20431" grpId="0"/>
      <p:bldP spid="20432" grpId="0"/>
      <p:bldP spid="20433" grpId="0"/>
      <p:bldP spid="20434" grpId="0"/>
      <p:bldP spid="20435" grpId="0"/>
      <p:bldP spid="20436" grpId="0"/>
      <p:bldP spid="20437" grpId="0"/>
      <p:bldP spid="20438" grpId="0"/>
      <p:bldP spid="20439" grpId="0"/>
      <p:bldP spid="20440" grpId="0"/>
      <p:bldP spid="20441" grpId="0"/>
      <p:bldP spid="20442" grpId="0"/>
      <p:bldP spid="20443" grpId="0"/>
      <p:bldP spid="20444" grpId="0"/>
      <p:bldP spid="20445" grpId="0"/>
      <p:bldP spid="20446" grpId="0"/>
      <p:bldP spid="20447" grpId="0"/>
      <p:bldP spid="20448" grpId="0"/>
      <p:bldP spid="20449" grpId="0"/>
      <p:bldP spid="20450" grpId="0"/>
      <p:bldP spid="20451" grpId="0"/>
      <p:bldP spid="20452" grpId="0"/>
      <p:bldP spid="20453" grpId="0"/>
      <p:bldP spid="20454" grpId="0"/>
      <p:bldP spid="20455" grpId="0"/>
      <p:bldP spid="20456" grpId="0"/>
      <p:bldP spid="20457" grpId="0"/>
      <p:bldP spid="20458" grpId="0"/>
      <p:bldP spid="20459" grpId="0"/>
      <p:bldP spid="20460" grpId="0"/>
      <p:bldP spid="20461" grpId="0"/>
      <p:bldP spid="20462" grpId="0"/>
      <p:bldP spid="20463" grpId="0"/>
      <p:bldP spid="20464" grpId="0"/>
      <p:bldP spid="20465" grpId="0"/>
      <p:bldP spid="20466" grpId="0"/>
      <p:bldP spid="20467" grpId="0"/>
      <p:bldP spid="20468" grpId="0"/>
      <p:bldP spid="20469" grpId="0"/>
      <p:bldP spid="20470" grpId="0"/>
      <p:bldP spid="20471" grpId="0"/>
      <p:bldP spid="20480" grpId="0"/>
      <p:bldP spid="20481" grpId="0"/>
      <p:bldP spid="20482" grpId="0"/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  <p:bldP spid="20496" grpId="0"/>
      <p:bldP spid="2049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gradFill rotWithShape="1">
            <a:gsLst>
              <a:gs pos="0">
                <a:srgbClr val="470000"/>
              </a:gs>
              <a:gs pos="5000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0825" y="1160463"/>
            <a:ext cx="8748713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14488"/>
            <a:ext cx="7643834" cy="414117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CurveDown">
              <a:avLst>
                <a:gd name="adj" fmla="val 1730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Подведение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итогов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урока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28000" contrast="20000"/>
          </a:blip>
          <a:srcRect/>
          <a:stretch>
            <a:fillRect/>
          </a:stretch>
        </p:blipFill>
        <p:spPr bwMode="auto">
          <a:xfrm>
            <a:off x="1571604" y="857232"/>
            <a:ext cx="1012825" cy="1081088"/>
          </a:xfrm>
          <a:prstGeom prst="rect">
            <a:avLst/>
          </a:prstGeom>
          <a:noFill/>
          <a:ln w="9525">
            <a:solidFill>
              <a:srgbClr val="71DEE9"/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806700"/>
            <a:ext cx="9874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797425"/>
            <a:ext cx="9604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59113" y="836613"/>
            <a:ext cx="59055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доволен своей работой на уроке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38" y="3068638"/>
            <a:ext cx="53467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уроке я работал неплохо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2500" y="4941888"/>
            <a:ext cx="50863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уроке мне было трудно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428868"/>
            <a:ext cx="60730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Рефлексия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857232"/>
            <a:ext cx="857256" cy="1143008"/>
          </a:xfrm>
          <a:prstGeom prst="rect">
            <a:avLst/>
          </a:prstGeom>
          <a:solidFill>
            <a:srgbClr val="20D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1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827088" y="1844675"/>
            <a:ext cx="748982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участие!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286256"/>
            <a:ext cx="2000262" cy="200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857232"/>
            <a:ext cx="7643866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Домашнее задание в Школьном портале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4214813"/>
            <a:ext cx="147161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071538" y="571480"/>
            <a:ext cx="3529012" cy="16557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i="1" dirty="0">
                <a:hlinkClick r:id="rId2" action="ppaction://hlinksldjump"/>
              </a:rPr>
              <a:t>Призма</a:t>
            </a:r>
            <a:endParaRPr lang="ru-RU" sz="3200" i="1" dirty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929190" y="2357430"/>
            <a:ext cx="3529012" cy="16557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i="1">
                <a:hlinkClick r:id="rId3" action="ppaction://hlinksldjump"/>
              </a:rPr>
              <a:t>Пирамида</a:t>
            </a:r>
            <a:endParaRPr lang="ru-RU" sz="3200" i="1"/>
          </a:p>
        </p:txBody>
      </p:sp>
      <p:pic>
        <p:nvPicPr>
          <p:cNvPr id="5" name="Picture 4" descr="arxi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500570"/>
            <a:ext cx="4361725" cy="190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gtrf976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500306"/>
            <a:ext cx="3619483" cy="231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b="1" i="1" dirty="0" smtClean="0"/>
              <a:t>Внимание вопросы!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Пирамида </a:t>
            </a:r>
            <a:r>
              <a:rPr lang="ru-RU" b="1" i="1" dirty="0" smtClean="0"/>
              <a:t>и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Призма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6516688" y="1341438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2" action="ppaction://hlinksldjump"/>
              </a:rPr>
              <a:t>5</a:t>
            </a:r>
            <a:endParaRPr lang="ru-RU" sz="4000" b="1" i="1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857620" y="3786190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3" action="ppaction://hlinksldjump"/>
              </a:rPr>
              <a:t>6</a:t>
            </a:r>
            <a:endParaRPr lang="ru-RU" sz="4000" b="1" i="1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000760" y="5214950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4" action="ppaction://hlinksldjump"/>
              </a:rPr>
              <a:t>8</a:t>
            </a:r>
            <a:endParaRPr lang="ru-RU" sz="4000" b="1" i="1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928662" y="4286256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5" action="ppaction://hlinksldjump"/>
              </a:rPr>
              <a:t>7</a:t>
            </a:r>
            <a:endParaRPr lang="ru-RU" sz="4000" b="1" i="1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3708400" y="1412875"/>
            <a:ext cx="935038" cy="9366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6" action="ppaction://hlinksldjump"/>
              </a:rPr>
              <a:t>3</a:t>
            </a:r>
            <a:endParaRPr lang="ru-RU" sz="4000" b="1" i="1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786446" y="3071810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7" action="ppaction://hlinksldjump"/>
              </a:rPr>
              <a:t>4</a:t>
            </a:r>
            <a:endParaRPr lang="ru-RU" sz="4000" b="1" i="1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2714612" y="4000504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8" action="ppaction://hlinksldjump"/>
              </a:rPr>
              <a:t>2</a:t>
            </a:r>
            <a:endParaRPr lang="ru-RU" sz="4000" b="1" i="1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1258888" y="1341438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 dirty="0">
                <a:hlinkClick r:id="rId9" action="ppaction://hlinksldjump"/>
              </a:rPr>
              <a:t>1</a:t>
            </a:r>
            <a:endParaRPr lang="ru-RU" sz="4000" b="1" i="1" dirty="0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7072330" y="2357430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10" action="ppaction://hlinksldjump"/>
              </a:rPr>
              <a:t>5</a:t>
            </a:r>
            <a:endParaRPr lang="ru-RU" sz="4000" b="1" i="1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786182" y="5214950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11" action="ppaction://hlinksldjump"/>
              </a:rPr>
              <a:t>6</a:t>
            </a:r>
            <a:endParaRPr lang="ru-RU" sz="4000" b="1" i="1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5072066" y="4500570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 dirty="0">
                <a:hlinkClick r:id="rId12" action="ppaction://hlinksldjump"/>
              </a:rPr>
              <a:t>8</a:t>
            </a:r>
            <a:endParaRPr lang="ru-RU" sz="4000" b="1" i="1" dirty="0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714480" y="5357826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 dirty="0">
                <a:hlinkClick r:id="rId13" action="ppaction://hlinksldjump"/>
              </a:rPr>
              <a:t>7</a:t>
            </a:r>
            <a:endParaRPr lang="ru-RU" sz="4000" b="1" i="1" dirty="0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4714876" y="2214554"/>
            <a:ext cx="935038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 dirty="0">
                <a:hlinkClick r:id="rId14" action="ppaction://hlinksldjump"/>
              </a:rPr>
              <a:t>3</a:t>
            </a:r>
            <a:endParaRPr lang="ru-RU" sz="4000" b="1" i="1" dirty="0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7072330" y="4071942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15" action="ppaction://hlinksldjump"/>
              </a:rPr>
              <a:t>4</a:t>
            </a:r>
            <a:endParaRPr lang="ru-RU" sz="4000" b="1" i="1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786050" y="2643182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16" action="ppaction://hlinksldjump"/>
              </a:rPr>
              <a:t>2</a:t>
            </a:r>
            <a:endParaRPr lang="ru-RU" sz="4000" b="1" i="1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1447823" y="2682897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i="1" dirty="0">
                <a:hlinkClick r:id="rId17" action="ppaction://hlinksldjump"/>
              </a:rPr>
              <a:t>1</a:t>
            </a:r>
            <a:endParaRPr lang="ru-RU" sz="4000" b="1" i="1" dirty="0"/>
          </a:p>
        </p:txBody>
      </p:sp>
      <p:sp>
        <p:nvSpPr>
          <p:cNvPr id="19" name="Плюс 18">
            <a:hlinkClick r:id="rId18" action="ppaction://hlinksldjump"/>
          </p:cNvPr>
          <p:cNvSpPr/>
          <p:nvPr/>
        </p:nvSpPr>
        <p:spPr>
          <a:xfrm>
            <a:off x="8358182" y="0"/>
            <a:ext cx="785818" cy="7858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Внимание вопросы!</a:t>
            </a:r>
            <a:br>
              <a:rPr lang="ru-RU" b="1" i="1" dirty="0" smtClean="0"/>
            </a:br>
            <a:r>
              <a:rPr lang="ru-RU" b="1" i="1" dirty="0" smtClean="0"/>
              <a:t>(пирамида)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6516688" y="1700213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2" action="ppaction://hlinksldjump"/>
              </a:rPr>
              <a:t>5</a:t>
            </a:r>
            <a:endParaRPr lang="ru-RU" sz="4000" b="1" i="1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851275" y="3573463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3" action="ppaction://hlinksldjump"/>
              </a:rPr>
              <a:t>6</a:t>
            </a:r>
            <a:endParaRPr lang="ru-RU" sz="4000" b="1" i="1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003800" y="4581525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4" action="ppaction://hlinksldjump"/>
              </a:rPr>
              <a:t>8</a:t>
            </a:r>
            <a:endParaRPr lang="ru-RU" sz="4000" b="1" i="1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2411413" y="4581525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5" action="ppaction://hlinksldjump"/>
              </a:rPr>
              <a:t>7</a:t>
            </a:r>
            <a:endParaRPr lang="ru-RU" sz="4000" b="1" i="1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3851275" y="1700213"/>
            <a:ext cx="935038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6" action="ppaction://hlinksldjump"/>
              </a:rPr>
              <a:t>3</a:t>
            </a:r>
            <a:endParaRPr lang="ru-RU" sz="4000" b="1" i="1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5435600" y="2708275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7" action="ppaction://hlinksldjump"/>
              </a:rPr>
              <a:t>4</a:t>
            </a:r>
            <a:endParaRPr lang="ru-RU" sz="4000" b="1" i="1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195513" y="2852738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i="1">
                <a:hlinkClick r:id="rId8" action="ppaction://hlinksldjump"/>
              </a:rPr>
              <a:t>2</a:t>
            </a:r>
            <a:endParaRPr lang="ru-RU" sz="4000" b="1" i="1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042988" y="1700213"/>
            <a:ext cx="936625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i="1" dirty="0">
                <a:hlinkClick r:id="rId9" action="ppaction://hlinksldjump"/>
              </a:rPr>
              <a:t>1</a:t>
            </a:r>
            <a:endParaRPr lang="ru-RU" sz="4000" b="1" i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Внимание вопросы!</a:t>
            </a:r>
            <a:br>
              <a:rPr lang="ru-RU" b="1" i="1" smtClean="0"/>
            </a:br>
            <a:r>
              <a:rPr lang="ru-RU" b="1" i="1" smtClean="0"/>
              <a:t>(правильные многогранники)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6732588" y="1628775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hlinkClick r:id="rId2" action="ppaction://hlinksldjump"/>
              </a:rPr>
              <a:t>5</a:t>
            </a:r>
            <a:endParaRPr lang="ru-RU" sz="4000" b="1" i="1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924300" y="3573463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hlinkClick r:id="rId3" action="ppaction://hlinksldjump"/>
              </a:rPr>
              <a:t>6</a:t>
            </a:r>
            <a:endParaRPr lang="ru-RU" sz="4000" b="1" i="1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292725" y="4652963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hlinkClick r:id="rId4" action="ppaction://hlinksldjump"/>
              </a:rPr>
              <a:t>8</a:t>
            </a:r>
            <a:endParaRPr lang="ru-RU" sz="4000" b="1" i="1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2411413" y="4581525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hlinkClick r:id="rId5" action="ppaction://hlinksldjump"/>
              </a:rPr>
              <a:t>7</a:t>
            </a:r>
            <a:endParaRPr lang="ru-RU" sz="4000" b="1" i="1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3924300" y="1773238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hlinkClick r:id="rId6" action="ppaction://hlinksldjump"/>
              </a:rPr>
              <a:t>3</a:t>
            </a:r>
            <a:endParaRPr lang="ru-RU" sz="4000" b="1" i="1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435600" y="2708275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hlinkClick r:id="rId7" action="ppaction://hlinksldjump"/>
              </a:rPr>
              <a:t>4</a:t>
            </a:r>
            <a:endParaRPr lang="ru-RU" sz="4000" b="1" i="1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124075" y="2781300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hlinkClick r:id="" action="ppaction://noaction"/>
              </a:rPr>
              <a:t>2</a:t>
            </a:r>
            <a:endParaRPr lang="ru-RU" sz="4000" b="1" i="1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971550" y="1700213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hlinkClick r:id="rId8" action="ppaction://hlinksldjump"/>
              </a:rPr>
              <a:t>1</a:t>
            </a:r>
            <a:endParaRPr lang="ru-RU" sz="4000" b="1" i="1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Призма это-…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</a:t>
            </a:r>
            <a:r>
              <a:rPr lang="ru-RU" sz="1800" smtClean="0"/>
              <a:t> многогранник, две грани которого являются равными многоугольниками, лежащими в перпендикулярных плоскостях, а остальные грани — параллелограммами, имеющими общие стороны с этими многоугольниками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    многогранник, две грани которого являются равными многоугольниками, лежащими в параллельных плоскостях, а остальные грани — параллелограммами, имеющими общие стороны с этими многоугольниками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   многогранник, в основании которого лежит многоугольник, а остальные грани являются треугольниками, которые имеют общую вершину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   многогранник, в основании которого лежит многоугольник, а остальные грани являются параллелограммами, которые имеют общую вершину</a:t>
            </a:r>
          </a:p>
          <a:p>
            <a:pPr>
              <a:buFont typeface="Arial" charset="0"/>
              <a:buNone/>
            </a:pPr>
            <a:endParaRPr lang="ru-RU" sz="180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1188" y="1700213"/>
            <a:ext cx="57626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hlinkClick r:id="rId2" action="ppaction://hlinksldjump"/>
              </a:rPr>
              <a:t>А</a:t>
            </a:r>
            <a:endParaRPr lang="ru-RU" sz="2400" b="1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1188" y="2852738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hlinkClick r:id="rId3" action="ppaction://hlinksldjump"/>
              </a:rPr>
              <a:t>Б</a:t>
            </a:r>
            <a:endParaRPr lang="ru-RU" sz="2400" b="1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1188" y="4076700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2" action="ppaction://hlinksldjump"/>
              </a:rPr>
              <a:t>В</a:t>
            </a:r>
            <a:endParaRPr lang="ru-RU" sz="2400" b="1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1188" y="5013325"/>
            <a:ext cx="576262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hlinkClick r:id="rId2" action="ppaction://hlinksldjump"/>
              </a:rPr>
              <a:t>Г</a:t>
            </a:r>
            <a:endParaRPr lang="ru-RU" sz="2400" b="1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1306</Words>
  <Application>Microsoft Office PowerPoint</Application>
  <PresentationFormat>Экран (4:3)</PresentationFormat>
  <Paragraphs>500</Paragraphs>
  <Slides>49</Slides>
  <Notes>0</Notes>
  <HiddenSlides>15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Формула</vt:lpstr>
      <vt:lpstr>«Призма  и  пирамида»</vt:lpstr>
      <vt:lpstr>Слайд 2</vt:lpstr>
      <vt:lpstr>Правила игры</vt:lpstr>
      <vt:lpstr>Слайд 4</vt:lpstr>
      <vt:lpstr>Слайд 5</vt:lpstr>
      <vt:lpstr>Внимание вопросы!  Пирамида и Призма</vt:lpstr>
      <vt:lpstr>Внимание вопросы! (пирамида)</vt:lpstr>
      <vt:lpstr>Внимание вопросы! (правильные многогранники)</vt:lpstr>
      <vt:lpstr>Призма это-…</vt:lpstr>
      <vt:lpstr>Слайд 10</vt:lpstr>
      <vt:lpstr>Слайд 11</vt:lpstr>
      <vt:lpstr>Прямая призма это-…</vt:lpstr>
      <vt:lpstr>Правильная призма это - …</vt:lpstr>
      <vt:lpstr>Параллелепипед это - …</vt:lpstr>
      <vt:lpstr>Площадь боковой поверхности прямой призмы находится по формуле</vt:lpstr>
      <vt:lpstr>На каком рисунке изображена правильная треугольная призма?</vt:lpstr>
      <vt:lpstr>Какая часть автомобиля имеет форму призмы?</vt:lpstr>
      <vt:lpstr>Свойство диагонали параллелепипеда</vt:lpstr>
      <vt:lpstr>Пирамида это - </vt:lpstr>
      <vt:lpstr>Правильная пирамида это - </vt:lpstr>
      <vt:lpstr>Усеченная пирамида это - </vt:lpstr>
      <vt:lpstr>Формула Эйлера…</vt:lpstr>
      <vt:lpstr>Тетраэдр это - </vt:lpstr>
      <vt:lpstr>Апофема это - </vt:lpstr>
      <vt:lpstr>Площадь боковой поверхности прямой призмы находится по формуле</vt:lpstr>
      <vt:lpstr>На каком рисунке изображена правильная четырехугольная пирамида?</vt:lpstr>
      <vt:lpstr>Какая часть автомобиля имеет форму пирамиды?</vt:lpstr>
      <vt:lpstr>Слайд 28</vt:lpstr>
      <vt:lpstr>Слайд 29</vt:lpstr>
      <vt:lpstr>Правильный многогранник это-…</vt:lpstr>
      <vt:lpstr>Какой правильный многогранник называется гексаэдром?</vt:lpstr>
      <vt:lpstr>На каком рисунке изображен икосаэдр?</vt:lpstr>
      <vt:lpstr>На каком рисунке изображен октаэдр?</vt:lpstr>
      <vt:lpstr>Формула Эйлера…</vt:lpstr>
      <vt:lpstr>Какой правильный многогранник имеет 30 ребер?</vt:lpstr>
      <vt:lpstr>Какой многогранник используется для создания уголковых отражателей, катафотов ?</vt:lpstr>
      <vt:lpstr>Какой многогранник, который не является правильным?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Ксения Анатольевна</cp:lastModifiedBy>
  <cp:revision>16</cp:revision>
  <dcterms:created xsi:type="dcterms:W3CDTF">2012-11-25T06:05:07Z</dcterms:created>
  <dcterms:modified xsi:type="dcterms:W3CDTF">2018-11-04T17:56:54Z</dcterms:modified>
</cp:coreProperties>
</file>