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70" r:id="rId11"/>
    <p:sldId id="271" r:id="rId12"/>
    <p:sldId id="265" r:id="rId13"/>
    <p:sldId id="267" r:id="rId14"/>
    <p:sldId id="272" r:id="rId15"/>
    <p:sldId id="266" r:id="rId16"/>
    <p:sldId id="268" r:id="rId17"/>
    <p:sldId id="26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F5B6153-6EA3-4C0E-8107-525D81C8D747}" type="datetimeFigureOut">
              <a:rPr lang="ru-RU" smtClean="0"/>
              <a:t>19.04.2015</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10DBA34-F55A-4E12-8548-8373AF0C7195}"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10DBA34-F55A-4E12-8548-8373AF0C7195}"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10DBA34-F55A-4E12-8548-8373AF0C7195}"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10DBA34-F55A-4E12-8548-8373AF0C7195}" type="slidenum">
              <a:rPr lang="ru-RU" smtClean="0"/>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10DBA34-F55A-4E12-8548-8373AF0C7195}" type="slidenum">
              <a:rPr lang="ru-RU" smtClean="0"/>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10DBA34-F55A-4E12-8548-8373AF0C7195}" type="slidenum">
              <a:rPr lang="ru-RU" smtClean="0"/>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410DBA34-F55A-4E12-8548-8373AF0C7195}"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410DBA34-F55A-4E12-8548-8373AF0C7195}" type="slidenum">
              <a:rPr lang="ru-RU" smtClean="0"/>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F5B6153-6EA3-4C0E-8107-525D81C8D747}" type="datetimeFigureOut">
              <a:rPr lang="ru-RU" smtClean="0"/>
              <a:t>19.04.2015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410DBA34-F55A-4E12-8548-8373AF0C7195}"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F5B6153-6EA3-4C0E-8107-525D81C8D747}" type="datetimeFigureOut">
              <a:rPr lang="ru-RU" smtClean="0"/>
              <a:t>19.04.2015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10DBA34-F55A-4E12-8548-8373AF0C7195}"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F5B6153-6EA3-4C0E-8107-525D81C8D747}" type="datetimeFigureOut">
              <a:rPr lang="ru-RU" smtClean="0"/>
              <a:t>19.04.2015</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10DBA34-F55A-4E12-8548-8373AF0C7195}" type="slidenum">
              <a:rPr lang="ru-RU" smtClean="0"/>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5B6153-6EA3-4C0E-8107-525D81C8D747}" type="datetimeFigureOut">
              <a:rPr lang="ru-RU" smtClean="0"/>
              <a:t>19.04.2015</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10DBA34-F55A-4E12-8548-8373AF0C7195}"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en-US" sz="9600" dirty="0" smtClean="0">
                <a:solidFill>
                  <a:srgbClr val="C00000"/>
                </a:solidFill>
                <a:latin typeface="Times New Roman" panose="02020603050405020304" pitchFamily="18" charset="0"/>
                <a:cs typeface="Times New Roman" panose="02020603050405020304" pitchFamily="18" charset="0"/>
              </a:rPr>
              <a:t>BUDDING</a:t>
            </a:r>
            <a:endParaRPr lang="ru-RU" sz="9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11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6059"/>
            <a:ext cx="8784976" cy="6740307"/>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Task 1</a:t>
            </a:r>
          </a:p>
          <a:p>
            <a:r>
              <a:rPr lang="ru-RU" sz="2200" dirty="0">
                <a:latin typeface="Times New Roman" panose="02020603050405020304" pitchFamily="18" charset="0"/>
                <a:cs typeface="Times New Roman" panose="02020603050405020304" pitchFamily="18" charset="0"/>
              </a:rPr>
              <a:t>Вы дарите свитер, просите примерить. Именинник спрашивает, что Вы думаете. Вы отвечаете, что свитер подходит к глазам. Именинник говорит спасибо.</a:t>
            </a:r>
          </a:p>
          <a:p>
            <a:r>
              <a:rPr lang="en-US" sz="2200" dirty="0">
                <a:latin typeface="Times New Roman" panose="02020603050405020304" pitchFamily="18" charset="0"/>
                <a:cs typeface="Times New Roman" panose="02020603050405020304" pitchFamily="18" charset="0"/>
              </a:rPr>
              <a:t>You present a sweater, ask to try. The host asks what you think. You say that the sweater matches the </a:t>
            </a:r>
            <a:r>
              <a:rPr lang="en-US" sz="2200" dirty="0" err="1">
                <a:latin typeface="Times New Roman" panose="02020603050405020304" pitchFamily="18" charset="0"/>
                <a:cs typeface="Times New Roman" panose="02020603050405020304" pitchFamily="18" charset="0"/>
              </a:rPr>
              <a:t>colour</a:t>
            </a:r>
            <a:r>
              <a:rPr lang="en-US" sz="2200" dirty="0">
                <a:latin typeface="Times New Roman" panose="02020603050405020304" pitchFamily="18" charset="0"/>
                <a:cs typeface="Times New Roman" panose="02020603050405020304" pitchFamily="18" charset="0"/>
              </a:rPr>
              <a:t> of his eyes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b="1" dirty="0">
                <a:solidFill>
                  <a:srgbClr val="C00000"/>
                </a:solidFill>
                <a:latin typeface="Times New Roman" panose="02020603050405020304" pitchFamily="18" charset="0"/>
                <a:cs typeface="Times New Roman" panose="02020603050405020304" pitchFamily="18" charset="0"/>
              </a:rPr>
              <a:t>Task 2</a:t>
            </a:r>
          </a:p>
          <a:p>
            <a:r>
              <a:rPr lang="ru-RU" sz="2200" dirty="0">
                <a:latin typeface="Times New Roman" panose="02020603050405020304" pitchFamily="18" charset="0"/>
                <a:cs typeface="Times New Roman" panose="02020603050405020304" pitchFamily="18" charset="0"/>
              </a:rPr>
              <a:t>Вы дарите подарок в коробке, надеетесь, что имениннику нравится. Он спрашивает что это. Вы говорите ему открыть и посмотреть. Это кепка. Имениннику нравится. Он благодарит.</a:t>
            </a:r>
          </a:p>
          <a:p>
            <a:r>
              <a:rPr lang="en-US" sz="2200" dirty="0">
                <a:latin typeface="Times New Roman" panose="02020603050405020304" pitchFamily="18" charset="0"/>
                <a:cs typeface="Times New Roman" panose="02020603050405020304" pitchFamily="18" charset="0"/>
              </a:rPr>
              <a:t>Your present is in the box. The host asks what it is. You say to open and see. This is a cap. He likes it. He thanks you</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b="1" dirty="0">
                <a:solidFill>
                  <a:srgbClr val="C00000"/>
                </a:solidFill>
                <a:latin typeface="Times New Roman" panose="02020603050405020304" pitchFamily="18" charset="0"/>
                <a:cs typeface="Times New Roman" panose="02020603050405020304" pitchFamily="18" charset="0"/>
              </a:rPr>
              <a:t>Task 3</a:t>
            </a:r>
          </a:p>
          <a:p>
            <a:r>
              <a:rPr lang="ru-RU" sz="2200" dirty="0">
                <a:latin typeface="Times New Roman" panose="02020603050405020304" pitchFamily="18" charset="0"/>
                <a:cs typeface="Times New Roman" panose="02020603050405020304" pitchFamily="18" charset="0"/>
              </a:rPr>
              <a:t>Вы дарите кроссовки, просите примерить. Спрашиваете его ли это размер. Он говорит, что кроссовки большие. Вы предлагаете обменять в магазине.</a:t>
            </a:r>
          </a:p>
          <a:p>
            <a:r>
              <a:rPr lang="en-US" sz="2200" dirty="0">
                <a:latin typeface="Times New Roman" panose="02020603050405020304" pitchFamily="18" charset="0"/>
                <a:cs typeface="Times New Roman" panose="02020603050405020304" pitchFamily="18" charset="0"/>
              </a:rPr>
              <a:t>You present trainers, ask to try. Ask if the size fits. The trainers are big. You suggest to exchange in the shop.</a:t>
            </a:r>
          </a:p>
          <a:p>
            <a:endParaRPr lang="en-US" dirty="0"/>
          </a:p>
          <a:p>
            <a:endParaRPr lang="en-US" dirty="0"/>
          </a:p>
        </p:txBody>
      </p:sp>
    </p:spTree>
    <p:extLst>
      <p:ext uri="{BB962C8B-B14F-4D97-AF65-F5344CB8AC3E}">
        <p14:creationId xmlns:p14="http://schemas.microsoft.com/office/powerpoint/2010/main" val="129791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188640"/>
            <a:ext cx="4117869" cy="273630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607" y="3645024"/>
            <a:ext cx="4501404" cy="299116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039" y="174905"/>
            <a:ext cx="4138539" cy="275003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2" y="3679909"/>
            <a:ext cx="4117869" cy="2956275"/>
          </a:xfrm>
          <a:prstGeom prst="rect">
            <a:avLst/>
          </a:prstGeom>
        </p:spPr>
      </p:pic>
    </p:spTree>
    <p:extLst>
      <p:ext uri="{BB962C8B-B14F-4D97-AF65-F5344CB8AC3E}">
        <p14:creationId xmlns:p14="http://schemas.microsoft.com/office/powerpoint/2010/main" val="44120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38" y="256271"/>
            <a:ext cx="2196046" cy="137252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173" y="1702562"/>
            <a:ext cx="2224852" cy="145826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32656"/>
            <a:ext cx="1812032" cy="177941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1456" y="2924944"/>
            <a:ext cx="2132856" cy="2132856"/>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101668"/>
            <a:ext cx="2163938" cy="1622954"/>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640" y="197180"/>
            <a:ext cx="2153816" cy="1413442"/>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1582" y="3694198"/>
            <a:ext cx="2060848" cy="2060848"/>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4430" y="3257600"/>
            <a:ext cx="1667370" cy="1800200"/>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4" y="5229200"/>
            <a:ext cx="1524000" cy="1524000"/>
          </a:xfrm>
          <a:prstGeom prst="rect">
            <a:avLst/>
          </a:prstGeom>
        </p:spPr>
      </p:pic>
      <p:pic>
        <p:nvPicPr>
          <p:cNvPr id="11" name="Рисунок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196" y="5028463"/>
            <a:ext cx="1800200" cy="1800200"/>
          </a:xfrm>
          <a:prstGeom prst="rect">
            <a:avLst/>
          </a:prstGeom>
        </p:spPr>
      </p:pic>
    </p:spTree>
    <p:extLst>
      <p:ext uri="{BB962C8B-B14F-4D97-AF65-F5344CB8AC3E}">
        <p14:creationId xmlns:p14="http://schemas.microsoft.com/office/powerpoint/2010/main" val="259687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73098" cy="6858000"/>
          </a:xfrm>
          <a:prstGeom prst="rect">
            <a:avLst/>
          </a:prstGeom>
        </p:spPr>
      </p:pic>
    </p:spTree>
    <p:extLst>
      <p:ext uri="{BB962C8B-B14F-4D97-AF65-F5344CB8AC3E}">
        <p14:creationId xmlns:p14="http://schemas.microsoft.com/office/powerpoint/2010/main" val="425775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06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6336704" cy="3139321"/>
          </a:xfrm>
          <a:prstGeom prst="rect">
            <a:avLst/>
          </a:prstGeom>
          <a:ln>
            <a:solidFill>
              <a:srgbClr val="C00000"/>
            </a:solidFill>
          </a:ln>
        </p:spPr>
        <p:txBody>
          <a:bodyPr wrap="square">
            <a:spAutoFit/>
          </a:bodyPr>
          <a:lstStyle/>
          <a:p>
            <a:r>
              <a:rPr lang="en-US" sz="2200" dirty="0" smtClean="0">
                <a:latin typeface="Times New Roman" panose="02020603050405020304" pitchFamily="18" charset="0"/>
                <a:cs typeface="Times New Roman" panose="02020603050405020304" pitchFamily="18" charset="0"/>
              </a:rPr>
              <a:t>Hang a second. I’ll try. Oh, no, they are too big.</a:t>
            </a:r>
          </a:p>
          <a:p>
            <a:r>
              <a:rPr lang="en-US" sz="2200" dirty="0" smtClean="0">
                <a:latin typeface="Times New Roman" panose="02020603050405020304" pitchFamily="18" charset="0"/>
                <a:cs typeface="Times New Roman" panose="02020603050405020304" pitchFamily="18" charset="0"/>
              </a:rPr>
              <a:t>Don’t mention it.</a:t>
            </a:r>
          </a:p>
          <a:p>
            <a:r>
              <a:rPr lang="en-US" sz="2200" dirty="0" smtClean="0">
                <a:latin typeface="Times New Roman" panose="02020603050405020304" pitchFamily="18" charset="0"/>
                <a:cs typeface="Times New Roman" panose="02020603050405020304" pitchFamily="18" charset="0"/>
              </a:rPr>
              <a:t>Here is my present. I hope you will like it.</a:t>
            </a:r>
          </a:p>
          <a:p>
            <a:r>
              <a:rPr lang="en-US" sz="2200" dirty="0" smtClean="0">
                <a:latin typeface="Times New Roman" panose="02020603050405020304" pitchFamily="18" charset="0"/>
                <a:cs typeface="Times New Roman" panose="02020603050405020304" pitchFamily="18" charset="0"/>
              </a:rPr>
              <a:t>Really? Thank you very much.</a:t>
            </a:r>
          </a:p>
          <a:p>
            <a:r>
              <a:rPr lang="en-US" sz="2200" dirty="0" smtClean="0">
                <a:latin typeface="Times New Roman" panose="02020603050405020304" pitchFamily="18" charset="0"/>
                <a:cs typeface="Times New Roman" panose="02020603050405020304" pitchFamily="18" charset="0"/>
              </a:rPr>
              <a:t>I’m glad you like it. Are they your size?</a:t>
            </a:r>
          </a:p>
          <a:p>
            <a:r>
              <a:rPr lang="en-US" sz="2200" dirty="0" smtClean="0">
                <a:latin typeface="Times New Roman" panose="02020603050405020304" pitchFamily="18" charset="0"/>
                <a:cs typeface="Times New Roman" panose="02020603050405020304" pitchFamily="18" charset="0"/>
              </a:rPr>
              <a:t>That’s very kind of you. What is it?</a:t>
            </a:r>
          </a:p>
          <a:p>
            <a:r>
              <a:rPr lang="en-US" sz="2200" dirty="0" smtClean="0">
                <a:latin typeface="Times New Roman" panose="02020603050405020304" pitchFamily="18" charset="0"/>
                <a:cs typeface="Times New Roman" panose="02020603050405020304" pitchFamily="18" charset="0"/>
              </a:rPr>
              <a:t>That’s all right. You can change them in the shop.</a:t>
            </a:r>
          </a:p>
          <a:p>
            <a:r>
              <a:rPr lang="en-US" sz="2200" dirty="0" smtClean="0">
                <a:latin typeface="Times New Roman" panose="02020603050405020304" pitchFamily="18" charset="0"/>
                <a:cs typeface="Times New Roman" panose="02020603050405020304" pitchFamily="18" charset="0"/>
              </a:rPr>
              <a:t>Fantastic. I’ve always wanted jeans like these.</a:t>
            </a:r>
          </a:p>
          <a:p>
            <a:r>
              <a:rPr lang="en-US" sz="2200" dirty="0" smtClean="0">
                <a:latin typeface="Times New Roman" panose="02020603050405020304" pitchFamily="18" charset="0"/>
                <a:cs typeface="Times New Roman" panose="02020603050405020304" pitchFamily="18" charset="0"/>
              </a:rPr>
              <a:t>Open it and see.</a:t>
            </a:r>
            <a:endParaRPr lang="en-US" sz="2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51720" y="3429122"/>
            <a:ext cx="6804248" cy="3139321"/>
          </a:xfrm>
          <a:prstGeom prst="rect">
            <a:avLst/>
          </a:prstGeom>
          <a:noFill/>
          <a:ln>
            <a:solidFill>
              <a:srgbClr val="002060"/>
            </a:solidFill>
          </a:ln>
        </p:spPr>
        <p:txBody>
          <a:bodyPr wrap="square">
            <a:spAutoFit/>
          </a:bodyPr>
          <a:lstStyle/>
          <a:p>
            <a:r>
              <a:rPr lang="en-US" sz="2200" dirty="0" smtClean="0">
                <a:latin typeface="Times New Roman" panose="02020603050405020304" pitchFamily="18" charset="0"/>
                <a:cs typeface="Times New Roman" panose="02020603050405020304" pitchFamily="18" charset="0"/>
              </a:rPr>
              <a:t>1)	Here is my present. I hope you will like it.</a:t>
            </a:r>
          </a:p>
          <a:p>
            <a:r>
              <a:rPr lang="en-US" sz="2200" dirty="0" smtClean="0">
                <a:latin typeface="Times New Roman" panose="02020603050405020304" pitchFamily="18" charset="0"/>
                <a:cs typeface="Times New Roman" panose="02020603050405020304" pitchFamily="18" charset="0"/>
              </a:rPr>
              <a:t>2)	That’s very kind of you. What is it?</a:t>
            </a:r>
          </a:p>
          <a:p>
            <a:r>
              <a:rPr lang="en-US" sz="2200" dirty="0" smtClean="0">
                <a:latin typeface="Times New Roman" panose="02020603050405020304" pitchFamily="18" charset="0"/>
                <a:cs typeface="Times New Roman" panose="02020603050405020304" pitchFamily="18" charset="0"/>
              </a:rPr>
              <a:t>3)	Open it and see.</a:t>
            </a:r>
          </a:p>
          <a:p>
            <a:r>
              <a:rPr lang="en-US" sz="2200" dirty="0" smtClean="0">
                <a:latin typeface="Times New Roman" panose="02020603050405020304" pitchFamily="18" charset="0"/>
                <a:cs typeface="Times New Roman" panose="02020603050405020304" pitchFamily="18" charset="0"/>
              </a:rPr>
              <a:t>4)	Fantastic. I’ve always wanted jeans like these.</a:t>
            </a:r>
          </a:p>
          <a:p>
            <a:r>
              <a:rPr lang="en-US" sz="2200" dirty="0" smtClean="0">
                <a:latin typeface="Times New Roman" panose="02020603050405020304" pitchFamily="18" charset="0"/>
                <a:cs typeface="Times New Roman" panose="02020603050405020304" pitchFamily="18" charset="0"/>
              </a:rPr>
              <a:t>5)	I’m glad you like it. Are they your size?</a:t>
            </a:r>
          </a:p>
          <a:p>
            <a:r>
              <a:rPr lang="en-US" sz="2200" dirty="0" smtClean="0">
                <a:latin typeface="Times New Roman" panose="02020603050405020304" pitchFamily="18" charset="0"/>
                <a:cs typeface="Times New Roman" panose="02020603050405020304" pitchFamily="18" charset="0"/>
              </a:rPr>
              <a:t>6)	Hang a second. I’ll try. Oh, no, they are too big.</a:t>
            </a:r>
          </a:p>
          <a:p>
            <a:r>
              <a:rPr lang="en-US" sz="2200" dirty="0" smtClean="0">
                <a:latin typeface="Times New Roman" panose="02020603050405020304" pitchFamily="18" charset="0"/>
                <a:cs typeface="Times New Roman" panose="02020603050405020304" pitchFamily="18" charset="0"/>
              </a:rPr>
              <a:t>7)	That’s all right. You can change them in the shop.</a:t>
            </a:r>
          </a:p>
          <a:p>
            <a:r>
              <a:rPr lang="en-US" sz="2200" dirty="0" smtClean="0">
                <a:latin typeface="Times New Roman" panose="02020603050405020304" pitchFamily="18" charset="0"/>
                <a:cs typeface="Times New Roman" panose="02020603050405020304" pitchFamily="18" charset="0"/>
              </a:rPr>
              <a:t>8)	Really? Thank you very much.</a:t>
            </a:r>
          </a:p>
          <a:p>
            <a:r>
              <a:rPr lang="en-US" sz="2200" dirty="0" smtClean="0">
                <a:latin typeface="Times New Roman" panose="02020603050405020304" pitchFamily="18" charset="0"/>
                <a:cs typeface="Times New Roman" panose="02020603050405020304" pitchFamily="18" charset="0"/>
              </a:rPr>
              <a:t>9)	Don’t mention it.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8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16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2445"/>
          <p:cNvPicPr/>
          <p:nvPr/>
        </p:nvPicPr>
        <p:blipFill>
          <a:blip r:embed="rId2" cstate="print">
            <a:duotone>
              <a:prstClr val="black"/>
              <a:schemeClr val="accent2">
                <a:tint val="45000"/>
                <a:satMod val="400000"/>
              </a:schemeClr>
            </a:duotone>
          </a:blip>
          <a:srcRect/>
          <a:stretch>
            <a:fillRect/>
          </a:stretch>
        </p:blipFill>
        <p:spPr bwMode="auto">
          <a:xfrm>
            <a:off x="2555776" y="3140968"/>
            <a:ext cx="4038600" cy="3463590"/>
          </a:xfrm>
          <a:prstGeom prst="rect">
            <a:avLst/>
          </a:prstGeom>
          <a:noFill/>
          <a:ln w="9525">
            <a:noFill/>
            <a:miter lim="800000"/>
            <a:headEnd/>
            <a:tailEnd/>
          </a:ln>
        </p:spPr>
      </p:pic>
      <p:sp>
        <p:nvSpPr>
          <p:cNvPr id="3" name="Rectangle 1"/>
          <p:cNvSpPr>
            <a:spLocks noChangeArrowheads="1"/>
          </p:cNvSpPr>
          <p:nvPr/>
        </p:nvSpPr>
        <p:spPr bwMode="auto">
          <a:xfrm>
            <a:off x="251520" y="93980"/>
            <a:ext cx="8647112" cy="3046988"/>
          </a:xfrm>
          <a:prstGeom prst="rect">
            <a:avLst/>
          </a:prstGeom>
          <a:noFill/>
          <a:ln w="9525">
            <a:noFill/>
            <a:miter lim="800000"/>
            <a:headEnd/>
            <a:tailEnd/>
          </a:ln>
          <a:effec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0" fontAlgn="base" hangingPunct="0">
              <a:spcBef>
                <a:spcPct val="0"/>
              </a:spcBef>
              <a:spcAft>
                <a:spcPct val="0"/>
              </a:spcAft>
            </a:pPr>
            <a:r>
              <a:rPr lang="ru-RU" altLang="ru-RU" sz="2400" dirty="0">
                <a:solidFill>
                  <a:srgbClr val="254061"/>
                </a:solidFill>
                <a:latin typeface="Times New Roman" pitchFamily="18" charset="0"/>
                <a:cs typeface="Times New Roman" pitchFamily="18" charset="0"/>
              </a:rPr>
              <a:t>На доске рисуется мишень, которая делится на сектора. В каждом из секторов записываются </a:t>
            </a:r>
            <a:r>
              <a:rPr lang="ru-RU" altLang="ru-RU" sz="2400" dirty="0" smtClean="0">
                <a:solidFill>
                  <a:srgbClr val="254061"/>
                </a:solidFill>
                <a:latin typeface="Times New Roman" pitchFamily="18" charset="0"/>
                <a:cs typeface="Times New Roman" pitchFamily="18" charset="0"/>
              </a:rPr>
              <a:t>параметры - </a:t>
            </a:r>
            <a:r>
              <a:rPr lang="ru-RU" altLang="ru-RU" sz="2400" dirty="0">
                <a:solidFill>
                  <a:srgbClr val="254061"/>
                </a:solidFill>
                <a:latin typeface="Times New Roman" pitchFamily="18" charset="0"/>
                <a:cs typeface="Times New Roman" pitchFamily="18" charset="0"/>
              </a:rPr>
              <a:t>вопросы рефлексии состоявшейся деятельности. Например, оценка содержания, оценка форм и методов проведения урока, оценка деятельности педагога, оценка своей деятельности. Участник ставит метки в сектора соответственно оценке результата: чем ближе к центру мишени, тем ближе к десятке, на краях мишени оценка ближе к нулю. Затем проводят её краткий анализ</a:t>
            </a:r>
            <a:r>
              <a:rPr lang="ru-RU" altLang="ru-RU" sz="2400" dirty="0" smtClean="0">
                <a:solidFill>
                  <a:srgbClr val="254061"/>
                </a:solidFill>
                <a:latin typeface="Times New Roman" pitchFamily="18" charset="0"/>
                <a:cs typeface="Times New Roman" pitchFamily="18" charset="0"/>
              </a:rPr>
              <a:t>.</a:t>
            </a:r>
            <a:endParaRPr lang="ru-RU" altLang="ru-RU" sz="2400" dirty="0">
              <a:solidFill>
                <a:srgbClr val="254061"/>
              </a:solidFill>
              <a:latin typeface="Times New Roman" pitchFamily="18" charset="0"/>
              <a:cs typeface="Times New Roman" pitchFamily="18" charset="0"/>
            </a:endParaRPr>
          </a:p>
        </p:txBody>
      </p:sp>
    </p:spTree>
    <p:extLst>
      <p:ext uri="{BB962C8B-B14F-4D97-AF65-F5344CB8AC3E}">
        <p14:creationId xmlns:p14="http://schemas.microsoft.com/office/powerpoint/2010/main" val="7449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p:cNvSpPr>
            <a:spLocks noGrp="1"/>
          </p:cNvSpPr>
          <p:nvPr>
            <p:ph sz="half" idx="1"/>
          </p:nvPr>
        </p:nvSpPr>
        <p:spPr>
          <a:xfrm>
            <a:off x="457200" y="116632"/>
            <a:ext cx="4038600" cy="5890659"/>
          </a:xfrm>
        </p:spPr>
        <p:txBody>
          <a:bodyPr>
            <a:noAutofit/>
          </a:bodyPr>
          <a:lstStyle/>
          <a:p>
            <a:pPr marL="109728" indent="0" algn="ctr">
              <a:buNone/>
            </a:pPr>
            <a:r>
              <a:rPr lang="ru-RU" sz="2100" b="1" dirty="0" err="1">
                <a:solidFill>
                  <a:srgbClr val="C00000"/>
                </a:solidFill>
                <a:latin typeface="Times New Roman" panose="02020603050405020304" pitchFamily="18" charset="0"/>
                <a:cs typeface="Times New Roman" panose="02020603050405020304" pitchFamily="18" charset="0"/>
              </a:rPr>
              <a:t>Present</a:t>
            </a:r>
            <a:r>
              <a:rPr lang="ru-RU" sz="2100" b="1" dirty="0">
                <a:solidFill>
                  <a:srgbClr val="C00000"/>
                </a:solidFill>
                <a:latin typeface="Times New Roman" panose="02020603050405020304" pitchFamily="18" charset="0"/>
                <a:cs typeface="Times New Roman" panose="02020603050405020304" pitchFamily="18" charset="0"/>
              </a:rPr>
              <a:t> </a:t>
            </a:r>
            <a:r>
              <a:rPr lang="ru-RU" sz="2100" b="1" dirty="0" err="1">
                <a:solidFill>
                  <a:srgbClr val="C00000"/>
                </a:solidFill>
                <a:latin typeface="Times New Roman" panose="02020603050405020304" pitchFamily="18" charset="0"/>
                <a:cs typeface="Times New Roman" panose="02020603050405020304" pitchFamily="18" charset="0"/>
              </a:rPr>
              <a:t>Perfect</a:t>
            </a:r>
            <a:r>
              <a:rPr lang="ru-RU" sz="2100" b="1" dirty="0">
                <a:solidFill>
                  <a:srgbClr val="C00000"/>
                </a:solidFill>
                <a:latin typeface="Times New Roman" panose="02020603050405020304" pitchFamily="18" charset="0"/>
                <a:cs typeface="Times New Roman" panose="02020603050405020304" pitchFamily="18" charset="0"/>
              </a:rPr>
              <a:t> </a:t>
            </a:r>
            <a:r>
              <a:rPr lang="ru-RU" sz="2100" b="1" dirty="0" err="1">
                <a:solidFill>
                  <a:srgbClr val="C00000"/>
                </a:solidFill>
                <a:latin typeface="Times New Roman" panose="02020603050405020304" pitchFamily="18" charset="0"/>
                <a:cs typeface="Times New Roman" panose="02020603050405020304" pitchFamily="18" charset="0"/>
              </a:rPr>
              <a:t>Continuous</a:t>
            </a:r>
            <a:endParaRPr lang="ru-RU" sz="2100" b="1" dirty="0">
              <a:solidFill>
                <a:srgbClr val="C00000"/>
              </a:solidFill>
              <a:latin typeface="Times New Roman" panose="02020603050405020304" pitchFamily="18" charset="0"/>
              <a:cs typeface="Times New Roman" panose="02020603050405020304" pitchFamily="18" charset="0"/>
            </a:endParaRPr>
          </a:p>
          <a:p>
            <a:endParaRPr lang="ru-RU" sz="2100" dirty="0">
              <a:latin typeface="Times New Roman" panose="02020603050405020304" pitchFamily="18" charset="0"/>
              <a:cs typeface="Times New Roman" panose="02020603050405020304" pitchFamily="18" charset="0"/>
            </a:endParaRPr>
          </a:p>
          <a:p>
            <a:pPr marL="109728" indent="0" algn="ctr">
              <a:buNone/>
            </a:pPr>
            <a:r>
              <a:rPr lang="ru-RU" sz="2100" dirty="0" err="1">
                <a:latin typeface="Times New Roman" panose="02020603050405020304" pitchFamily="18" charset="0"/>
                <a:cs typeface="Times New Roman" panose="02020603050405020304" pitchFamily="18" charset="0"/>
              </a:rPr>
              <a:t>have</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has</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been</a:t>
            </a:r>
            <a:r>
              <a:rPr lang="ru-RU" sz="2100" dirty="0">
                <a:latin typeface="Times New Roman" panose="02020603050405020304" pitchFamily="18" charset="0"/>
                <a:cs typeface="Times New Roman" panose="02020603050405020304" pitchFamily="18" charset="0"/>
              </a:rPr>
              <a:t> + </a:t>
            </a:r>
            <a:r>
              <a:rPr lang="ru-RU" sz="2100" dirty="0" err="1">
                <a:latin typeface="Times New Roman" panose="02020603050405020304" pitchFamily="18" charset="0"/>
                <a:cs typeface="Times New Roman" panose="02020603050405020304" pitchFamily="18" charset="0"/>
              </a:rPr>
              <a:t>Ving</a:t>
            </a:r>
            <a:endParaRPr lang="ru-RU" sz="2100" dirty="0">
              <a:latin typeface="Times New Roman" panose="02020603050405020304" pitchFamily="18" charset="0"/>
              <a:cs typeface="Times New Roman" panose="02020603050405020304" pitchFamily="18" charset="0"/>
            </a:endParaRPr>
          </a:p>
          <a:p>
            <a:r>
              <a:rPr lang="ru-RU" sz="2100" dirty="0">
                <a:latin typeface="Times New Roman" panose="02020603050405020304" pitchFamily="18" charset="0"/>
                <a:cs typeface="Times New Roman" panose="02020603050405020304" pitchFamily="18" charset="0"/>
              </a:rPr>
              <a:t>Настоящее совершенное длительное время используется для обозначения действия, которое началось в прошлом и продолжается в настоящий момент, подчеркивается длительность действия.</a:t>
            </a:r>
          </a:p>
          <a:p>
            <a:endParaRPr lang="ru-RU" sz="2100" dirty="0">
              <a:latin typeface="Times New Roman" panose="02020603050405020304" pitchFamily="18" charset="0"/>
              <a:cs typeface="Times New Roman" panose="02020603050405020304" pitchFamily="18" charset="0"/>
            </a:endParaRPr>
          </a:p>
          <a:p>
            <a:r>
              <a:rPr lang="ru-RU" sz="2100" dirty="0" err="1">
                <a:latin typeface="Times New Roman" panose="02020603050405020304" pitchFamily="18" charset="0"/>
                <a:cs typeface="Times New Roman" panose="02020603050405020304" pitchFamily="18" charset="0"/>
              </a:rPr>
              <a:t>They</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have</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been</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swimming</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all</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day</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long</a:t>
            </a:r>
            <a:r>
              <a:rPr lang="ru-RU" sz="2100" dirty="0">
                <a:latin typeface="Times New Roman" panose="02020603050405020304" pitchFamily="18" charset="0"/>
                <a:cs typeface="Times New Roman" panose="02020603050405020304" pitchFamily="18" charset="0"/>
              </a:rPr>
              <a:t>. Он плавает весь день.</a:t>
            </a:r>
          </a:p>
          <a:p>
            <a:endParaRPr lang="ru-RU" sz="1600" dirty="0"/>
          </a:p>
        </p:txBody>
      </p:sp>
      <p:sp>
        <p:nvSpPr>
          <p:cNvPr id="14" name="Объект 13"/>
          <p:cNvSpPr>
            <a:spLocks noGrp="1"/>
          </p:cNvSpPr>
          <p:nvPr>
            <p:ph sz="half" idx="2"/>
          </p:nvPr>
        </p:nvSpPr>
        <p:spPr>
          <a:xfrm>
            <a:off x="4648200" y="188640"/>
            <a:ext cx="4038600" cy="5818651"/>
          </a:xfrm>
        </p:spPr>
        <p:txBody>
          <a:bodyPr>
            <a:normAutofit fontScale="55000" lnSpcReduction="20000"/>
          </a:bodyPr>
          <a:lstStyle/>
          <a:p>
            <a:pPr marL="109728" indent="0" algn="ctr">
              <a:buNone/>
            </a:pPr>
            <a:r>
              <a:rPr lang="ru-RU" sz="3800" b="1" dirty="0" err="1">
                <a:solidFill>
                  <a:srgbClr val="C00000"/>
                </a:solidFill>
                <a:latin typeface="Times New Roman" panose="02020603050405020304" pitchFamily="18" charset="0"/>
                <a:cs typeface="Times New Roman" panose="02020603050405020304" pitchFamily="18" charset="0"/>
              </a:rPr>
              <a:t>Present</a:t>
            </a:r>
            <a:r>
              <a:rPr lang="ru-RU" sz="3800" b="1" dirty="0">
                <a:solidFill>
                  <a:srgbClr val="C00000"/>
                </a:solidFill>
                <a:latin typeface="Times New Roman" panose="02020603050405020304" pitchFamily="18" charset="0"/>
                <a:cs typeface="Times New Roman" panose="02020603050405020304" pitchFamily="18" charset="0"/>
              </a:rPr>
              <a:t> </a:t>
            </a:r>
            <a:r>
              <a:rPr lang="ru-RU" sz="3800" b="1" dirty="0" err="1">
                <a:solidFill>
                  <a:srgbClr val="C00000"/>
                </a:solidFill>
                <a:latin typeface="Times New Roman" panose="02020603050405020304" pitchFamily="18" charset="0"/>
                <a:cs typeface="Times New Roman" panose="02020603050405020304" pitchFamily="18" charset="0"/>
              </a:rPr>
              <a:t>Perfect</a:t>
            </a:r>
            <a:endParaRPr lang="ru-RU" sz="3800" b="1" dirty="0">
              <a:solidFill>
                <a:srgbClr val="C00000"/>
              </a:solidFill>
              <a:latin typeface="Times New Roman" panose="02020603050405020304" pitchFamily="18" charset="0"/>
              <a:cs typeface="Times New Roman" panose="02020603050405020304" pitchFamily="18" charset="0"/>
            </a:endParaRPr>
          </a:p>
          <a:p>
            <a:pPr marL="109728" indent="0" algn="ctr">
              <a:buNone/>
            </a:pPr>
            <a:r>
              <a:rPr lang="ru-RU" sz="3800" dirty="0" err="1">
                <a:latin typeface="Times New Roman" panose="02020603050405020304" pitchFamily="18" charset="0"/>
                <a:cs typeface="Times New Roman" panose="02020603050405020304" pitchFamily="18" charset="0"/>
              </a:rPr>
              <a:t>have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t>
            </a:r>
            <a:r>
              <a:rPr lang="ru-RU" sz="3800" dirty="0">
                <a:latin typeface="Times New Roman" panose="02020603050405020304" pitchFamily="18" charset="0"/>
                <a:cs typeface="Times New Roman" panose="02020603050405020304" pitchFamily="18" charset="0"/>
              </a:rPr>
              <a:t>) + V3</a:t>
            </a:r>
          </a:p>
          <a:p>
            <a:r>
              <a:rPr lang="ru-RU" sz="3800" dirty="0">
                <a:latin typeface="Times New Roman" panose="02020603050405020304" pitchFamily="18" charset="0"/>
                <a:cs typeface="Times New Roman" panose="02020603050405020304" pitchFamily="18" charset="0"/>
              </a:rPr>
              <a:t>Настоящее совершенное время используется для обозначения действия, которое произошло только что и результат его виден в настоящем времени.</a:t>
            </a:r>
          </a:p>
          <a:p>
            <a:r>
              <a:rPr lang="ru-RU" sz="3800" dirty="0" err="1">
                <a:latin typeface="Times New Roman" panose="02020603050405020304" pitchFamily="18" charset="0"/>
                <a:cs typeface="Times New Roman" panose="02020603050405020304" pitchFamily="18" charset="0"/>
              </a:rPr>
              <a:t>She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just</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bought</a:t>
            </a:r>
            <a:r>
              <a:rPr lang="ru-RU" sz="3800" dirty="0">
                <a:latin typeface="Times New Roman" panose="02020603050405020304" pitchFamily="18" charset="0"/>
                <a:cs typeface="Times New Roman" panose="02020603050405020304" pitchFamily="18" charset="0"/>
              </a:rPr>
              <a:t> a </a:t>
            </a:r>
            <a:r>
              <a:rPr lang="ru-RU" sz="3800" dirty="0" err="1">
                <a:latin typeface="Times New Roman" panose="02020603050405020304" pitchFamily="18" charset="0"/>
                <a:cs typeface="Times New Roman" panose="02020603050405020304" pitchFamily="18" charset="0"/>
              </a:rPr>
              <a:t>new</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dress</a:t>
            </a:r>
            <a:r>
              <a:rPr lang="ru-RU" sz="3800" dirty="0">
                <a:latin typeface="Times New Roman" panose="02020603050405020304" pitchFamily="18" charset="0"/>
                <a:cs typeface="Times New Roman" panose="02020603050405020304" pitchFamily="18" charset="0"/>
              </a:rPr>
              <a:t>. Она только что купила новое платье.</a:t>
            </a:r>
          </a:p>
          <a:p>
            <a:r>
              <a:rPr lang="ru-RU" sz="3800" dirty="0">
                <a:latin typeface="Times New Roman" panose="02020603050405020304" pitchFamily="18" charset="0"/>
                <a:cs typeface="Times New Roman" panose="02020603050405020304" pitchFamily="18" charset="0"/>
              </a:rPr>
              <a:t>Используется для обозначения действия, которое началось в прошлом и продолжается до сих пор, если глагол не используется в </a:t>
            </a:r>
            <a:r>
              <a:rPr lang="ru-RU" sz="3800" dirty="0" err="1">
                <a:latin typeface="Times New Roman" panose="02020603050405020304" pitchFamily="18" charset="0"/>
                <a:cs typeface="Times New Roman" panose="02020603050405020304" pitchFamily="18" charset="0"/>
              </a:rPr>
              <a:t>Continuous</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know</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like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love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hear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see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feel</a:t>
            </a:r>
            <a:r>
              <a:rPr lang="ru-RU" sz="3800" dirty="0">
                <a:latin typeface="Times New Roman" panose="02020603050405020304" pitchFamily="18" charset="0"/>
                <a:cs typeface="Times New Roman" panose="02020603050405020304" pitchFamily="18" charset="0"/>
              </a:rPr>
              <a:t> и т.д.)</a:t>
            </a:r>
          </a:p>
          <a:p>
            <a:r>
              <a:rPr lang="ru-RU" sz="3800" dirty="0" err="1">
                <a:latin typeface="Times New Roman" panose="02020603050405020304" pitchFamily="18" charset="0"/>
                <a:cs typeface="Times New Roman" panose="02020603050405020304" pitchFamily="18" charset="0"/>
              </a:rPr>
              <a:t>We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have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known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each</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other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for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years</a:t>
            </a:r>
            <a:r>
              <a:rPr lang="ru-RU" sz="3800" dirty="0">
                <a:latin typeface="Times New Roman" panose="02020603050405020304" pitchFamily="18" charset="0"/>
                <a:cs typeface="Times New Roman" panose="02020603050405020304" pitchFamily="18" charset="0"/>
              </a:rPr>
              <a:t>. Мы знаем друг друга в течение многих лет.</a:t>
            </a:r>
          </a:p>
          <a:p>
            <a:endParaRPr lang="ru-RU" dirty="0"/>
          </a:p>
        </p:txBody>
      </p:sp>
    </p:spTree>
    <p:extLst>
      <p:ext uri="{BB962C8B-B14F-4D97-AF65-F5344CB8AC3E}">
        <p14:creationId xmlns:p14="http://schemas.microsoft.com/office/powerpoint/2010/main" val="424610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31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5992" y="1844824"/>
            <a:ext cx="8208912" cy="338554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1.	The man (buy) the car recently.</a:t>
            </a:r>
          </a:p>
          <a:p>
            <a:r>
              <a:rPr lang="en-US" sz="2800" dirty="0" smtClean="0">
                <a:latin typeface="Times New Roman" panose="02020603050405020304" pitchFamily="18" charset="0"/>
                <a:cs typeface="Times New Roman" panose="02020603050405020304" pitchFamily="18" charset="0"/>
              </a:rPr>
              <a:t>_____________________________________________</a:t>
            </a:r>
          </a:p>
          <a:p>
            <a:r>
              <a:rPr lang="en-US" sz="2800" dirty="0" smtClean="0">
                <a:latin typeface="Times New Roman" panose="02020603050405020304" pitchFamily="18" charset="0"/>
                <a:cs typeface="Times New Roman" panose="02020603050405020304" pitchFamily="18" charset="0"/>
              </a:rPr>
              <a:t>2.	We (learn) English since the second form.</a:t>
            </a:r>
          </a:p>
          <a:p>
            <a:r>
              <a:rPr lang="en-US" sz="2800" dirty="0" smtClean="0">
                <a:latin typeface="Times New Roman" panose="02020603050405020304" pitchFamily="18" charset="0"/>
                <a:cs typeface="Times New Roman" panose="02020603050405020304" pitchFamily="18" charset="0"/>
              </a:rPr>
              <a:t>_____________________________________________</a:t>
            </a:r>
          </a:p>
          <a:p>
            <a:r>
              <a:rPr lang="en-US" sz="2800" dirty="0" smtClean="0">
                <a:latin typeface="Times New Roman" panose="02020603050405020304" pitchFamily="18" charset="0"/>
                <a:cs typeface="Times New Roman" panose="02020603050405020304" pitchFamily="18" charset="0"/>
              </a:rPr>
              <a:t>3.	They (like) detectives since childhood.</a:t>
            </a:r>
          </a:p>
          <a:p>
            <a:r>
              <a:rPr lang="en-US" sz="2800" dirty="0" smtClean="0">
                <a:latin typeface="Times New Roman" panose="02020603050405020304" pitchFamily="18" charset="0"/>
                <a:cs typeface="Times New Roman" panose="02020603050405020304" pitchFamily="18" charset="0"/>
              </a:rPr>
              <a:t>_____________________________________________</a:t>
            </a:r>
          </a:p>
          <a:p>
            <a:r>
              <a:rPr lang="en-US" sz="2800" dirty="0" smtClean="0">
                <a:latin typeface="Times New Roman" panose="02020603050405020304" pitchFamily="18" charset="0"/>
                <a:cs typeface="Times New Roman" panose="02020603050405020304" pitchFamily="18" charset="0"/>
              </a:rPr>
              <a:t>4.	He (read) the text for 2 hours.</a:t>
            </a:r>
          </a:p>
          <a:p>
            <a:r>
              <a:rPr lang="en-US" sz="2000" dirty="0" smtClean="0">
                <a:latin typeface="Times New Roman" panose="02020603050405020304" pitchFamily="18" charset="0"/>
                <a:cs typeface="Times New Roman" panose="02020603050405020304" pitchFamily="18" charset="0"/>
              </a:rPr>
              <a:t>_____________________________________________________________</a:t>
            </a:r>
            <a:r>
              <a:rPr lang="ru-RU" sz="2000" dirty="0" smtClean="0">
                <a:latin typeface="Times New Roman" panose="02020603050405020304" pitchFamily="18" charset="0"/>
                <a:cs typeface="Times New Roman" panose="02020603050405020304" pitchFamily="18" charset="0"/>
              </a:rPr>
              <a:t>__</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4931" y="476672"/>
            <a:ext cx="8349368" cy="954107"/>
          </a:xfrm>
          <a:prstGeom prst="rect">
            <a:avLst/>
          </a:prstGeom>
          <a:noFill/>
        </p:spPr>
        <p:txBody>
          <a:bodyPr wrap="square"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Задание: поставить глаголы, которые даны в скобках, в одну из изучаемых временных форм.</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19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748" y="1244118"/>
            <a:ext cx="8928992" cy="3046988"/>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We have lived here for years. Our family likes this place. Today we came from school early. Our granny has already bought some vegetables, fruit, cakes and dairy products for dinner. Grandad has been working in the garden the whole day. He loves his garden and he is ready to grow trees and bushes every single day. Mum has come from work. She has been cleaning windows for 10 minutes. My little brother has been playing computer games. He is small but he likes computer very much. He has got mane prizes in different games.</a:t>
            </a:r>
            <a:endParaRPr lang="ru-RU" sz="24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7008350"/>
              </p:ext>
            </p:extLst>
          </p:nvPr>
        </p:nvGraphicFramePr>
        <p:xfrm>
          <a:off x="116748" y="4437112"/>
          <a:ext cx="8847740" cy="2103120"/>
        </p:xfrm>
        <a:graphic>
          <a:graphicData uri="http://schemas.openxmlformats.org/drawingml/2006/table">
            <a:tbl>
              <a:tblPr firstRow="1" firstCol="1" bandRow="1"/>
              <a:tblGrid>
                <a:gridCol w="4383244"/>
                <a:gridCol w="4464496"/>
              </a:tblGrid>
              <a:tr h="215063">
                <a:tc>
                  <a:txBody>
                    <a:bodyPr/>
                    <a:lstStyle/>
                    <a:p>
                      <a:pPr algn="ctr">
                        <a:lnSpc>
                          <a:spcPct val="115000"/>
                        </a:lnSpc>
                        <a:spcAft>
                          <a:spcPts val="0"/>
                        </a:spcAft>
                      </a:pPr>
                      <a:r>
                        <a:rPr lang="en-US" sz="2400" b="1" dirty="0">
                          <a:effectLst/>
                          <a:latin typeface="Times New Roman"/>
                          <a:ea typeface="Calibri"/>
                          <a:cs typeface="Times New Roman"/>
                        </a:rPr>
                        <a:t>Present Perfect</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effectLst/>
                          <a:latin typeface="Times New Roman"/>
                          <a:ea typeface="Calibri"/>
                          <a:cs typeface="Times New Roman"/>
                        </a:rPr>
                        <a:t>Present Perfect Continuous</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63">
                <a:tc>
                  <a:txBody>
                    <a:bodyPr/>
                    <a:lstStyle/>
                    <a:p>
                      <a:pPr>
                        <a:lnSpc>
                          <a:spcPct val="115000"/>
                        </a:lnSpc>
                        <a:spcAft>
                          <a:spcPts val="0"/>
                        </a:spcAft>
                      </a:pPr>
                      <a:r>
                        <a:rPr lang="ru-RU" sz="2400">
                          <a:effectLst/>
                          <a:latin typeface="Times New Roman"/>
                          <a:ea typeface="Calibri"/>
                          <a:cs typeface="Times New Roman"/>
                        </a:rPr>
                        <a:t> </a:t>
                      </a:r>
                      <a:endParaRPr lang="ru-RU" sz="240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63">
                <a:tc>
                  <a:txBody>
                    <a:bodyPr/>
                    <a:lstStyle/>
                    <a:p>
                      <a:pPr>
                        <a:lnSpc>
                          <a:spcPct val="115000"/>
                        </a:lnSpc>
                        <a:spcAft>
                          <a:spcPts val="0"/>
                        </a:spcAft>
                      </a:pPr>
                      <a:r>
                        <a:rPr lang="ru-RU" sz="2400">
                          <a:effectLst/>
                          <a:latin typeface="Times New Roman"/>
                          <a:ea typeface="Calibri"/>
                          <a:cs typeface="Times New Roman"/>
                        </a:rPr>
                        <a:t> </a:t>
                      </a:r>
                      <a:endParaRPr lang="ru-RU" sz="240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63">
                <a:tc>
                  <a:txBody>
                    <a:bodyPr/>
                    <a:lstStyle/>
                    <a:p>
                      <a:pPr>
                        <a:lnSpc>
                          <a:spcPct val="115000"/>
                        </a:lnSpc>
                        <a:spcAft>
                          <a:spcPts val="0"/>
                        </a:spcAft>
                      </a:pPr>
                      <a:r>
                        <a:rPr lang="ru-RU" sz="2400">
                          <a:effectLst/>
                          <a:latin typeface="Times New Roman"/>
                          <a:ea typeface="Calibri"/>
                          <a:cs typeface="Times New Roman"/>
                        </a:rPr>
                        <a:t> </a:t>
                      </a:r>
                      <a:endParaRPr lang="ru-RU" sz="240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63">
                <a:tc>
                  <a:txBody>
                    <a:bodyPr/>
                    <a:lstStyle/>
                    <a:p>
                      <a:pPr>
                        <a:lnSpc>
                          <a:spcPct val="115000"/>
                        </a:lnSpc>
                        <a:spcAft>
                          <a:spcPts val="0"/>
                        </a:spcAft>
                      </a:pPr>
                      <a:r>
                        <a:rPr lang="ru-RU" sz="2400">
                          <a:effectLst/>
                          <a:latin typeface="Times New Roman"/>
                          <a:ea typeface="Calibri"/>
                          <a:cs typeface="Times New Roman"/>
                        </a:rPr>
                        <a:t> </a:t>
                      </a:r>
                      <a:endParaRPr lang="ru-RU" sz="240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24760" y="188640"/>
            <a:ext cx="8712968" cy="954107"/>
          </a:xfrm>
          <a:prstGeom prst="rect">
            <a:avLst/>
          </a:prstGeom>
          <a:noFill/>
        </p:spPr>
        <p:txBody>
          <a:bodyPr wrap="square"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Задание: выпишите предложения в </a:t>
            </a:r>
            <a:r>
              <a:rPr lang="en-US" sz="2800" b="1" dirty="0" smtClean="0">
                <a:solidFill>
                  <a:srgbClr val="C00000"/>
                </a:solidFill>
                <a:latin typeface="Times New Roman" panose="02020603050405020304" pitchFamily="18" charset="0"/>
                <a:cs typeface="Times New Roman" panose="02020603050405020304" pitchFamily="18" charset="0"/>
              </a:rPr>
              <a:t>Present Perfect </a:t>
            </a:r>
            <a:r>
              <a:rPr lang="ru-RU" sz="2800" b="1" dirty="0" smtClean="0">
                <a:solidFill>
                  <a:srgbClr val="C00000"/>
                </a:solidFill>
                <a:latin typeface="Times New Roman" panose="02020603050405020304" pitchFamily="18" charset="0"/>
                <a:cs typeface="Times New Roman" panose="02020603050405020304" pitchFamily="18" charset="0"/>
              </a:rPr>
              <a:t>и </a:t>
            </a:r>
            <a:r>
              <a:rPr lang="en-US" sz="2800" b="1" dirty="0" smtClean="0">
                <a:solidFill>
                  <a:srgbClr val="C00000"/>
                </a:solidFill>
                <a:latin typeface="Times New Roman" panose="02020603050405020304" pitchFamily="18" charset="0"/>
                <a:cs typeface="Times New Roman" panose="02020603050405020304" pitchFamily="18" charset="0"/>
              </a:rPr>
              <a:t>Present Perfect Continuous</a:t>
            </a:r>
            <a:r>
              <a:rPr lang="ru-RU" sz="2800" b="1" dirty="0" smtClean="0">
                <a:solidFill>
                  <a:srgbClr val="C00000"/>
                </a:solidFill>
                <a:latin typeface="Times New Roman" panose="02020603050405020304" pitchFamily="18" charset="0"/>
                <a:cs typeface="Times New Roman" panose="02020603050405020304" pitchFamily="18" charset="0"/>
              </a:rPr>
              <a:t> </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14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368" y="2476206"/>
            <a:ext cx="5436096"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188640"/>
            <a:ext cx="8424936" cy="2308324"/>
          </a:xfrm>
          <a:prstGeom prst="rect">
            <a:avLst/>
          </a:prstGeom>
        </p:spPr>
        <p:txBody>
          <a:bodyPr wrap="square">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Карта островов вывешивается на доске (стене) и ученики выходят к карте и маркером (фломастером) нарисуют или крепят свой кораблик в соответствующем районе карты, который отражает душевное, эмоционально-чувственное состояние после урока или в конце дня, или в конце недели.</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16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549" y="404664"/>
            <a:ext cx="7254875" cy="2246312"/>
          </a:xfrm>
          <a:prstGeom prst="rect">
            <a:avLst/>
          </a:prstGeom>
        </p:spPr>
        <p:txBody>
          <a:bodyPr>
            <a:spAutoFit/>
          </a:bodyPr>
          <a:lstStyle/>
          <a:p>
            <a:pPr marL="514350" indent="-514350">
              <a:buFont typeface="Wingdings" pitchFamily="2" charset="2"/>
              <a:buChar char="§"/>
              <a:defRPr/>
            </a:pPr>
            <a:r>
              <a:rPr lang="ru-RU" sz="2800" dirty="0">
                <a:solidFill>
                  <a:srgbClr val="4F81BD">
                    <a:lumMod val="50000"/>
                  </a:srgbClr>
                </a:solidFill>
                <a:latin typeface="Times New Roman" pitchFamily="18" charset="0"/>
                <a:cs typeface="Times New Roman" pitchFamily="18" charset="0"/>
              </a:rPr>
              <a:t>Почему было трудно? </a:t>
            </a:r>
          </a:p>
          <a:p>
            <a:pPr marL="514350" indent="-514350">
              <a:buFont typeface="Wingdings" pitchFamily="2" charset="2"/>
              <a:buChar char="§"/>
              <a:defRPr/>
            </a:pPr>
            <a:r>
              <a:rPr lang="ru-RU" sz="2800" dirty="0">
                <a:solidFill>
                  <a:srgbClr val="4F81BD">
                    <a:lumMod val="50000"/>
                  </a:srgbClr>
                </a:solidFill>
                <a:latin typeface="Times New Roman" pitchFamily="18" charset="0"/>
                <a:cs typeface="Times New Roman" pitchFamily="18" charset="0"/>
              </a:rPr>
              <a:t>Что открыли, узнали на уроке?</a:t>
            </a:r>
          </a:p>
          <a:p>
            <a:pPr marL="514350" indent="-514350">
              <a:buFont typeface="Wingdings" pitchFamily="2" charset="2"/>
              <a:buChar char="§"/>
              <a:defRPr/>
            </a:pPr>
            <a:r>
              <a:rPr lang="ru-RU" sz="2800" dirty="0">
                <a:solidFill>
                  <a:srgbClr val="4F81BD">
                    <a:lumMod val="50000"/>
                  </a:srgbClr>
                </a:solidFill>
                <a:latin typeface="Times New Roman" pitchFamily="18" charset="0"/>
                <a:cs typeface="Times New Roman" pitchFamily="18" charset="0"/>
              </a:rPr>
              <a:t>Оправдались ли ваши ожидания от урока?</a:t>
            </a:r>
          </a:p>
          <a:p>
            <a:pPr marL="514350" indent="-514350">
              <a:buFont typeface="Wingdings" pitchFamily="2" charset="2"/>
              <a:buChar char="§"/>
              <a:defRPr/>
            </a:pPr>
            <a:r>
              <a:rPr lang="ru-RU" sz="2800" dirty="0">
                <a:solidFill>
                  <a:srgbClr val="4F81BD">
                    <a:lumMod val="50000"/>
                  </a:srgbClr>
                </a:solidFill>
                <a:latin typeface="Times New Roman" pitchFamily="18" charset="0"/>
                <a:cs typeface="Times New Roman" pitchFamily="18" charset="0"/>
              </a:rPr>
              <a:t>Что вы взяли с сегодняшнего урока?</a:t>
            </a:r>
          </a:p>
          <a:p>
            <a:pPr marL="514350" indent="-514350">
              <a:buFont typeface="Wingdings" pitchFamily="2" charset="2"/>
              <a:buChar char="§"/>
              <a:defRPr/>
            </a:pPr>
            <a:r>
              <a:rPr lang="ru-RU" sz="2800" dirty="0">
                <a:solidFill>
                  <a:srgbClr val="4F81BD">
                    <a:lumMod val="50000"/>
                  </a:srgbClr>
                </a:solidFill>
                <a:latin typeface="Times New Roman" pitchFamily="18" charset="0"/>
                <a:cs typeface="Times New Roman" pitchFamily="18" charset="0"/>
              </a:rPr>
              <a:t>Над чем заставил задуматься урок?</a:t>
            </a:r>
          </a:p>
        </p:txBody>
      </p:sp>
      <p:pic>
        <p:nvPicPr>
          <p:cNvPr id="3" name="Рисунок 3" descr="237.jpg"/>
          <p:cNvPicPr>
            <a:picLocks noChangeAspect="1"/>
          </p:cNvPicPr>
          <p:nvPr/>
        </p:nvPicPr>
        <p:blipFill>
          <a:blip r:embed="rId2">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t="51450" r="43088"/>
          <a:stretch>
            <a:fillRect/>
          </a:stretch>
        </p:blipFill>
        <p:spPr bwMode="auto">
          <a:xfrm>
            <a:off x="2411760" y="2564903"/>
            <a:ext cx="4682300" cy="44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07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1"/>
            <a:ext cx="7772400" cy="2673642"/>
          </a:xfrm>
        </p:spPr>
        <p:txBody>
          <a:bodyPr>
            <a:noAutofit/>
          </a:bodyPr>
          <a:lstStyle/>
          <a:p>
            <a:pPr algn="ctr"/>
            <a:r>
              <a:rPr lang="en-US" sz="8800" dirty="0" smtClean="0">
                <a:solidFill>
                  <a:srgbClr val="C00000"/>
                </a:solidFill>
                <a:latin typeface="Times New Roman" panose="02020603050405020304" pitchFamily="18" charset="0"/>
                <a:cs typeface="Times New Roman" panose="02020603050405020304" pitchFamily="18" charset="0"/>
              </a:rPr>
              <a:t>SIMULATION GAME</a:t>
            </a:r>
            <a:endParaRPr lang="ru-RU" sz="8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992888" cy="3046988"/>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Правила игры:</a:t>
            </a:r>
          </a:p>
          <a:p>
            <a:pPr marL="342900" indent="-342900" algn="just">
              <a:buAutoNum type="arabicPeriod"/>
            </a:pPr>
            <a:r>
              <a:rPr lang="ru-RU" sz="2400" dirty="0" smtClean="0">
                <a:latin typeface="Times New Roman" panose="02020603050405020304" pitchFamily="18" charset="0"/>
                <a:cs typeface="Times New Roman" panose="02020603050405020304" pitchFamily="18" charset="0"/>
              </a:rPr>
              <a:t>Участники внимательно читают задание</a:t>
            </a:r>
          </a:p>
          <a:p>
            <a:pPr marL="342900" indent="-342900" algn="just">
              <a:buAutoNum type="arabicPeriod"/>
            </a:pPr>
            <a:r>
              <a:rPr lang="ru-RU" sz="2400" dirty="0" smtClean="0">
                <a:latin typeface="Times New Roman" panose="02020603050405020304" pitchFamily="18" charset="0"/>
                <a:cs typeface="Times New Roman" panose="02020603050405020304" pitchFamily="18" charset="0"/>
              </a:rPr>
              <a:t>Организатор помогает всем участникам подобрать правильный материал</a:t>
            </a:r>
          </a:p>
          <a:p>
            <a:pPr marL="342900" indent="-342900" algn="just">
              <a:buAutoNum type="arabicPeriod"/>
            </a:pPr>
            <a:r>
              <a:rPr lang="ru-RU" sz="2400" dirty="0" smtClean="0">
                <a:latin typeface="Times New Roman" panose="02020603050405020304" pitchFamily="18" charset="0"/>
                <a:cs typeface="Times New Roman" panose="02020603050405020304" pitchFamily="18" charset="0"/>
              </a:rPr>
              <a:t>Все игроки выполняют задания четко по плану</a:t>
            </a:r>
          </a:p>
          <a:p>
            <a:pPr marL="342900" indent="-342900" algn="just">
              <a:buAutoNum type="arabicPeriod"/>
            </a:pPr>
            <a:r>
              <a:rPr lang="ru-RU" sz="2400" dirty="0" smtClean="0">
                <a:latin typeface="Times New Roman" panose="02020603050405020304" pitchFamily="18" charset="0"/>
                <a:cs typeface="Times New Roman" panose="02020603050405020304" pitchFamily="18" charset="0"/>
              </a:rPr>
              <a:t>Эксперты следят за тем, чтобы задания были выполнены верно и делают отметки на карточках, затем дают свою оценку</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191628"/>
            <a:ext cx="5328592" cy="3540823"/>
          </a:xfrm>
          <a:prstGeom prst="rect">
            <a:avLst/>
          </a:prstGeom>
        </p:spPr>
      </p:pic>
    </p:spTree>
    <p:extLst>
      <p:ext uri="{BB962C8B-B14F-4D97-AF65-F5344CB8AC3E}">
        <p14:creationId xmlns:p14="http://schemas.microsoft.com/office/powerpoint/2010/main" val="4083819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TotalTime>
  <Words>751</Words>
  <Application>Microsoft Office PowerPoint</Application>
  <PresentationFormat>Экран (4:3)</PresentationFormat>
  <Paragraphs>74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Открытая</vt:lpstr>
      <vt:lpstr>BUDDING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SIMULATION GAME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Хозяин</dc:creator>
  <cp:lastModifiedBy>Хозяин</cp:lastModifiedBy>
  <cp:revision>9</cp:revision>
  <dcterms:created xsi:type="dcterms:W3CDTF">2015-04-19T15:03:39Z</dcterms:created>
  <dcterms:modified xsi:type="dcterms:W3CDTF">2015-04-19T19:05:08Z</dcterms:modified>
</cp:coreProperties>
</file>